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customXml/itemProps69.xml" ContentType="application/vnd.openxmlformats-officedocument.customXmlProperties+xml"/>
  <Override PartName="/customXml/itemProps70.xml" ContentType="application/vnd.openxmlformats-officedocument.customXmlProperties+xml"/>
  <Override PartName="/customXml/itemProps71.xml" ContentType="application/vnd.openxmlformats-officedocument.customXmlProperties+xml"/>
  <Override PartName="/customXml/itemProps72.xml" ContentType="application/vnd.openxmlformats-officedocument.customXmlProperties+xml"/>
  <Override PartName="/customXml/itemProps73.xml" ContentType="application/vnd.openxmlformats-officedocument.customXmlProperties+xml"/>
  <Override PartName="/customXml/itemProps74.xml" ContentType="application/vnd.openxmlformats-officedocument.customXmlProperties+xml"/>
  <Override PartName="/customXml/itemProps75.xml" ContentType="application/vnd.openxmlformats-officedocument.customXmlProperties+xml"/>
  <Override PartName="/customXml/itemProps76.xml" ContentType="application/vnd.openxmlformats-officedocument.customXmlProperties+xml"/>
  <Override PartName="/customXml/itemProps77.xml" ContentType="application/vnd.openxmlformats-officedocument.customXmlProperties+xml"/>
  <Override PartName="/customXml/itemProps78.xml" ContentType="application/vnd.openxmlformats-officedocument.customXmlProperties+xml"/>
  <Override PartName="/customXml/itemProps79.xml" ContentType="application/vnd.openxmlformats-officedocument.customXmlProperties+xml"/>
  <Override PartName="/customXml/itemProps8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81"/>
  </p:sldMasterIdLst>
  <p:notesMasterIdLst>
    <p:notesMasterId r:id="rId124"/>
  </p:notesMasterIdLst>
  <p:handoutMasterIdLst>
    <p:handoutMasterId r:id="rId125"/>
  </p:handoutMasterIdLst>
  <p:sldIdLst>
    <p:sldId id="662" r:id="rId82"/>
    <p:sldId id="663" r:id="rId83"/>
    <p:sldId id="664" r:id="rId84"/>
    <p:sldId id="665" r:id="rId85"/>
    <p:sldId id="625" r:id="rId86"/>
    <p:sldId id="666" r:id="rId87"/>
    <p:sldId id="617" r:id="rId88"/>
    <p:sldId id="615" r:id="rId89"/>
    <p:sldId id="643" r:id="rId90"/>
    <p:sldId id="644" r:id="rId91"/>
    <p:sldId id="645" r:id="rId92"/>
    <p:sldId id="646" r:id="rId93"/>
    <p:sldId id="647" r:id="rId94"/>
    <p:sldId id="655" r:id="rId95"/>
    <p:sldId id="648" r:id="rId96"/>
    <p:sldId id="649" r:id="rId97"/>
    <p:sldId id="650" r:id="rId98"/>
    <p:sldId id="607" r:id="rId99"/>
    <p:sldId id="610" r:id="rId100"/>
    <p:sldId id="611" r:id="rId101"/>
    <p:sldId id="618" r:id="rId102"/>
    <p:sldId id="630" r:id="rId103"/>
    <p:sldId id="632" r:id="rId104"/>
    <p:sldId id="633" r:id="rId105"/>
    <p:sldId id="667" r:id="rId106"/>
    <p:sldId id="668" r:id="rId107"/>
    <p:sldId id="669" r:id="rId108"/>
    <p:sldId id="670" r:id="rId109"/>
    <p:sldId id="619" r:id="rId110"/>
    <p:sldId id="621" r:id="rId111"/>
    <p:sldId id="628" r:id="rId112"/>
    <p:sldId id="609" r:id="rId113"/>
    <p:sldId id="603" r:id="rId114"/>
    <p:sldId id="642" r:id="rId115"/>
    <p:sldId id="620" r:id="rId116"/>
    <p:sldId id="616" r:id="rId117"/>
    <p:sldId id="658" r:id="rId118"/>
    <p:sldId id="659" r:id="rId119"/>
    <p:sldId id="660" r:id="rId120"/>
    <p:sldId id="661" r:id="rId121"/>
    <p:sldId id="657" r:id="rId122"/>
    <p:sldId id="604" r:id="rId1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guide id="7" orient="horz" pos="421">
          <p15:clr>
            <a:srgbClr val="A4A3A4"/>
          </p15:clr>
        </p15:guide>
        <p15:guide id="8" pos="540">
          <p15:clr>
            <a:srgbClr val="A4A3A4"/>
          </p15:clr>
        </p15:guide>
        <p15:guide id="9" pos="7094">
          <p15:clr>
            <a:srgbClr val="A4A3A4"/>
          </p15:clr>
        </p15:guide>
        <p15:guide id="10" pos="72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425D"/>
    <a:srgbClr val="7E3684"/>
    <a:srgbClr val="19B9DE"/>
    <a:srgbClr val="00FFFF"/>
    <a:srgbClr val="00FF00"/>
    <a:srgbClr val="8000FF"/>
    <a:srgbClr val="FF0080"/>
    <a:srgbClr val="23BAF0"/>
    <a:srgbClr val="CCCCCC"/>
    <a:srgbClr val="ABCD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8" autoAdjust="0"/>
    <p:restoredTop sz="77684" autoAdjust="0"/>
  </p:normalViewPr>
  <p:slideViewPr>
    <p:cSldViewPr snapToGrid="0" snapToObjects="1" showGuides="1">
      <p:cViewPr varScale="1">
        <p:scale>
          <a:sx n="89" d="100"/>
          <a:sy n="89" d="100"/>
        </p:scale>
        <p:origin x="1248" y="78"/>
      </p:cViewPr>
      <p:guideLst>
        <p:guide orient="horz" pos="430"/>
        <p:guide orient="horz" pos="3888"/>
        <p:guide pos="576"/>
        <p:guide pos="7104"/>
        <p:guide pos="431"/>
        <p:guide pos="7247"/>
        <p:guide orient="horz" pos="421"/>
        <p:guide pos="540"/>
        <p:guide pos="7094"/>
        <p:guide pos="725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openxmlformats.org/officeDocument/2006/relationships/slide" Target="slides/slide3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customXml" Target="../customXml/item68.xml"/><Relationship Id="rId84" Type="http://schemas.openxmlformats.org/officeDocument/2006/relationships/slide" Target="slides/slide3.xml"/><Relationship Id="rId89" Type="http://schemas.openxmlformats.org/officeDocument/2006/relationships/slide" Target="slides/slide8.xml"/><Relationship Id="rId112" Type="http://schemas.openxmlformats.org/officeDocument/2006/relationships/slide" Target="slides/slide31.xml"/><Relationship Id="rId16" Type="http://schemas.openxmlformats.org/officeDocument/2006/relationships/customXml" Target="../customXml/item16.xml"/><Relationship Id="rId107" Type="http://schemas.openxmlformats.org/officeDocument/2006/relationships/slide" Target="slides/slide26.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customXml" Target="../customXml/item53.xml"/><Relationship Id="rId58" Type="http://schemas.openxmlformats.org/officeDocument/2006/relationships/customXml" Target="../customXml/item58.xml"/><Relationship Id="rId74" Type="http://schemas.openxmlformats.org/officeDocument/2006/relationships/customXml" Target="../customXml/item74.xml"/><Relationship Id="rId79" Type="http://schemas.openxmlformats.org/officeDocument/2006/relationships/customXml" Target="../customXml/item79.xml"/><Relationship Id="rId102" Type="http://schemas.openxmlformats.org/officeDocument/2006/relationships/slide" Target="slides/slide21.xml"/><Relationship Id="rId123" Type="http://schemas.openxmlformats.org/officeDocument/2006/relationships/slide" Target="slides/slide42.xml"/><Relationship Id="rId128" Type="http://schemas.openxmlformats.org/officeDocument/2006/relationships/theme" Target="theme/theme1.xml"/><Relationship Id="rId5" Type="http://schemas.openxmlformats.org/officeDocument/2006/relationships/customXml" Target="../customXml/item5.xml"/><Relationship Id="rId90" Type="http://schemas.openxmlformats.org/officeDocument/2006/relationships/slide" Target="slides/slide9.xml"/><Relationship Id="rId95" Type="http://schemas.openxmlformats.org/officeDocument/2006/relationships/slide" Target="slides/slide14.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customXml" Target="../customXml/item69.xml"/><Relationship Id="rId77" Type="http://schemas.openxmlformats.org/officeDocument/2006/relationships/customXml" Target="../customXml/item77.xml"/><Relationship Id="rId100" Type="http://schemas.openxmlformats.org/officeDocument/2006/relationships/slide" Target="slides/slide19.xml"/><Relationship Id="rId105" Type="http://schemas.openxmlformats.org/officeDocument/2006/relationships/slide" Target="slides/slide24.xml"/><Relationship Id="rId113" Type="http://schemas.openxmlformats.org/officeDocument/2006/relationships/slide" Target="slides/slide32.xml"/><Relationship Id="rId118" Type="http://schemas.openxmlformats.org/officeDocument/2006/relationships/slide" Target="slides/slide37.xml"/><Relationship Id="rId126"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customXml" Target="../customXml/item72.xml"/><Relationship Id="rId80" Type="http://schemas.openxmlformats.org/officeDocument/2006/relationships/customXml" Target="../customXml/item80.xml"/><Relationship Id="rId85" Type="http://schemas.openxmlformats.org/officeDocument/2006/relationships/slide" Target="slides/slide4.xml"/><Relationship Id="rId93" Type="http://schemas.openxmlformats.org/officeDocument/2006/relationships/slide" Target="slides/slide12.xml"/><Relationship Id="rId98" Type="http://schemas.openxmlformats.org/officeDocument/2006/relationships/slide" Target="slides/slide17.xml"/><Relationship Id="rId12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customXml" Target="../customXml/item67.xml"/><Relationship Id="rId103" Type="http://schemas.openxmlformats.org/officeDocument/2006/relationships/slide" Target="slides/slide22.xml"/><Relationship Id="rId108" Type="http://schemas.openxmlformats.org/officeDocument/2006/relationships/slide" Target="slides/slide27.xml"/><Relationship Id="rId116" Type="http://schemas.openxmlformats.org/officeDocument/2006/relationships/slide" Target="slides/slide3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customXml" Target="../customXml/item70.xml"/><Relationship Id="rId75" Type="http://schemas.openxmlformats.org/officeDocument/2006/relationships/customXml" Target="../customXml/item75.xml"/><Relationship Id="rId83" Type="http://schemas.openxmlformats.org/officeDocument/2006/relationships/slide" Target="slides/slide2.xml"/><Relationship Id="rId88" Type="http://schemas.openxmlformats.org/officeDocument/2006/relationships/slide" Target="slides/slide7.xml"/><Relationship Id="rId91" Type="http://schemas.openxmlformats.org/officeDocument/2006/relationships/slide" Target="slides/slide10.xml"/><Relationship Id="rId96" Type="http://schemas.openxmlformats.org/officeDocument/2006/relationships/slide" Target="slides/slide15.xml"/><Relationship Id="rId11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25.xml"/><Relationship Id="rId114" Type="http://schemas.openxmlformats.org/officeDocument/2006/relationships/slide" Target="slides/slide33.xml"/><Relationship Id="rId119" Type="http://schemas.openxmlformats.org/officeDocument/2006/relationships/slide" Target="slides/slide38.xml"/><Relationship Id="rId127"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customXml" Target="../customXml/item73.xml"/><Relationship Id="rId78" Type="http://schemas.openxmlformats.org/officeDocument/2006/relationships/customXml" Target="../customXml/item78.xml"/><Relationship Id="rId81" Type="http://schemas.openxmlformats.org/officeDocument/2006/relationships/slideMaster" Target="slideMasters/slideMaster1.xml"/><Relationship Id="rId86" Type="http://schemas.openxmlformats.org/officeDocument/2006/relationships/slide" Target="slides/slide5.xml"/><Relationship Id="rId94" Type="http://schemas.openxmlformats.org/officeDocument/2006/relationships/slide" Target="slides/slide13.xml"/><Relationship Id="rId99" Type="http://schemas.openxmlformats.org/officeDocument/2006/relationships/slide" Target="slides/slide18.xml"/><Relationship Id="rId101" Type="http://schemas.openxmlformats.org/officeDocument/2006/relationships/slide" Target="slides/slide20.xml"/><Relationship Id="rId122" Type="http://schemas.openxmlformats.org/officeDocument/2006/relationships/slide" Target="slides/slide4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28.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customXml" Target="../customXml/item76.xml"/><Relationship Id="rId97" Type="http://schemas.openxmlformats.org/officeDocument/2006/relationships/slide" Target="slides/slide16.xml"/><Relationship Id="rId104" Type="http://schemas.openxmlformats.org/officeDocument/2006/relationships/slide" Target="slides/slide23.xml"/><Relationship Id="rId120" Type="http://schemas.openxmlformats.org/officeDocument/2006/relationships/slide" Target="slides/slide39.xml"/><Relationship Id="rId125"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customXml" Target="../customXml/item71.xml"/><Relationship Id="rId92" Type="http://schemas.openxmlformats.org/officeDocument/2006/relationships/slide" Target="slides/slide1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customXml" Target="../customXml/item66.xml"/><Relationship Id="rId87" Type="http://schemas.openxmlformats.org/officeDocument/2006/relationships/slide" Target="slides/slide6.xml"/><Relationship Id="rId110" Type="http://schemas.openxmlformats.org/officeDocument/2006/relationships/slide" Target="slides/slide29.xml"/><Relationship Id="rId115" Type="http://schemas.openxmlformats.org/officeDocument/2006/relationships/slide" Target="slides/slide34.xml"/><Relationship Id="rId61" Type="http://schemas.openxmlformats.org/officeDocument/2006/relationships/customXml" Target="../customXml/item61.xml"/><Relationship Id="rId8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B27F8B-96B2-44BE-AA18-D61150076F7F}" type="doc">
      <dgm:prSet loTypeId="urn:microsoft.com/office/officeart/2005/8/layout/hProcess9" loCatId="process" qsTypeId="urn:microsoft.com/office/officeart/2005/8/quickstyle/simple1" qsCatId="simple" csTypeId="urn:microsoft.com/office/officeart/2005/8/colors/colorful4" csCatId="colorful" phldr="1"/>
      <dgm:spPr/>
    </dgm:pt>
    <dgm:pt modelId="{C255348B-7E74-4E9D-9911-AB3B5CEC7583}">
      <dgm:prSet phldrT="[Text]"/>
      <dgm:spPr/>
      <dgm:t>
        <a:bodyPr/>
        <a:lstStyle/>
        <a:p>
          <a:r>
            <a:rPr lang="en-US" dirty="0"/>
            <a:t>Download</a:t>
          </a:r>
        </a:p>
      </dgm:t>
    </dgm:pt>
    <dgm:pt modelId="{4D390CDC-2164-4D11-90E5-712DC117E5F0}" type="parTrans" cxnId="{BFA9CC0B-E48A-4F2C-B535-7C4ED9BD7825}">
      <dgm:prSet/>
      <dgm:spPr/>
      <dgm:t>
        <a:bodyPr/>
        <a:lstStyle/>
        <a:p>
          <a:endParaRPr lang="en-US"/>
        </a:p>
      </dgm:t>
    </dgm:pt>
    <dgm:pt modelId="{FAC304F7-B93C-4A51-9D33-F5FA679BC1FD}" type="sibTrans" cxnId="{BFA9CC0B-E48A-4F2C-B535-7C4ED9BD7825}">
      <dgm:prSet/>
      <dgm:spPr/>
      <dgm:t>
        <a:bodyPr/>
        <a:lstStyle/>
        <a:p>
          <a:endParaRPr lang="en-US"/>
        </a:p>
      </dgm:t>
    </dgm:pt>
    <dgm:pt modelId="{083C1934-0802-426A-8BF4-868068D998AF}">
      <dgm:prSet phldrT="[Text]"/>
      <dgm:spPr/>
      <dgm:t>
        <a:bodyPr/>
        <a:lstStyle/>
        <a:p>
          <a:r>
            <a:rPr lang="en-US" dirty="0"/>
            <a:t>Deploy</a:t>
          </a:r>
        </a:p>
      </dgm:t>
    </dgm:pt>
    <dgm:pt modelId="{7C15A390-83BE-4D8E-A05C-E08A98DA1593}" type="parTrans" cxnId="{C639E264-BFE4-4AC6-93E5-C160320AEAC1}">
      <dgm:prSet/>
      <dgm:spPr/>
      <dgm:t>
        <a:bodyPr/>
        <a:lstStyle/>
        <a:p>
          <a:endParaRPr lang="en-US"/>
        </a:p>
      </dgm:t>
    </dgm:pt>
    <dgm:pt modelId="{4D2F02CF-98A6-43A1-AEF9-60C13037F8A6}" type="sibTrans" cxnId="{C639E264-BFE4-4AC6-93E5-C160320AEAC1}">
      <dgm:prSet/>
      <dgm:spPr/>
      <dgm:t>
        <a:bodyPr/>
        <a:lstStyle/>
        <a:p>
          <a:endParaRPr lang="en-US"/>
        </a:p>
      </dgm:t>
    </dgm:pt>
    <dgm:pt modelId="{52B519AA-BE17-4D99-9668-A14153ABBF95}">
      <dgm:prSet phldrT="[Text]"/>
      <dgm:spPr/>
      <dgm:t>
        <a:bodyPr/>
        <a:lstStyle/>
        <a:p>
          <a:r>
            <a:rPr lang="en-US" dirty="0"/>
            <a:t>Register</a:t>
          </a:r>
        </a:p>
      </dgm:t>
    </dgm:pt>
    <dgm:pt modelId="{A32A8814-613D-4049-80B1-1758A1312740}" type="parTrans" cxnId="{23BE2654-0613-4CAC-8FA3-E5526EE71950}">
      <dgm:prSet/>
      <dgm:spPr/>
      <dgm:t>
        <a:bodyPr/>
        <a:lstStyle/>
        <a:p>
          <a:endParaRPr lang="en-US"/>
        </a:p>
      </dgm:t>
    </dgm:pt>
    <dgm:pt modelId="{2B4DD210-81A6-464E-BB7B-D2F403E0BDC7}" type="sibTrans" cxnId="{23BE2654-0613-4CAC-8FA3-E5526EE71950}">
      <dgm:prSet/>
      <dgm:spPr/>
      <dgm:t>
        <a:bodyPr/>
        <a:lstStyle/>
        <a:p>
          <a:endParaRPr lang="en-US"/>
        </a:p>
      </dgm:t>
    </dgm:pt>
    <dgm:pt modelId="{4FF6CB78-C07F-4D66-87D9-ADD519D7D22D}">
      <dgm:prSet/>
      <dgm:spPr/>
      <dgm:t>
        <a:bodyPr/>
        <a:lstStyle/>
        <a:p>
          <a:r>
            <a:rPr lang="en-US" dirty="0"/>
            <a:t>(re)Configure</a:t>
          </a:r>
        </a:p>
      </dgm:t>
    </dgm:pt>
    <dgm:pt modelId="{32A3BEF7-FB98-4622-AAD5-89013CEA4407}" type="parTrans" cxnId="{EFAED099-4916-484A-BCAA-F0C81D58FB95}">
      <dgm:prSet/>
      <dgm:spPr/>
      <dgm:t>
        <a:bodyPr/>
        <a:lstStyle/>
        <a:p>
          <a:endParaRPr lang="en-US"/>
        </a:p>
      </dgm:t>
    </dgm:pt>
    <dgm:pt modelId="{ABC886DA-4EB3-4CC1-A888-B91FB354265F}" type="sibTrans" cxnId="{EFAED099-4916-484A-BCAA-F0C81D58FB95}">
      <dgm:prSet/>
      <dgm:spPr/>
      <dgm:t>
        <a:bodyPr/>
        <a:lstStyle/>
        <a:p>
          <a:endParaRPr lang="en-US"/>
        </a:p>
      </dgm:t>
    </dgm:pt>
    <dgm:pt modelId="{83E16F44-1370-45C3-BE88-C04E38DA6904}" type="pres">
      <dgm:prSet presAssocID="{E4B27F8B-96B2-44BE-AA18-D61150076F7F}" presName="CompostProcess" presStyleCnt="0">
        <dgm:presLayoutVars>
          <dgm:dir/>
          <dgm:resizeHandles val="exact"/>
        </dgm:presLayoutVars>
      </dgm:prSet>
      <dgm:spPr/>
    </dgm:pt>
    <dgm:pt modelId="{9D4C53A2-910E-4988-8594-4F0816772786}" type="pres">
      <dgm:prSet presAssocID="{E4B27F8B-96B2-44BE-AA18-D61150076F7F}" presName="arrow" presStyleLbl="bgShp" presStyleIdx="0" presStyleCnt="1"/>
      <dgm:spPr>
        <a:effectLst>
          <a:outerShdw blurRad="50800" dist="38100" dir="2700000" algn="tl" rotWithShape="0">
            <a:prstClr val="black">
              <a:alpha val="40000"/>
            </a:prstClr>
          </a:outerShdw>
        </a:effectLst>
      </dgm:spPr>
    </dgm:pt>
    <dgm:pt modelId="{DE6886AD-12E8-4434-AB93-62469297A151}" type="pres">
      <dgm:prSet presAssocID="{E4B27F8B-96B2-44BE-AA18-D61150076F7F}" presName="linearProcess" presStyleCnt="0"/>
      <dgm:spPr/>
    </dgm:pt>
    <dgm:pt modelId="{A84ACEEC-DBE9-47C4-BB4F-990A11F6CD6B}" type="pres">
      <dgm:prSet presAssocID="{C255348B-7E74-4E9D-9911-AB3B5CEC7583}" presName="textNode" presStyleLbl="node1" presStyleIdx="0" presStyleCnt="4">
        <dgm:presLayoutVars>
          <dgm:bulletEnabled val="1"/>
        </dgm:presLayoutVars>
      </dgm:prSet>
      <dgm:spPr/>
    </dgm:pt>
    <dgm:pt modelId="{74BFD60F-7BBD-43EC-9C9B-4D1B10E8A21C}" type="pres">
      <dgm:prSet presAssocID="{FAC304F7-B93C-4A51-9D33-F5FA679BC1FD}" presName="sibTrans" presStyleCnt="0"/>
      <dgm:spPr/>
    </dgm:pt>
    <dgm:pt modelId="{4829CBDE-E7D4-45F5-BEAD-23FA14073499}" type="pres">
      <dgm:prSet presAssocID="{083C1934-0802-426A-8BF4-868068D998AF}" presName="textNode" presStyleLbl="node1" presStyleIdx="1" presStyleCnt="4">
        <dgm:presLayoutVars>
          <dgm:bulletEnabled val="1"/>
        </dgm:presLayoutVars>
      </dgm:prSet>
      <dgm:spPr/>
    </dgm:pt>
    <dgm:pt modelId="{2F433AFD-A705-4F46-B902-D6F086663314}" type="pres">
      <dgm:prSet presAssocID="{4D2F02CF-98A6-43A1-AEF9-60C13037F8A6}" presName="sibTrans" presStyleCnt="0"/>
      <dgm:spPr/>
    </dgm:pt>
    <dgm:pt modelId="{AA645B67-B322-4ED5-9E74-671E32F5D295}" type="pres">
      <dgm:prSet presAssocID="{52B519AA-BE17-4D99-9668-A14153ABBF95}" presName="textNode" presStyleLbl="node1" presStyleIdx="2" presStyleCnt="4">
        <dgm:presLayoutVars>
          <dgm:bulletEnabled val="1"/>
        </dgm:presLayoutVars>
      </dgm:prSet>
      <dgm:spPr/>
    </dgm:pt>
    <dgm:pt modelId="{F8F76844-B838-464B-ABAA-A6E929EBCD5E}" type="pres">
      <dgm:prSet presAssocID="{2B4DD210-81A6-464E-BB7B-D2F403E0BDC7}" presName="sibTrans" presStyleCnt="0"/>
      <dgm:spPr/>
    </dgm:pt>
    <dgm:pt modelId="{E9975BEC-6B58-4284-ABF9-88B9E452ABAC}" type="pres">
      <dgm:prSet presAssocID="{4FF6CB78-C07F-4D66-87D9-ADD519D7D22D}" presName="textNode" presStyleLbl="node1" presStyleIdx="3" presStyleCnt="4">
        <dgm:presLayoutVars>
          <dgm:bulletEnabled val="1"/>
        </dgm:presLayoutVars>
      </dgm:prSet>
      <dgm:spPr/>
    </dgm:pt>
  </dgm:ptLst>
  <dgm:cxnLst>
    <dgm:cxn modelId="{C639E264-BFE4-4AC6-93E5-C160320AEAC1}" srcId="{E4B27F8B-96B2-44BE-AA18-D61150076F7F}" destId="{083C1934-0802-426A-8BF4-868068D998AF}" srcOrd="1" destOrd="0" parTransId="{7C15A390-83BE-4D8E-A05C-E08A98DA1593}" sibTransId="{4D2F02CF-98A6-43A1-AEF9-60C13037F8A6}"/>
    <dgm:cxn modelId="{EFAED099-4916-484A-BCAA-F0C81D58FB95}" srcId="{E4B27F8B-96B2-44BE-AA18-D61150076F7F}" destId="{4FF6CB78-C07F-4D66-87D9-ADD519D7D22D}" srcOrd="3" destOrd="0" parTransId="{32A3BEF7-FB98-4622-AAD5-89013CEA4407}" sibTransId="{ABC886DA-4EB3-4CC1-A888-B91FB354265F}"/>
    <dgm:cxn modelId="{23BE2654-0613-4CAC-8FA3-E5526EE71950}" srcId="{E4B27F8B-96B2-44BE-AA18-D61150076F7F}" destId="{52B519AA-BE17-4D99-9668-A14153ABBF95}" srcOrd="2" destOrd="0" parTransId="{A32A8814-613D-4049-80B1-1758A1312740}" sibTransId="{2B4DD210-81A6-464E-BB7B-D2F403E0BDC7}"/>
    <dgm:cxn modelId="{BFA9CC0B-E48A-4F2C-B535-7C4ED9BD7825}" srcId="{E4B27F8B-96B2-44BE-AA18-D61150076F7F}" destId="{C255348B-7E74-4E9D-9911-AB3B5CEC7583}" srcOrd="0" destOrd="0" parTransId="{4D390CDC-2164-4D11-90E5-712DC117E5F0}" sibTransId="{FAC304F7-B93C-4A51-9D33-F5FA679BC1FD}"/>
    <dgm:cxn modelId="{A1A92F94-DBDD-4BC4-A22B-BC22DE60C333}" type="presOf" srcId="{4FF6CB78-C07F-4D66-87D9-ADD519D7D22D}" destId="{E9975BEC-6B58-4284-ABF9-88B9E452ABAC}" srcOrd="0" destOrd="0" presId="urn:microsoft.com/office/officeart/2005/8/layout/hProcess9"/>
    <dgm:cxn modelId="{1A540B62-E0FC-4524-A77D-CEAA69E7CAC9}" type="presOf" srcId="{52B519AA-BE17-4D99-9668-A14153ABBF95}" destId="{AA645B67-B322-4ED5-9E74-671E32F5D295}" srcOrd="0" destOrd="0" presId="urn:microsoft.com/office/officeart/2005/8/layout/hProcess9"/>
    <dgm:cxn modelId="{14C8C30A-6F20-48EE-B6EB-91F759B7DED3}" type="presOf" srcId="{C255348B-7E74-4E9D-9911-AB3B5CEC7583}" destId="{A84ACEEC-DBE9-47C4-BB4F-990A11F6CD6B}" srcOrd="0" destOrd="0" presId="urn:microsoft.com/office/officeart/2005/8/layout/hProcess9"/>
    <dgm:cxn modelId="{1ED2D89F-BF4D-472A-96B5-C7F3DC954938}" type="presOf" srcId="{E4B27F8B-96B2-44BE-AA18-D61150076F7F}" destId="{83E16F44-1370-45C3-BE88-C04E38DA6904}" srcOrd="0" destOrd="0" presId="urn:microsoft.com/office/officeart/2005/8/layout/hProcess9"/>
    <dgm:cxn modelId="{74E3A5C3-AA73-4F63-A926-92BDCA049475}" type="presOf" srcId="{083C1934-0802-426A-8BF4-868068D998AF}" destId="{4829CBDE-E7D4-45F5-BEAD-23FA14073499}" srcOrd="0" destOrd="0" presId="urn:microsoft.com/office/officeart/2005/8/layout/hProcess9"/>
    <dgm:cxn modelId="{CFCECC15-801E-4CEC-A0CE-B031BFD778F4}" type="presParOf" srcId="{83E16F44-1370-45C3-BE88-C04E38DA6904}" destId="{9D4C53A2-910E-4988-8594-4F0816772786}" srcOrd="0" destOrd="0" presId="urn:microsoft.com/office/officeart/2005/8/layout/hProcess9"/>
    <dgm:cxn modelId="{611F0C1F-955A-42AF-9134-B5261E5AB18F}" type="presParOf" srcId="{83E16F44-1370-45C3-BE88-C04E38DA6904}" destId="{DE6886AD-12E8-4434-AB93-62469297A151}" srcOrd="1" destOrd="0" presId="urn:microsoft.com/office/officeart/2005/8/layout/hProcess9"/>
    <dgm:cxn modelId="{2EA43D84-68CE-4654-9C9A-47D6699B8D0B}" type="presParOf" srcId="{DE6886AD-12E8-4434-AB93-62469297A151}" destId="{A84ACEEC-DBE9-47C4-BB4F-990A11F6CD6B}" srcOrd="0" destOrd="0" presId="urn:microsoft.com/office/officeart/2005/8/layout/hProcess9"/>
    <dgm:cxn modelId="{255B3CDE-E379-4B54-96FB-0E120DDC9936}" type="presParOf" srcId="{DE6886AD-12E8-4434-AB93-62469297A151}" destId="{74BFD60F-7BBD-43EC-9C9B-4D1B10E8A21C}" srcOrd="1" destOrd="0" presId="urn:microsoft.com/office/officeart/2005/8/layout/hProcess9"/>
    <dgm:cxn modelId="{71D5F86A-F561-4FC9-9F91-FE189E0238A4}" type="presParOf" srcId="{DE6886AD-12E8-4434-AB93-62469297A151}" destId="{4829CBDE-E7D4-45F5-BEAD-23FA14073499}" srcOrd="2" destOrd="0" presId="urn:microsoft.com/office/officeart/2005/8/layout/hProcess9"/>
    <dgm:cxn modelId="{06985911-A5C7-4AF9-91CA-02FEE346555F}" type="presParOf" srcId="{DE6886AD-12E8-4434-AB93-62469297A151}" destId="{2F433AFD-A705-4F46-B902-D6F086663314}" srcOrd="3" destOrd="0" presId="urn:microsoft.com/office/officeart/2005/8/layout/hProcess9"/>
    <dgm:cxn modelId="{A2527B5C-43B8-4C30-963B-11DE4593ECEB}" type="presParOf" srcId="{DE6886AD-12E8-4434-AB93-62469297A151}" destId="{AA645B67-B322-4ED5-9E74-671E32F5D295}" srcOrd="4" destOrd="0" presId="urn:microsoft.com/office/officeart/2005/8/layout/hProcess9"/>
    <dgm:cxn modelId="{9773FD5A-3D04-48FE-A8EB-93327C1B517D}" type="presParOf" srcId="{DE6886AD-12E8-4434-AB93-62469297A151}" destId="{F8F76844-B838-464B-ABAA-A6E929EBCD5E}" srcOrd="5" destOrd="0" presId="urn:microsoft.com/office/officeart/2005/8/layout/hProcess9"/>
    <dgm:cxn modelId="{0DF88EF9-DA9F-4E57-B9A0-27A69625742E}" type="presParOf" srcId="{DE6886AD-12E8-4434-AB93-62469297A151}" destId="{E9975BEC-6B58-4284-ABF9-88B9E452ABAC}" srcOrd="6"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C53A2-910E-4988-8594-4F0816772786}">
      <dsp:nvSpPr>
        <dsp:cNvPr id="0" name=""/>
        <dsp:cNvSpPr/>
      </dsp:nvSpPr>
      <dsp:spPr>
        <a:xfrm>
          <a:off x="743829" y="0"/>
          <a:ext cx="8430064" cy="4600106"/>
        </a:xfrm>
        <a:prstGeom prst="rightArrow">
          <a:avLst/>
        </a:prstGeom>
        <a:solidFill>
          <a:schemeClr val="accent4">
            <a:tint val="4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A84ACEEC-DBE9-47C4-BB4F-990A11F6CD6B}">
      <dsp:nvSpPr>
        <dsp:cNvPr id="0" name=""/>
        <dsp:cNvSpPr/>
      </dsp:nvSpPr>
      <dsp:spPr>
        <a:xfrm>
          <a:off x="5881" y="1380031"/>
          <a:ext cx="2324310" cy="1840042"/>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Download</a:t>
          </a:r>
        </a:p>
      </dsp:txBody>
      <dsp:txXfrm>
        <a:off x="95704" y="1469854"/>
        <a:ext cx="2144664" cy="1660396"/>
      </dsp:txXfrm>
    </dsp:sp>
    <dsp:sp modelId="{4829CBDE-E7D4-45F5-BEAD-23FA14073499}">
      <dsp:nvSpPr>
        <dsp:cNvPr id="0" name=""/>
        <dsp:cNvSpPr/>
      </dsp:nvSpPr>
      <dsp:spPr>
        <a:xfrm>
          <a:off x="2533097" y="1380031"/>
          <a:ext cx="2324310" cy="1840042"/>
        </a:xfrm>
        <a:prstGeom prst="roundRect">
          <a:avLst/>
        </a:prstGeom>
        <a:solidFill>
          <a:schemeClr val="accent4">
            <a:hueOff val="1927111"/>
            <a:satOff val="-21345"/>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Deploy</a:t>
          </a:r>
        </a:p>
      </dsp:txBody>
      <dsp:txXfrm>
        <a:off x="2622920" y="1469854"/>
        <a:ext cx="2144664" cy="1660396"/>
      </dsp:txXfrm>
    </dsp:sp>
    <dsp:sp modelId="{AA645B67-B322-4ED5-9E74-671E32F5D295}">
      <dsp:nvSpPr>
        <dsp:cNvPr id="0" name=""/>
        <dsp:cNvSpPr/>
      </dsp:nvSpPr>
      <dsp:spPr>
        <a:xfrm>
          <a:off x="5060314" y="1380031"/>
          <a:ext cx="2324310" cy="1840042"/>
        </a:xfrm>
        <a:prstGeom prst="roundRect">
          <a:avLst/>
        </a:prstGeom>
        <a:solidFill>
          <a:schemeClr val="accent4">
            <a:hueOff val="3854222"/>
            <a:satOff val="-42691"/>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Register</a:t>
          </a:r>
        </a:p>
      </dsp:txBody>
      <dsp:txXfrm>
        <a:off x="5150137" y="1469854"/>
        <a:ext cx="2144664" cy="1660396"/>
      </dsp:txXfrm>
    </dsp:sp>
    <dsp:sp modelId="{E9975BEC-6B58-4284-ABF9-88B9E452ABAC}">
      <dsp:nvSpPr>
        <dsp:cNvPr id="0" name=""/>
        <dsp:cNvSpPr/>
      </dsp:nvSpPr>
      <dsp:spPr>
        <a:xfrm>
          <a:off x="7587531" y="1380031"/>
          <a:ext cx="2324310" cy="1840042"/>
        </a:xfrm>
        <a:prstGeom prst="roundRect">
          <a:avLst/>
        </a:prstGeom>
        <a:solidFill>
          <a:schemeClr val="accent4">
            <a:hueOff val="5781333"/>
            <a:satOff val="-64036"/>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(re)Configure</a:t>
          </a:r>
        </a:p>
      </dsp:txBody>
      <dsp:txXfrm>
        <a:off x="7677354" y="1469854"/>
        <a:ext cx="2144664" cy="16603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2/21/2017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2/21/2017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a:t>
            </a:r>
          </a:p>
          <a:p>
            <a:endParaRPr lang="en-US" dirty="0"/>
          </a:p>
          <a:p>
            <a:r>
              <a:rPr lang="en-US" dirty="0"/>
              <a:t>Introduce ourselves </a:t>
            </a:r>
          </a:p>
          <a:p>
            <a:pPr marL="171450" indent="-171450">
              <a:buFontTx/>
              <a:buChar char="-"/>
            </a:pPr>
            <a:r>
              <a:rPr lang="en-US" dirty="0"/>
              <a:t>Ben Schaub – project manager and platform</a:t>
            </a:r>
            <a:r>
              <a:rPr lang="en-US" baseline="0" dirty="0"/>
              <a:t> architect with </a:t>
            </a:r>
            <a:r>
              <a:rPr lang="en-US" baseline="0" dirty="0" err="1"/>
              <a:t>Esri</a:t>
            </a:r>
            <a:r>
              <a:rPr lang="en-US" baseline="0" dirty="0"/>
              <a:t> Professional Services out of our DC Regional Office</a:t>
            </a:r>
          </a:p>
          <a:p>
            <a:pPr marL="171450" indent="-171450">
              <a:buFontTx/>
              <a:buChar char="-"/>
            </a:pPr>
            <a:r>
              <a:rPr lang="en-US" baseline="0" dirty="0"/>
              <a:t>Alison </a:t>
            </a:r>
            <a:endParaRPr lang="en-US" dirty="0"/>
          </a:p>
          <a:p>
            <a:endParaRPr lang="en-US" dirty="0"/>
          </a:p>
          <a:p>
            <a:r>
              <a:rPr lang="en-US" dirty="0"/>
              <a:t>We’re </a:t>
            </a:r>
            <a:r>
              <a:rPr lang="en-US" dirty="0" err="1"/>
              <a:t>gonna</a:t>
            </a:r>
            <a:r>
              <a:rPr lang="en-US" dirty="0"/>
              <a:t> spend</a:t>
            </a:r>
            <a:r>
              <a:rPr lang="en-US" baseline="0" dirty="0"/>
              <a:t> the next hour talking about how to leverage Web </a:t>
            </a:r>
            <a:r>
              <a:rPr lang="en-US" baseline="0" dirty="0" err="1"/>
              <a:t>AppBuilder</a:t>
            </a:r>
            <a:r>
              <a:rPr lang="en-US" baseline="0" dirty="0"/>
              <a:t> as an application development tool within enterprise environments</a:t>
            </a:r>
            <a:endParaRPr lang="en-US" dirty="0"/>
          </a:p>
          <a:p>
            <a:endParaRPr lang="en-US" dirty="0"/>
          </a:p>
          <a:p>
            <a:r>
              <a:rPr lang="en-US" dirty="0"/>
              <a:t>With both of us working</a:t>
            </a:r>
            <a:r>
              <a:rPr lang="en-US" baseline="0" dirty="0"/>
              <a:t> in Professional Services </a:t>
            </a:r>
          </a:p>
          <a:p>
            <a:pPr marL="171450" indent="-171450">
              <a:buFontTx/>
              <a:buChar char="-"/>
            </a:pPr>
            <a:r>
              <a:rPr lang="en-US" baseline="0" dirty="0"/>
              <a:t>We’re usually in the trenches with people like you, implementing the SW in real world scenarios, working through real world constraints</a:t>
            </a:r>
          </a:p>
          <a:p>
            <a:pPr marL="171450" indent="-171450">
              <a:buFontTx/>
              <a:buChar char="-"/>
            </a:pPr>
            <a:r>
              <a:rPr lang="en-US" baseline="0" dirty="0"/>
              <a:t>But through that we get this cool opportunity to observe and identify best practices and lessons learned that we see in orgs across all industries and all sizes</a:t>
            </a:r>
          </a:p>
          <a:p>
            <a:pPr marL="171450" indent="-171450">
              <a:buFontTx/>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3636793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After you have webappbuilder up and running, add it to your organization so users can access this.</a:t>
            </a:r>
          </a:p>
          <a:p>
            <a:endParaRPr lang="en-US" b="0" baseline="0" dirty="0"/>
          </a:p>
          <a:p>
            <a:r>
              <a:rPr lang="en-US" b="0" baseline="0" dirty="0"/>
              <a:t>Sign in to your Portal/AGOL.</a:t>
            </a:r>
          </a:p>
          <a:p>
            <a:endParaRPr lang="en-US" b="0" baseline="0" dirty="0"/>
          </a:p>
          <a:p>
            <a:r>
              <a:rPr lang="en-US" b="0" baseline="0" dirty="0"/>
              <a:t>Go to My Content &gt; Add an Item &gt; An Application</a:t>
            </a:r>
          </a:p>
          <a:p>
            <a:endParaRPr lang="en-US" b="0" baseline="0" dirty="0"/>
          </a:p>
          <a:p>
            <a:r>
              <a:rPr lang="en-US" b="0" baseline="0" dirty="0"/>
              <a:t>Keep default Application options.</a:t>
            </a:r>
          </a:p>
          <a:p>
            <a:endParaRPr lang="en-US" b="0" baseline="0" dirty="0"/>
          </a:p>
          <a:p>
            <a:r>
              <a:rPr lang="en-US" b="0" baseline="0" dirty="0"/>
              <a:t>Enter the URL where WebAppBuilder lives, give it a title and tags, and Add Item.</a:t>
            </a:r>
          </a:p>
          <a:p>
            <a:endParaRPr lang="en-US" b="0"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313365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For Portals and AGOLs using Integrated Windows Authentication, this step should be skipped.</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The authentication is happening at the web tier, and as such WebAppBuilder does not need an Oauth AppId. </a:t>
            </a:r>
          </a:p>
          <a:p>
            <a:endParaRPr lang="en-US" b="0" baseline="0" dirty="0"/>
          </a:p>
          <a:p>
            <a:r>
              <a:rPr lang="en-US" b="0" baseline="0" dirty="0"/>
              <a:t>But for the rest of you, you need an appid before webappbuilder will run.</a:t>
            </a:r>
          </a:p>
          <a:p>
            <a:endParaRPr lang="en-US" b="0" baseline="0" dirty="0"/>
          </a:p>
          <a:p>
            <a:r>
              <a:rPr lang="en-US" b="0" baseline="0" dirty="0"/>
              <a:t>The item page will open. </a:t>
            </a:r>
          </a:p>
          <a:p>
            <a:endParaRPr lang="en-US" b="0" baseline="0" dirty="0"/>
          </a:p>
          <a:p>
            <a:r>
              <a:rPr lang="en-US" b="0" baseline="0" dirty="0"/>
              <a:t>App Registration &gt; Register</a:t>
            </a:r>
          </a:p>
          <a:p>
            <a:endParaRPr lang="en-US" b="0" baseline="0" dirty="0"/>
          </a:p>
          <a:p>
            <a:r>
              <a:rPr lang="en-US" b="0" baseline="0" dirty="0"/>
              <a:t>Add the app location as the redirect uri. Ports are important and need to be included (can't be wild-carded). Same with protocols. Just to be safe, enter http:// and https:// of all addresses. </a:t>
            </a:r>
          </a:p>
          <a:p>
            <a:endParaRPr lang="en-US" b="0" baseline="0" dirty="0"/>
          </a:p>
          <a:p>
            <a:endParaRPr lang="en-US" b="0"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3133654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The first time WebAppBuilder is opened, if you're not using web tier auth, it will ask for an AppID. Copy and paste the AppID from the item page.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If you need to reset or change the app registration in the future, you can edit this information directoy in server/signininfo.json.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There is an entry for every Portal that has been used with this WebAppBuilder.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If you change from non-web-tier to web-tier later on, you need to go in and actually change these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If your portal is Web Tier authentication, isWebTier should (obviously) be false, and there shouldn't be an appId. </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3133654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To put Web AppBuilder on your portal's home page, share the item with the "Featured Maps and Apps" group.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(Enable ths ribbon of maps and apps from My Organization &gt; Edit Settings &gt; Home &gt; Featured Content)</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13</a:t>
            </a:fld>
            <a:endParaRPr lang="en-US" dirty="0"/>
          </a:p>
        </p:txBody>
      </p:sp>
    </p:spTree>
    <p:extLst>
      <p:ext uri="{BB962C8B-B14F-4D97-AF65-F5344CB8AC3E}">
        <p14:creationId xmlns:p14="http://schemas.microsoft.com/office/powerpoint/2010/main" val="3133654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that you've got your custom webappbuilder,</a:t>
            </a:r>
            <a:r>
              <a:rPr lang="en-US" baseline="0"/>
              <a:t> which is where all your awesome custom themes and widgets will live</a:t>
            </a:r>
            <a:r>
              <a:rPr lang="en-US"/>
              <a:t>…</a:t>
            </a:r>
          </a:p>
          <a:p>
            <a:endParaRPr lang="en-US"/>
          </a:p>
          <a:p>
            <a:r>
              <a:rPr lang="en-US"/>
              <a:t>you don't want your users going to the embedded wab because</a:t>
            </a:r>
            <a:r>
              <a:rPr lang="en-US" baseline="0"/>
              <a:t> they're not going to find all your awesomeness.</a:t>
            </a:r>
            <a:endParaRPr lang="en-US"/>
          </a:p>
          <a:p>
            <a:endParaRPr lang="en-US"/>
          </a:p>
          <a:p>
            <a:r>
              <a:rPr lang="en-US"/>
              <a:t>This will take the place of slides 15-17 if we have internet and connectivity to our sample portal.</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023690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ArcGIS Online and Portal come with an embedded version of WebAppBuilder.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Workflow: Create and save a webmap &gt; Share &gt; Create a Web App &gt; Web AppBuilder.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This embedded version doesn't officially support custom themes or widgets, and now that you have a centralized builder that will house all your org's custom themes and widgets, you may not want your users creating apps from this embedded version.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3133654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Find the config file at the path above, then find the "webAppBuilderEnabled" variable. Change it to false.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Go to Services and restart the Portal for ArcGIS service. (This may take a minute or two).</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313365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Go back to your webmap, reload the page, and try sharing again.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a:t>Users will no longer see the option to use the embedded WebAppBuilder.</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3133654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developers or enterprise </a:t>
            </a:r>
            <a:r>
              <a:rPr lang="en-US" baseline="0" dirty="0"/>
              <a:t>architects, it’s important to try to remove any barriers to access that may prevent large-scale adoption of any given app</a:t>
            </a:r>
          </a:p>
          <a:p>
            <a:endParaRPr lang="en-US" baseline="0" dirty="0"/>
          </a:p>
          <a:p>
            <a:r>
              <a:rPr lang="en-US" baseline="0" dirty="0"/>
              <a:t>For WAB implementations that work with HTTPS enabled web GIS portals and servers, we want to avoid the scary invalid certificate errors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3062722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a:t>SL: Show process of requesting</a:t>
            </a:r>
            <a:r>
              <a:rPr lang="en-US" b="0" baseline="0" dirty="0"/>
              <a:t> Certificate from AD with Subject Alternate Name (so https://slibby10 AND https://slibby10.esri.com both work) </a:t>
            </a:r>
            <a:endParaRPr lang="en-US" b="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a:p>
          <a:p>
            <a:pPr marL="0" marR="0" indent="0" algn="l" defTabSz="457200" rtl="0" eaLnBrk="1" fontAlgn="auto" latinLnBrk="0" hangingPunct="1">
              <a:lnSpc>
                <a:spcPct val="100000"/>
              </a:lnSpc>
              <a:spcBef>
                <a:spcPts val="0"/>
              </a:spcBef>
              <a:spcAft>
                <a:spcPts val="0"/>
              </a:spcAft>
              <a:buClrTx/>
              <a:buSzTx/>
              <a:buFontTx/>
              <a:buNone/>
              <a:tabLst/>
              <a:defRPr/>
            </a:pPr>
            <a:r>
              <a:rPr lang="en-US" b="0" dirty="0"/>
              <a:t>WAB</a:t>
            </a:r>
            <a:r>
              <a:rPr lang="en-US" b="0" baseline="0" dirty="0"/>
              <a:t> has self signed cert. </a:t>
            </a:r>
            <a:r>
              <a:rPr lang="en-US" baseline="0" dirty="0"/>
              <a:t>Not a problem when developing on your own machine. BIG problem when app authors access WAB across the network</a:t>
            </a:r>
            <a:endParaRPr lang="en-US" dirty="0"/>
          </a:p>
          <a:p>
            <a:endParaRPr lang="en-US" b="0" dirty="0"/>
          </a:p>
          <a:p>
            <a:endParaRPr lang="en-US" b="0" dirty="0"/>
          </a:p>
          <a:p>
            <a:r>
              <a:rPr lang="en-US" b="0" dirty="0"/>
              <a:t>Bounce the service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16955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Our goal for the next hour is to share</a:t>
            </a:r>
          </a:p>
          <a:p>
            <a:pPr marL="171450" indent="-171450">
              <a:buFontTx/>
              <a:buChar char="-"/>
            </a:pPr>
            <a:r>
              <a:rPr lang="en-US" baseline="0" dirty="0"/>
              <a:t>Share tips and tricks as well as war stories from experiences</a:t>
            </a:r>
          </a:p>
          <a:p>
            <a:pPr marL="171450" indent="-171450">
              <a:buFontTx/>
              <a:buChar char="-"/>
            </a:pPr>
            <a:r>
              <a:rPr lang="en-US" baseline="0" dirty="0"/>
              <a:t>Best practices and strategies gleaned from interacting with lots of organizations trying to accomplish the same objectives at the end of the day</a:t>
            </a:r>
            <a:endParaRPr lang="en-US" dirty="0"/>
          </a:p>
          <a:p>
            <a:endParaRPr lang="en-US" dirty="0"/>
          </a:p>
          <a:p>
            <a:r>
              <a:rPr lang="en-US" dirty="0"/>
              <a:t>We’ll start</a:t>
            </a:r>
            <a:r>
              <a:rPr lang="en-US" baseline="0" dirty="0"/>
              <a:t> with providing an overview of enterprise options for implementing WAB</a:t>
            </a:r>
          </a:p>
          <a:p>
            <a:endParaRPr lang="en-US" baseline="0" dirty="0"/>
          </a:p>
          <a:p>
            <a:r>
              <a:rPr lang="en-US" baseline="0" dirty="0"/>
              <a:t>Walk through considerations for leveraging WAB within these environments throughout an implementation lifecycle</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302952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those steps in a little more detail</a:t>
            </a:r>
          </a:p>
          <a:p>
            <a:endParaRPr lang="en-US" dirty="0"/>
          </a:p>
          <a:p>
            <a:r>
              <a:rPr lang="en-US" dirty="0"/>
              <a:t>There are a lo</a:t>
            </a:r>
            <a:r>
              <a:rPr lang="en-US" baseline="0" dirty="0"/>
              <a:t>t of different approaches to creating certificate/key pair files from a domain cert. </a:t>
            </a:r>
          </a:p>
          <a:p>
            <a:endParaRPr lang="en-US" baseline="0" dirty="0"/>
          </a:p>
          <a:p>
            <a:r>
              <a:rPr lang="en-US" baseline="0" dirty="0"/>
              <a:t>WAB documentation will steer you towards </a:t>
            </a:r>
            <a:r>
              <a:rPr lang="en-US" baseline="0" dirty="0" err="1"/>
              <a:t>openssl</a:t>
            </a:r>
            <a:r>
              <a:rPr lang="en-US" baseline="0" dirty="0"/>
              <a:t> and node. But since I don’t spend a lot of time in command prompt day to day, I’m </a:t>
            </a:r>
            <a:r>
              <a:rPr lang="en-US" baseline="0" dirty="0" err="1"/>
              <a:t>gonna</a:t>
            </a:r>
            <a:r>
              <a:rPr lang="en-US" baseline="0" dirty="0"/>
              <a:t> show you how to complete the workflow with an </a:t>
            </a:r>
            <a:r>
              <a:rPr lang="en-US" baseline="0" dirty="0" err="1"/>
              <a:t>opensource</a:t>
            </a:r>
            <a:r>
              <a:rPr lang="en-US" baseline="0" dirty="0"/>
              <a:t> program called </a:t>
            </a:r>
            <a:r>
              <a:rPr lang="en-US" baseline="0" dirty="0" err="1"/>
              <a:t>keystore</a:t>
            </a:r>
            <a:r>
              <a:rPr lang="en-US" baseline="0" dirty="0"/>
              <a:t> explorer</a:t>
            </a:r>
            <a:endParaRPr lang="en-US" dirty="0"/>
          </a:p>
          <a:p>
            <a:endParaRPr lang="en-US" dirty="0"/>
          </a:p>
          <a:p>
            <a:endParaRPr lang="en-US" dirty="0"/>
          </a:p>
          <a:p>
            <a:r>
              <a:rPr lang="en-US" dirty="0"/>
              <a:t>Transition to Alison showing WAB embedded being disabled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1818863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a:t>Nick to present this section</a:t>
            </a:r>
          </a:p>
          <a:p>
            <a:pPr marL="0" indent="0">
              <a:buFontTx/>
              <a:buNone/>
            </a:pPr>
            <a:r>
              <a:rPr lang="en-US" baseline="0" dirty="0"/>
              <a:t>Maybe add: some practices for the project that Nick is working on – extending existing WAB widgets, inherit from the base widget and overwrite the functionality, looking at how to support upgrading without a full rewrite of the widget.</a:t>
            </a:r>
          </a:p>
          <a:p>
            <a:pPr marL="0" indent="0">
              <a:buFontTx/>
              <a:buNone/>
            </a:pPr>
            <a:endParaRPr lang="en-US" baseline="0" dirty="0"/>
          </a:p>
          <a:p>
            <a:pPr marL="0" indent="0">
              <a:buFontTx/>
              <a:buNone/>
            </a:pPr>
            <a:r>
              <a:rPr lang="en-US" baseline="0" dirty="0"/>
              <a:t>Go back and show how WAB is no longer available in Portal!</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3974581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The ideal setup for webappbuilder development is to separate your custom components (usually themes and widgets) into their own repository so you can more easily put them under source control without all the clutter and crazy of stemapp.</a:t>
            </a:r>
          </a:p>
          <a:p>
            <a:endParaRPr lang="en-US" baseline="0"/>
          </a:p>
          <a:p>
            <a:r>
              <a:rPr lang="en-US" baseline="0"/>
              <a:t>You can set up a grunt watch task that will sync your repo files with the corresponding folders in stemapp.</a:t>
            </a:r>
          </a:p>
          <a:p>
            <a:endParaRPr lang="en-US" baseline="0"/>
          </a:p>
          <a:p>
            <a:r>
              <a:rPr lang="en-US" baseline="0"/>
              <a:t>When an app is created in Builder, it copies the </a:t>
            </a:r>
            <a:r>
              <a:rPr lang="en-US" b="1" baseline="0"/>
              <a:t>current state </a:t>
            </a:r>
            <a:r>
              <a:rPr lang="en-US" baseline="0"/>
              <a:t>of all the files it needs from stemapp (usually one theme and a subset of the widgets), along with generated config.json files for all the configured widgets and the app itself. (This </a:t>
            </a:r>
            <a:r>
              <a:rPr lang="en-US" b="1" baseline="0"/>
              <a:t>current state</a:t>
            </a:r>
            <a:r>
              <a:rPr lang="en-US" b="0" baseline="0"/>
              <a:t> thing is why development is a little problematic…)</a:t>
            </a:r>
            <a:endParaRPr lang="en-US" baseline="0"/>
          </a:p>
          <a:p>
            <a:endParaRPr lang="en-US" baseline="0"/>
          </a:p>
          <a:p>
            <a:r>
              <a:rPr lang="en-US" baseline="0"/>
              <a:t>Note: if you remove a widget from an app, save the app, then add the widget back again, the widget will reflect the </a:t>
            </a:r>
            <a:r>
              <a:rPr lang="en-US" b="1" baseline="0"/>
              <a:t>new current state</a:t>
            </a:r>
            <a:r>
              <a:rPr lang="en-US" b="0" baseline="0"/>
              <a:t> of the code base at the time you added the widget back again.</a:t>
            </a:r>
            <a:endParaRPr lang="en-US" baseline="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851930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One way to shortcut the app development process and avoid creating a bunch of apps until you know your widget or theme is in a good place is to develop against stemapp using a custom config file.</a:t>
            </a:r>
          </a:p>
          <a:p>
            <a:endParaRPr lang="en-US" baseline="0"/>
          </a:p>
          <a:p>
            <a:r>
              <a:rPr lang="en-US" baseline="0"/>
              <a:t>This way, you’ll have a separate environment in which to write your code (your repo) and you can get your custom components stable in an app setting before you try them in Builder. </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851930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So the way you do this is to specify a different config in the config url parameter.</a:t>
            </a:r>
          </a:p>
          <a:p>
            <a:endParaRPr lang="en-US" baseline="0"/>
          </a:p>
          <a:p>
            <a:r>
              <a:rPr lang="en-US" baseline="0"/>
              <a:t>stemapp takes a config URL parameter for easy testing of different widget, layout, or color setups.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85193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a:t>The out of the box widgets provided a lot of flexibility to account for a many user needs though modifying their configuration files.  Sometimes this is not quite enough.  Users are really good at coming up with things not previously considered.  </a:t>
            </a:r>
          </a:p>
          <a:p>
            <a:endParaRPr lang="en-US" baseline="0" dirty="0"/>
          </a:p>
          <a:p>
            <a:r>
              <a:rPr lang="en-US" baseline="0" dirty="0"/>
              <a:t>This tip applies to the situations where the out of the box widget provides the large majority of the needed functionality but additional tweaks or added functionality is required.</a:t>
            </a:r>
          </a:p>
          <a:p>
            <a:endParaRPr lang="en-US" baseline="0" dirty="0"/>
          </a:p>
          <a:p>
            <a:r>
              <a:rPr lang="en-US" baseline="0" dirty="0"/>
              <a:t>Consider the following scenario.  A customer likes the way the search widgets works but also wants to allow their users to search for coordinate locations using that same search widget.  They want the available coordinate formats to be decimal degrees, degrees, minutes, seconds, UTM, and MGRS.  When a coordinate is found they want the map to zoom to that coordinate draw a marker at the location, and display a popup showing details.  They also want a help UI to display some information about the coordinate formats so they users can see example inputs.</a:t>
            </a:r>
          </a:p>
          <a:p>
            <a:endParaRPr lang="en-US" baseline="0" dirty="0"/>
          </a:p>
          <a:p>
            <a:r>
              <a:rPr lang="en-US" baseline="0" dirty="0"/>
              <a:t>We could do this by directly modifying the out of the box search widget.  We’d make our modifications and place our modified version of that widget under our source control.  The problem with this is that moving to the next version of WAB gets a bit tricky.  You’ll need to re-apply your changes to the new, updated, search widget.</a:t>
            </a:r>
          </a:p>
          <a:p>
            <a:endParaRPr lang="en-US" baseline="0" dirty="0"/>
          </a:p>
          <a:p>
            <a:r>
              <a:rPr lang="en-US" baseline="0" dirty="0"/>
              <a:t>An alternative is to extend the out of the box widget by creating a new widget and inheriting from the widget you want to modify.  This should help when upgrading to a new version of WAB, unless of course the base widget you extend from has completely changed.  Then you’ve got to do work in either case.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543238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a:t>Our strategy is to extend the search widget using is as a parent class for our enhanced version of the widget.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2555375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Our strategy is to extend the search widget using is as a parent class for our enhanced version of the widget.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1679972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1430816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3703416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level</a:t>
            </a:r>
            <a:r>
              <a:rPr lang="en-US" baseline="0" dirty="0"/>
              <a:t> set on what we mean when we say “enterprise”</a:t>
            </a:r>
            <a:endParaRPr lang="en-US" dirty="0"/>
          </a:p>
          <a:p>
            <a:endParaRPr lang="en-US" dirty="0"/>
          </a:p>
          <a:p>
            <a:r>
              <a:rPr lang="en-US" dirty="0"/>
              <a:t>Our working definition of an enterprise</a:t>
            </a:r>
            <a:r>
              <a:rPr lang="en-US" baseline="0" dirty="0"/>
              <a:t> GIS is a system that allows everyone in the organization to discover, create, use, and share geospatial information.</a:t>
            </a:r>
          </a:p>
          <a:p>
            <a:pPr marL="0" indent="0">
              <a:buFontTx/>
              <a:buNone/>
            </a:pPr>
            <a:endParaRPr lang="en-US" baseline="0" dirty="0"/>
          </a:p>
          <a:p>
            <a:pPr marL="0" indent="0">
              <a:buFontTx/>
              <a:buNone/>
            </a:pPr>
            <a:r>
              <a:rPr lang="en-US" baseline="0" dirty="0"/>
              <a:t>What does that mean for developers and enterprise architects?</a:t>
            </a:r>
          </a:p>
          <a:p>
            <a:pPr marL="171450" indent="-171450">
              <a:buFontTx/>
              <a:buChar char="-"/>
            </a:pPr>
            <a:r>
              <a:rPr lang="en-US" baseline="0" dirty="0"/>
              <a:t>LOTS of users</a:t>
            </a:r>
          </a:p>
          <a:p>
            <a:pPr marL="171450" indent="-171450">
              <a:buFontTx/>
              <a:buChar char="-"/>
            </a:pPr>
            <a:r>
              <a:rPr lang="en-US" baseline="0" dirty="0"/>
              <a:t>Need for an accessible, centralized environment</a:t>
            </a:r>
          </a:p>
          <a:p>
            <a:pPr marL="171450" indent="-171450">
              <a:buFontTx/>
              <a:buChar char="-"/>
            </a:pPr>
            <a:r>
              <a:rPr lang="en-US" baseline="0" dirty="0"/>
              <a:t>Integration with existing enterprise security practices that may already be entrenched within the org</a:t>
            </a:r>
          </a:p>
          <a:p>
            <a:pPr marL="0" indent="0">
              <a:buFontTx/>
              <a:buNone/>
            </a:pPr>
            <a:endParaRPr lang="en-US" baseline="0" dirty="0"/>
          </a:p>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849262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you’ve got users across your org creating cool apps. What’s next? How do those apps get pushed out to others?</a:t>
            </a:r>
            <a:endParaRPr lang="en-US" dirty="0"/>
          </a:p>
          <a:p>
            <a:endParaRPr lang="en-US" baseline="0" dirty="0"/>
          </a:p>
          <a:p>
            <a:r>
              <a:rPr lang="en-US" baseline="0" dirty="0"/>
              <a:t>The answer is – it depends</a:t>
            </a:r>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673871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aseline="0" dirty="0"/>
              <a:t>What type of enterprise deployment you’ve chosen affects what that deployment workflow looks like</a:t>
            </a:r>
          </a:p>
          <a:p>
            <a:endParaRPr lang="en-US" baseline="0" dirty="0"/>
          </a:p>
          <a:p>
            <a:r>
              <a:rPr lang="en-US" baseline="0" dirty="0"/>
              <a:t>Embedded versions (AGOL or Portal)</a:t>
            </a:r>
          </a:p>
          <a:p>
            <a:pPr marL="171450" indent="-171450">
              <a:buFontTx/>
              <a:buChar char="-"/>
            </a:pPr>
            <a:r>
              <a:rPr lang="en-US" baseline="0" dirty="0"/>
              <a:t>No hassle</a:t>
            </a:r>
          </a:p>
          <a:p>
            <a:pPr marL="171450" indent="-171450">
              <a:buFontTx/>
              <a:buChar char="-"/>
            </a:pPr>
            <a:r>
              <a:rPr lang="en-US" baseline="0" dirty="0"/>
              <a:t>The platform does it for you</a:t>
            </a:r>
          </a:p>
          <a:p>
            <a:pPr marL="171450" indent="-171450">
              <a:buFontTx/>
              <a:buChar char="-"/>
            </a:pPr>
            <a:r>
              <a:rPr lang="en-US" baseline="0" dirty="0"/>
              <a:t>Users author the apps, which are automatically stored in Portal or AGOL as items. Users can then control who those apps are shared to.</a:t>
            </a:r>
          </a:p>
          <a:p>
            <a:pPr marL="171450" indent="-171450">
              <a:buFontTx/>
              <a:buChar char="-"/>
            </a:pPr>
            <a:endParaRPr lang="en-US" baseline="0" dirty="0"/>
          </a:p>
          <a:p>
            <a:pPr marL="0" indent="0">
              <a:buFontTx/>
              <a:buNone/>
            </a:pPr>
            <a:r>
              <a:rPr lang="en-US" baseline="0" dirty="0"/>
              <a:t>WAB Apps used as templates</a:t>
            </a:r>
          </a:p>
          <a:p>
            <a:pPr marL="171450" indent="-171450">
              <a:buFontTx/>
              <a:buChar char="-"/>
            </a:pPr>
            <a:r>
              <a:rPr lang="en-US" baseline="0" dirty="0"/>
              <a:t>This is a capability we haven’t discussed much this afternoon but is possible with WAB</a:t>
            </a:r>
          </a:p>
          <a:p>
            <a:pPr marL="171450" indent="-171450">
              <a:buFontTx/>
              <a:buChar char="-"/>
            </a:pPr>
            <a:r>
              <a:rPr lang="en-US" baseline="0" dirty="0"/>
              <a:t>A WAB “template” can be created and shared into portal or AGOL as a starting point for your app authors</a:t>
            </a:r>
          </a:p>
          <a:p>
            <a:pPr marL="171450" indent="-171450">
              <a:buFontTx/>
              <a:buChar char="-"/>
            </a:pPr>
            <a:r>
              <a:rPr lang="en-US" baseline="0" dirty="0"/>
              <a:t>The Good</a:t>
            </a:r>
          </a:p>
          <a:p>
            <a:pPr marL="0" indent="0">
              <a:buFontTx/>
              <a:buNone/>
            </a:pPr>
            <a:r>
              <a:rPr lang="en-US" baseline="0" dirty="0"/>
              <a:t>	At that point, the web GIS portal treats the app deployment in the same way it does with embedded apps – an item is created and users are in control of the sharing</a:t>
            </a:r>
          </a:p>
          <a:p>
            <a:pPr marL="171450" indent="-171450">
              <a:buFontTx/>
              <a:buChar char="-"/>
            </a:pPr>
            <a:r>
              <a:rPr lang="en-US" baseline="0" dirty="0"/>
              <a:t>The Bad</a:t>
            </a:r>
          </a:p>
          <a:p>
            <a:pPr marL="0" indent="0">
              <a:buFontTx/>
              <a:buNone/>
            </a:pPr>
            <a:r>
              <a:rPr lang="en-US" baseline="0" dirty="0"/>
              <a:t>	That app lives within WAB’s node </a:t>
            </a:r>
            <a:r>
              <a:rPr lang="en-US" baseline="0" dirty="0" err="1"/>
              <a:t>js</a:t>
            </a:r>
            <a:r>
              <a:rPr lang="en-US" baseline="0" dirty="0"/>
              <a:t> server. So any access or security being handled by your web server are bypassed</a:t>
            </a:r>
          </a:p>
          <a:p>
            <a:pPr marL="0" indent="0">
              <a:buFontTx/>
              <a:buNone/>
            </a:pPr>
            <a:endParaRPr lang="en-US" baseline="0" dirty="0"/>
          </a:p>
          <a:p>
            <a:pPr marL="0" indent="0">
              <a:buFontTx/>
              <a:buNone/>
            </a:pPr>
            <a:r>
              <a:rPr lang="en-US" baseline="0" dirty="0"/>
              <a:t>Apps created in Dev Edition</a:t>
            </a:r>
          </a:p>
          <a:p>
            <a:pPr marL="171450" indent="-171450">
              <a:buFontTx/>
              <a:buChar char="-"/>
            </a:pPr>
            <a:r>
              <a:rPr lang="en-US" baseline="0" dirty="0"/>
              <a:t>Great if you want full control</a:t>
            </a:r>
          </a:p>
          <a:p>
            <a:pPr marL="171450" indent="-171450">
              <a:buFontTx/>
              <a:buChar char="-"/>
            </a:pPr>
            <a:r>
              <a:rPr lang="en-US" baseline="0" dirty="0"/>
              <a:t>Keeps all source code contained so affords you the opportunity to deploy to any web server in your environment</a:t>
            </a:r>
          </a:p>
          <a:p>
            <a:pPr marL="171450" indent="-171450">
              <a:buFontTx/>
              <a:buChar char="-"/>
            </a:pPr>
            <a:r>
              <a:rPr lang="en-US" baseline="0" dirty="0"/>
              <a:t>BUT that deployment becomes a very manual process that will likely require multiple roles within org</a:t>
            </a:r>
          </a:p>
          <a:p>
            <a:endParaRPr lang="en-US"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3365859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if you’re an org that is leveraging WAB dev edition at a broader enterprise level, it will be absolutely critical to have a workflow and procedures in place to help guide deployment</a:t>
            </a:r>
            <a:endParaRPr lang="en-US" dirty="0"/>
          </a:p>
          <a:p>
            <a:endParaRPr lang="en-US" dirty="0"/>
          </a:p>
          <a:p>
            <a:r>
              <a:rPr lang="en-US" dirty="0"/>
              <a:t>HIGH LEVEL</a:t>
            </a:r>
          </a:p>
          <a:p>
            <a:endParaRPr lang="en-US" dirty="0"/>
          </a:p>
          <a:p>
            <a:r>
              <a:rPr lang="en-US" dirty="0"/>
              <a:t>Follow these steps and these</a:t>
            </a:r>
            <a:r>
              <a:rPr lang="en-US" baseline="0" dirty="0"/>
              <a:t> steps will likely be performed by different individuals within org</a:t>
            </a:r>
            <a:endParaRPr lang="en-US" dirty="0"/>
          </a:p>
          <a:p>
            <a:r>
              <a:rPr lang="en-US" dirty="0"/>
              <a:t>	Download the app</a:t>
            </a:r>
          </a:p>
          <a:p>
            <a:pPr lvl="1"/>
            <a:r>
              <a:rPr lang="en-US" dirty="0"/>
              <a:t>Deploy to a web server</a:t>
            </a:r>
          </a:p>
          <a:p>
            <a:pPr lvl="1"/>
            <a:r>
              <a:rPr lang="en-US" dirty="0"/>
              <a:t>Configure proxy (optional)</a:t>
            </a:r>
          </a:p>
          <a:p>
            <a:pPr lvl="1"/>
            <a:r>
              <a:rPr lang="en-US" dirty="0"/>
              <a:t>Register the app with Portal – makes it</a:t>
            </a:r>
            <a:r>
              <a:rPr lang="en-US" baseline="0" dirty="0"/>
              <a:t> easier for people in org to discover and access the app</a:t>
            </a:r>
            <a:endParaRPr lang="en-US" dirty="0"/>
          </a:p>
          <a:p>
            <a:pPr lvl="1"/>
            <a:r>
              <a:rPr lang="en-US" dirty="0"/>
              <a:t>Configure the </a:t>
            </a:r>
            <a:r>
              <a:rPr lang="en-US" dirty="0" err="1"/>
              <a:t>AppID</a:t>
            </a:r>
            <a:r>
              <a:rPr lang="en-US" dirty="0"/>
              <a:t> – optional, but required if you want to take advantage</a:t>
            </a:r>
            <a:r>
              <a:rPr lang="en-US" baseline="0" dirty="0"/>
              <a:t> of OAuth</a:t>
            </a:r>
            <a:endParaRPr lang="en-US" dirty="0"/>
          </a:p>
          <a:p>
            <a:pPr lvl="1"/>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917548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4017542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3703416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 to cover Proxy topic</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2237667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There</a:t>
            </a:r>
            <a:r>
              <a:rPr lang="en-US" b="0" baseline="0" dirty="0"/>
              <a:t> are a number of reasons you may want to use a proxy with a WebAppBuilder app:</a:t>
            </a:r>
          </a:p>
          <a:p>
            <a:r>
              <a:rPr lang="en-US" b="0" baseline="0" dirty="0"/>
              <a:t>Access Cross-Domain Resources</a:t>
            </a:r>
          </a:p>
          <a:p>
            <a:r>
              <a:rPr lang="en-US" b="0" baseline="0" dirty="0"/>
              <a:t>Access token-based secured resources</a:t>
            </a:r>
          </a:p>
          <a:p>
            <a:r>
              <a:rPr lang="en-US" b="0" baseline="0" dirty="0"/>
              <a:t>Oauth 2.0 app logins</a:t>
            </a:r>
          </a:p>
          <a:p>
            <a:r>
              <a:rPr lang="en-US" b="0" baseline="0" dirty="0"/>
              <a:t>Rate limiting</a:t>
            </a:r>
          </a:p>
          <a:p>
            <a:endParaRPr lang="en-US" b="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4058272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Esri publishes</a:t>
            </a:r>
            <a:r>
              <a:rPr lang="en-US" b="0" baseline="0" dirty="0"/>
              <a:t> three different proxy versions on github. Find the version that works for your server, download it, and install it somewhere on your web server.</a:t>
            </a:r>
          </a:p>
          <a:p>
            <a:endParaRPr lang="en-US" b="0" baseline="0" dirty="0"/>
          </a:p>
          <a:p>
            <a:endParaRPr lang="en-US" b="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4058272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Download your app, deploy to your web server, and register it as an item in your portal.</a:t>
            </a:r>
          </a:p>
          <a:p>
            <a:endParaRPr lang="en-US" b="0" dirty="0"/>
          </a:p>
          <a:p>
            <a:r>
              <a:rPr lang="en-US" b="0" dirty="0"/>
              <a:t>Navigate to its config.json file. Find the httpProxy section and add a rules object. </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4058272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Add server rule to your</a:t>
            </a:r>
            <a:r>
              <a:rPr lang="en-US" b="0" baseline="0" dirty="0"/>
              <a:t> proxy.config file with the registered app's id and secret, and the oathtokenservice. </a:t>
            </a:r>
            <a:endParaRPr lang="en-US" b="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405827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0" dirty="0"/>
              <a:t>Implementation patterns – options available at two tiers</a:t>
            </a:r>
          </a:p>
          <a:p>
            <a:pPr marL="171450" indent="-171450">
              <a:buFontTx/>
              <a:buChar char="-"/>
            </a:pPr>
            <a:r>
              <a:rPr lang="en-US" b="0" dirty="0"/>
              <a:t>Web </a:t>
            </a:r>
            <a:r>
              <a:rPr lang="en-US" b="0" dirty="0" err="1"/>
              <a:t>gis</a:t>
            </a:r>
            <a:r>
              <a:rPr lang="en-US" b="0" dirty="0"/>
              <a:t> portal</a:t>
            </a:r>
            <a:r>
              <a:rPr lang="en-US" b="0" baseline="0" dirty="0"/>
              <a:t> tier</a:t>
            </a:r>
          </a:p>
          <a:p>
            <a:pPr marL="171450" indent="-171450">
              <a:buFontTx/>
              <a:buChar char="-"/>
            </a:pPr>
            <a:r>
              <a:rPr lang="en-US" b="0" baseline="0" dirty="0"/>
              <a:t>WAB tier</a:t>
            </a:r>
            <a:endParaRPr lang="en-US" b="0" dirty="0"/>
          </a:p>
          <a:p>
            <a:endParaRPr lang="en-US" b="0" dirty="0"/>
          </a:p>
          <a:p>
            <a:r>
              <a:rPr lang="en-US" b="0" dirty="0"/>
              <a:t>Let’s start with </a:t>
            </a:r>
            <a:r>
              <a:rPr lang="en-US" b="0" baseline="0" dirty="0"/>
              <a:t>the web </a:t>
            </a:r>
            <a:r>
              <a:rPr lang="en-US" b="0" baseline="0" dirty="0" err="1"/>
              <a:t>gis</a:t>
            </a:r>
            <a:r>
              <a:rPr lang="en-US" b="0" baseline="0" dirty="0"/>
              <a:t> portal.</a:t>
            </a:r>
          </a:p>
          <a:p>
            <a:r>
              <a:rPr lang="en-US" b="0" baseline="0" dirty="0"/>
              <a:t>- foundation for any enterprise Web GIS </a:t>
            </a:r>
          </a:p>
          <a:p>
            <a:pPr marL="171450" indent="-171450">
              <a:buFontTx/>
              <a:buChar char="-"/>
            </a:pPr>
            <a:r>
              <a:rPr lang="en-US" b="0" baseline="0" dirty="0"/>
              <a:t>For access, identity, content management</a:t>
            </a:r>
          </a:p>
          <a:p>
            <a:pPr marL="171450" indent="-171450">
              <a:buFontTx/>
              <a:buChar char="-"/>
            </a:pPr>
            <a:r>
              <a:rPr lang="en-US" b="0" baseline="0" dirty="0"/>
              <a:t>Framework for enabling a system of engagement</a:t>
            </a:r>
          </a:p>
          <a:p>
            <a:pPr marL="0" indent="0">
              <a:buFontTx/>
              <a:buNone/>
            </a:pPr>
            <a:endParaRPr lang="en-US" b="0" baseline="0" dirty="0"/>
          </a:p>
          <a:p>
            <a:pPr marL="0" indent="0">
              <a:buFontTx/>
              <a:buNone/>
            </a:pPr>
            <a:r>
              <a:rPr lang="en-US" b="0" baseline="0" dirty="0"/>
              <a:t>AGOL</a:t>
            </a:r>
          </a:p>
          <a:p>
            <a:pPr marL="171450" indent="-171450">
              <a:buFontTx/>
              <a:buChar char="-"/>
            </a:pPr>
            <a:r>
              <a:rPr lang="en-US" b="0" baseline="0" dirty="0"/>
              <a:t>Great for orgs without tools and resources to maintain a local portal infrastructure</a:t>
            </a:r>
          </a:p>
          <a:p>
            <a:pPr marL="171450" indent="-171450">
              <a:buFontTx/>
              <a:buChar char="-"/>
            </a:pPr>
            <a:r>
              <a:rPr lang="en-US" b="0" baseline="0" dirty="0"/>
              <a:t>Multi tenant</a:t>
            </a:r>
          </a:p>
          <a:p>
            <a:pPr marL="171450" indent="-171450">
              <a:buFontTx/>
              <a:buChar char="-"/>
            </a:pPr>
            <a:r>
              <a:rPr lang="en-US" b="0" baseline="0" dirty="0" err="1"/>
              <a:t>Esri</a:t>
            </a:r>
            <a:r>
              <a:rPr lang="en-US" b="0" baseline="0" dirty="0"/>
              <a:t> responsible for service level agreement – no burden on you to ensure HA/DR</a:t>
            </a:r>
          </a:p>
          <a:p>
            <a:pPr marL="171450" indent="-171450">
              <a:buFontTx/>
              <a:buChar char="-"/>
            </a:pPr>
            <a:endParaRPr lang="en-US" b="0" baseline="0" dirty="0"/>
          </a:p>
          <a:p>
            <a:pPr marL="0" indent="0">
              <a:buFontTx/>
              <a:buNone/>
            </a:pPr>
            <a:r>
              <a:rPr lang="en-US" b="0" baseline="0" dirty="0"/>
              <a:t>Portal</a:t>
            </a:r>
          </a:p>
          <a:p>
            <a:pPr marL="171450" indent="-171450">
              <a:buFontTx/>
              <a:buChar char="-"/>
            </a:pPr>
            <a:r>
              <a:rPr lang="en-US" b="0" baseline="0" dirty="0"/>
              <a:t>Extension to AGS</a:t>
            </a:r>
          </a:p>
          <a:p>
            <a:pPr marL="171450" indent="-171450">
              <a:buFontTx/>
              <a:buChar char="-"/>
            </a:pPr>
            <a:r>
              <a:rPr lang="en-US" b="0" baseline="0" dirty="0"/>
              <a:t>Deploy behind the firewall or </a:t>
            </a:r>
          </a:p>
          <a:p>
            <a:pPr marL="171450" indent="-171450">
              <a:buFontTx/>
              <a:buChar char="-"/>
            </a:pPr>
            <a:r>
              <a:rPr lang="en-US" b="0" baseline="0" dirty="0"/>
              <a:t>work in a completely disconnected environment. Portal can be configured to be entirely contained within org</a:t>
            </a:r>
          </a:p>
          <a:p>
            <a:pPr marL="171450" indent="-171450">
              <a:buFontTx/>
              <a:buChar char="-"/>
            </a:pPr>
            <a:r>
              <a:rPr lang="en-US" b="0" baseline="0" dirty="0"/>
              <a:t>Other added </a:t>
            </a:r>
            <a:r>
              <a:rPr lang="en-US" b="0" baseline="0" dirty="0" err="1"/>
              <a:t>beneftis</a:t>
            </a:r>
            <a:r>
              <a:rPr lang="en-US" b="0" baseline="0" dirty="0"/>
              <a:t> – enterprise groups, URL control, SLA/HA/COOP control (stringent)</a:t>
            </a:r>
          </a:p>
          <a:p>
            <a:pPr marL="0" indent="0">
              <a:buFontTx/>
              <a:buNone/>
            </a:pPr>
            <a:endParaRPr lang="en-US" b="0" baseline="0" dirty="0"/>
          </a:p>
          <a:p>
            <a:pPr marL="0" indent="0">
              <a:buFontTx/>
              <a:buNone/>
            </a:pPr>
            <a:r>
              <a:rPr lang="en-US" b="0" baseline="0" dirty="0"/>
              <a:t>COOP – continuity of operations</a:t>
            </a:r>
          </a:p>
          <a:p>
            <a:pPr marL="171450" indent="-171450">
              <a:buFontTx/>
              <a:buChar char="-"/>
            </a:pPr>
            <a:endParaRPr lang="en-US" b="0" baseline="0" dirty="0"/>
          </a:p>
          <a:p>
            <a:pPr marL="171450" indent="-171450">
              <a:buFontTx/>
              <a:buChar char="-"/>
            </a:pPr>
            <a:endParaRPr lang="en-US" b="0" baseline="0" dirty="0"/>
          </a:p>
          <a:p>
            <a:pPr marL="0" indent="0">
              <a:buFontTx/>
              <a:buNone/>
            </a:pPr>
            <a:r>
              <a:rPr lang="en-US" b="0" baseline="0" dirty="0"/>
              <a:t>Add that these options ARE NOT mutually exclusive and that many orgs leverage both technologies in a complementary fashion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4</a:t>
            </a:fld>
            <a:endParaRPr lang="en-US" dirty="0"/>
          </a:p>
        </p:txBody>
      </p:sp>
    </p:spTree>
    <p:extLst>
      <p:ext uri="{BB962C8B-B14F-4D97-AF65-F5344CB8AC3E}">
        <p14:creationId xmlns:p14="http://schemas.microsoft.com/office/powerpoint/2010/main" val="1118981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Show the Demo Map is only shared to the organization</a:t>
            </a:r>
          </a:p>
          <a:p>
            <a:r>
              <a:rPr lang="en-US" dirty="0"/>
              <a:t>2. Launch org's</a:t>
            </a:r>
            <a:r>
              <a:rPr lang="en-US" baseline="0" dirty="0"/>
              <a:t> web </a:t>
            </a:r>
            <a:r>
              <a:rPr lang="en-US" baseline="0" dirty="0" err="1"/>
              <a:t>appbuilder</a:t>
            </a:r>
            <a:r>
              <a:rPr lang="en-US" baseline="0" dirty="0"/>
              <a:t> and create a new app with </a:t>
            </a:r>
            <a:r>
              <a:rPr lang="en-US" baseline="0" dirty="0" err="1"/>
              <a:t>th</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40</a:t>
            </a:fld>
            <a:endParaRPr lang="en-US" dirty="0"/>
          </a:p>
        </p:txBody>
      </p:sp>
    </p:spTree>
    <p:extLst>
      <p:ext uri="{BB962C8B-B14F-4D97-AF65-F5344CB8AC3E}">
        <p14:creationId xmlns:p14="http://schemas.microsoft.com/office/powerpoint/2010/main" val="1023690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41</a:t>
            </a:fld>
            <a:endParaRPr lang="en-US" dirty="0"/>
          </a:p>
        </p:txBody>
      </p:sp>
    </p:spTree>
    <p:extLst>
      <p:ext uri="{BB962C8B-B14F-4D97-AF65-F5344CB8AC3E}">
        <p14:creationId xmlns:p14="http://schemas.microsoft.com/office/powerpoint/2010/main" val="3703416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42</a:t>
            </a:fld>
            <a:endParaRPr lang="en-US" dirty="0"/>
          </a:p>
        </p:txBody>
      </p:sp>
    </p:spTree>
    <p:extLst>
      <p:ext uri="{BB962C8B-B14F-4D97-AF65-F5344CB8AC3E}">
        <p14:creationId xmlns:p14="http://schemas.microsoft.com/office/powerpoint/2010/main" val="641866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WAB tier –two options</a:t>
            </a:r>
            <a:r>
              <a:rPr lang="en-US" b="0" baseline="0" dirty="0"/>
              <a:t> as well</a:t>
            </a:r>
          </a:p>
          <a:p>
            <a:endParaRPr lang="en-US" b="0" baseline="0" dirty="0"/>
          </a:p>
          <a:p>
            <a:r>
              <a:rPr lang="en-US" b="0" baseline="0" dirty="0"/>
              <a:t>Embedded version</a:t>
            </a:r>
          </a:p>
          <a:p>
            <a:pPr marL="171450" indent="-171450">
              <a:buFontTx/>
              <a:buChar char="-"/>
            </a:pPr>
            <a:r>
              <a:rPr lang="en-US" b="0" baseline="0" dirty="0"/>
              <a:t>Ships as a core component to AGOL/Portal</a:t>
            </a:r>
          </a:p>
          <a:p>
            <a:pPr marL="171450" indent="-171450">
              <a:buFontTx/>
              <a:buChar char="-"/>
            </a:pPr>
            <a:r>
              <a:rPr lang="en-US" b="0" baseline="0" dirty="0"/>
              <a:t>Benefits</a:t>
            </a:r>
          </a:p>
          <a:p>
            <a:pPr marL="171450" indent="-171450">
              <a:buFontTx/>
              <a:buChar char="-"/>
            </a:pPr>
            <a:endParaRPr lang="en-US" b="0" baseline="0" dirty="0"/>
          </a:p>
          <a:p>
            <a:pPr marL="0" indent="0">
              <a:buFontTx/>
              <a:buNone/>
            </a:pPr>
            <a:r>
              <a:rPr lang="en-US" b="0" baseline="0" dirty="0"/>
              <a:t>One BIG shortcoming of embedded is the inability to customize or make changes beyond the OOTB </a:t>
            </a:r>
            <a:r>
              <a:rPr lang="en-US" b="0" baseline="0" dirty="0" err="1"/>
              <a:t>config</a:t>
            </a:r>
            <a:r>
              <a:rPr lang="en-US" b="0" baseline="0" dirty="0"/>
              <a:t> options</a:t>
            </a:r>
          </a:p>
          <a:p>
            <a:pPr marL="0" indent="0">
              <a:buFontTx/>
              <a:buNone/>
            </a:pPr>
            <a:endParaRPr lang="en-US" b="0" baseline="0" dirty="0"/>
          </a:p>
          <a:p>
            <a:pPr marL="0" indent="0">
              <a:buFontTx/>
              <a:buNone/>
            </a:pPr>
            <a:r>
              <a:rPr lang="en-US" b="0" baseline="0" dirty="0"/>
              <a:t>For orgs who want more fine grained control –</a:t>
            </a:r>
          </a:p>
          <a:p>
            <a:pPr marL="0" indent="0">
              <a:buFontTx/>
              <a:buNone/>
            </a:pPr>
            <a:endParaRPr lang="en-US" b="0" baseline="0" dirty="0"/>
          </a:p>
          <a:p>
            <a:pPr marL="0" indent="0">
              <a:buFontTx/>
              <a:buNone/>
            </a:pPr>
            <a:r>
              <a:rPr lang="en-US" b="0" baseline="0" dirty="0"/>
              <a:t>Dev Edition</a:t>
            </a:r>
          </a:p>
          <a:p>
            <a:pPr marL="171450" indent="-171450">
              <a:buFontTx/>
              <a:buChar char="-"/>
            </a:pPr>
            <a:r>
              <a:rPr lang="en-US" b="0" baseline="0" dirty="0"/>
              <a:t>Version of WAB that is installed and deployed locally (on-premises)</a:t>
            </a:r>
          </a:p>
          <a:p>
            <a:pPr marL="171450" indent="-171450">
              <a:buFontTx/>
              <a:buChar char="-"/>
            </a:pPr>
            <a:r>
              <a:rPr lang="en-US" b="0" baseline="0" dirty="0" err="1"/>
              <a:t>Req’d</a:t>
            </a:r>
            <a:r>
              <a:rPr lang="en-US" b="0" baseline="0" dirty="0"/>
              <a:t> for customizations – skinning (theming) to align with org style guides or feature functionality not supported OOTB</a:t>
            </a:r>
            <a:endParaRPr lang="en-US" b="0" dirty="0"/>
          </a:p>
          <a:p>
            <a:endParaRPr lang="en-US" b="0" dirty="0"/>
          </a:p>
          <a:p>
            <a:r>
              <a:rPr lang="en-US" b="0" dirty="0"/>
              <a:t>Both</a:t>
            </a:r>
            <a:r>
              <a:rPr lang="en-US" b="0" baseline="0" dirty="0"/>
              <a:t> offer the same “builder” user experience, same capabilities</a:t>
            </a:r>
          </a:p>
          <a:p>
            <a:endParaRPr lang="en-US" b="0"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111836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We’ve seen any and all combinations</a:t>
            </a:r>
            <a:r>
              <a:rPr lang="en-US" b="0" baseline="0" dirty="0"/>
              <a:t> of web GIS portal and WAB version being leveraged in an enterprise environment.</a:t>
            </a:r>
          </a:p>
          <a:p>
            <a:endParaRPr lang="en-US" b="0" baseline="0" dirty="0"/>
          </a:p>
          <a:p>
            <a:r>
              <a:rPr lang="en-US" b="0" baseline="0" dirty="0"/>
              <a:t>Through our experience, we’ve seen dev edition as the more popular option within larger deployments, although I know of many orgs leveraging the embedded version as well</a:t>
            </a:r>
          </a:p>
          <a:p>
            <a:endParaRPr lang="en-US" b="0" baseline="0" dirty="0"/>
          </a:p>
          <a:p>
            <a:r>
              <a:rPr lang="en-US" b="0" baseline="0" dirty="0"/>
              <a:t>Most of our presentation today will focus on Dev Edition because it is more common, and is the implementation type where developers would play a larger role</a:t>
            </a:r>
            <a:endParaRPr lang="en-US" b="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199405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a:t>There is relatively good documentation about getting WebAppBuilder up and running in your environment at the url on</a:t>
            </a:r>
            <a:r>
              <a:rPr lang="en-US" b="0" baseline="0" dirty="0"/>
              <a:t> this screen.</a:t>
            </a:r>
          </a:p>
          <a:p>
            <a:endParaRPr lang="en-US" dirty="0"/>
          </a:p>
          <a:p>
            <a:r>
              <a:rPr lang="en-US" dirty="0"/>
              <a:t>I just want to highlight here some of the things you might run into in an Enterprise installation</a:t>
            </a:r>
          </a:p>
        </p:txBody>
      </p:sp>
      <p:sp>
        <p:nvSpPr>
          <p:cNvPr id="4" name="Slide Number Placeholder 3"/>
          <p:cNvSpPr>
            <a:spLocks noGrp="1"/>
          </p:cNvSpPr>
          <p:nvPr>
            <p:ph type="sldNum" sz="quarter" idx="10"/>
          </p:nvPr>
        </p:nvSpPr>
        <p:spPr/>
        <p:txBody>
          <a:bodyPr/>
          <a:lstStyle/>
          <a:p>
            <a:fld id="{3E7143C0-4F23-B545-9533-520B5A87CA1E}" type="slidenum">
              <a:rPr lang="en-US" smtClean="0"/>
              <a:pPr/>
              <a:t>7</a:t>
            </a:fld>
            <a:endParaRPr lang="en-US" dirty="0"/>
          </a:p>
        </p:txBody>
      </p:sp>
    </p:spTree>
    <p:extLst>
      <p:ext uri="{BB962C8B-B14F-4D97-AF65-F5344CB8AC3E}">
        <p14:creationId xmlns:p14="http://schemas.microsoft.com/office/powerpoint/2010/main" val="1003284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After you download wab, your first</a:t>
            </a:r>
            <a:r>
              <a:rPr lang="en-US" b="0" baseline="0" dirty="0"/>
              <a:t> decision in an enterprise environment is how to get to the jsapi.</a:t>
            </a:r>
          </a:p>
          <a:p>
            <a:endParaRPr lang="en-US" b="0" baseline="0" dirty="0"/>
          </a:p>
          <a:p>
            <a:r>
              <a:rPr lang="en-US" b="0" baseline="0" dirty="0"/>
              <a:t>By default, webappbuilder is pointing to our CDN of our jsapi, but if you're in a disconnected environment, you'll need to point ot your own.</a:t>
            </a:r>
            <a:endParaRPr lang="en-US" b="0" dirty="0"/>
          </a:p>
          <a:p>
            <a:endParaRPr lang="en-US" b="0" baseline="0" dirty="0"/>
          </a:p>
          <a:p>
            <a:r>
              <a:rPr lang="en-US" b="0" baseline="0" dirty="0"/>
              <a:t>To point to a local version of the api, go to client/stemapp/env.js and change the apiUrl variable from null to the api you would like to use.</a:t>
            </a:r>
          </a:p>
          <a:p>
            <a:endParaRPr lang="en-US" b="0" baseline="0" dirty="0"/>
          </a:p>
          <a:p>
            <a:r>
              <a:rPr lang="en-US" b="0" baseline="0" dirty="0"/>
              <a:t>WARNING: make sure the local api is the same version as the default hosted api. The current dev edition expects 3.15. </a:t>
            </a:r>
          </a:p>
          <a:p>
            <a:endParaRPr lang="en-US" b="0" baseline="0" dirty="0"/>
          </a:p>
          <a:p>
            <a:r>
              <a:rPr lang="en-US" b="0" baseline="0" dirty="0"/>
              <a:t>ALSO: If you're working in an entirely disconnected environment, you'll have to supply your own basemaps…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8</a:t>
            </a:fld>
            <a:endParaRPr lang="en-US" dirty="0"/>
          </a:p>
        </p:txBody>
      </p:sp>
    </p:spTree>
    <p:extLst>
      <p:ext uri="{BB962C8B-B14F-4D97-AF65-F5344CB8AC3E}">
        <p14:creationId xmlns:p14="http://schemas.microsoft.com/office/powerpoint/2010/main" val="3133654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0" dirty="0"/>
              <a:t>Choose</a:t>
            </a:r>
            <a:r>
              <a:rPr lang="en-US" b="0" baseline="0" dirty="0"/>
              <a:t> how to run your WebAppBuilder installation</a:t>
            </a:r>
          </a:p>
          <a:p>
            <a:endParaRPr lang="en-US" b="0" baseline="0" dirty="0"/>
          </a:p>
          <a:p>
            <a:r>
              <a:rPr lang="en-US" b="0" baseline="0" dirty="0"/>
              <a:t>Two options:</a:t>
            </a:r>
          </a:p>
          <a:p>
            <a:r>
              <a:rPr lang="en-US" b="0" baseline="0" dirty="0"/>
              <a:t>1. Run as a windows service</a:t>
            </a:r>
          </a:p>
          <a:p>
            <a:r>
              <a:rPr lang="en-US" b="0" baseline="0" dirty="0"/>
              <a:t>2. Run as a user</a:t>
            </a:r>
          </a:p>
          <a:p>
            <a:endParaRPr lang="en-US" b="0" baseline="0" dirty="0"/>
          </a:p>
          <a:p>
            <a:r>
              <a:rPr lang="en-US" b="0" dirty="0"/>
              <a:t>In an enterprise environment,</a:t>
            </a:r>
            <a:r>
              <a:rPr lang="en-US" b="0" baseline="0" dirty="0"/>
              <a:t> where you want this to be available to multiple users across your organization, the best option is to run as a windows service.</a:t>
            </a:r>
          </a:p>
          <a:p>
            <a:r>
              <a:rPr lang="en-US" b="0" baseline="0" dirty="0"/>
              <a:t>But it does require that you install node.js on your system.</a:t>
            </a:r>
          </a:p>
          <a:p>
            <a:endParaRPr lang="en-US" b="0" baseline="0" dirty="0"/>
          </a:p>
          <a:p>
            <a:r>
              <a:rPr lang="en-US" b="0" baseline="0" dirty="0"/>
              <a:t>Steps: </a:t>
            </a:r>
          </a:p>
          <a:p>
            <a:r>
              <a:rPr lang="en-US" b="0" baseline="0" dirty="0"/>
              <a:t>1. install node.js</a:t>
            </a:r>
          </a:p>
          <a:p>
            <a:r>
              <a:rPr lang="en-US" b="0" baseline="0" dirty="0"/>
              <a:t>2. open cmd (or your other favorite shell) as an administrator, navigate to webappbuilder/server</a:t>
            </a:r>
          </a:p>
          <a:p>
            <a:r>
              <a:rPr lang="en-US" b="0" baseline="0" dirty="0"/>
              <a:t>3. run npm install, then npm run-script install-windows-service</a:t>
            </a:r>
          </a:p>
          <a:p>
            <a:endParaRPr lang="en-US" b="0" baseline="0" dirty="0"/>
          </a:p>
          <a:p>
            <a:r>
              <a:rPr lang="en-US" b="0" baseline="0" dirty="0"/>
              <a:t>If you can't install node.js separately on your system, you </a:t>
            </a:r>
            <a:r>
              <a:rPr lang="en-US" b="0" i="1" baseline="0" dirty="0"/>
              <a:t>can</a:t>
            </a:r>
            <a:r>
              <a:rPr lang="en-US" b="0" i="0" baseline="0" dirty="0"/>
              <a:t> run the startup.bat script. WebAppBuilder ships with a node executable that will run with this script so you don't have to install node on your system. Drawbacks: run from a user's account, so won't persist if user logs off. Also Windows only.</a:t>
            </a:r>
          </a:p>
          <a:p>
            <a:endParaRPr lang="en-US" b="0" i="0" baseline="0" dirty="0"/>
          </a:p>
          <a:p>
            <a:r>
              <a:rPr lang="en-US" b="0" i="0" baseline="0" dirty="0"/>
              <a:t>If you're just using WebAppBuilder as a developer, and you don't want your end users to access it, you can use startup.bat or if you're on a non-Windows machine, install node and run node server.js.</a:t>
            </a:r>
            <a:endParaRPr lang="en-US" b="0" baseline="0"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3133654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4329" y="365138"/>
            <a:ext cx="2168737" cy="967642"/>
          </a:xfrm>
          <a:prstGeom prst="rect">
            <a:avLst/>
          </a:prstGeom>
        </p:spPr>
      </p:pic>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2/21/2017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2/21/2017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2/21/2017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2/21/2017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2/21/2017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bg>
      <p:bgPr>
        <a:solidFill>
          <a:srgbClr val="E0F4FE"/>
        </a:solidFill>
        <a:effectLst/>
      </p:bgPr>
    </p:bg>
    <p:spTree>
      <p:nvGrpSpPr>
        <p:cNvPr id="1" name=""/>
        <p:cNvGrpSpPr/>
        <p:nvPr/>
      </p:nvGrpSpPr>
      <p:grpSpPr>
        <a:xfrm>
          <a:off x="0" y="0"/>
          <a:ext cx="0" cy="0"/>
          <a:chOff x="0" y="0"/>
          <a:chExt cx="0" cy="0"/>
        </a:xfrm>
      </p:grpSpPr>
      <p:pic>
        <p:nvPicPr>
          <p:cNvPr id="7" name="Picture 6" descr="esri-10GlobeLogo_TagLockup5_Slide_sRG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4150" y="2085337"/>
            <a:ext cx="4188457" cy="2404872"/>
          </a:xfrm>
          <a:prstGeom prst="rect">
            <a:avLst/>
          </a:prstGeom>
        </p:spPr>
      </p:pic>
      <p:sp>
        <p:nvSpPr>
          <p:cNvPr id="3" name="Parallelogram 10"/>
          <p:cNvSpPr/>
          <p:nvPr/>
        </p:nvSpPr>
        <p:spPr bwMode="auto">
          <a:xfrm rot="5400000" flipV="1">
            <a:off x="5295904"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Parallelogram 10"/>
          <p:cNvSpPr/>
          <p:nvPr/>
        </p:nvSpPr>
        <p:spPr bwMode="auto">
          <a:xfrm flipH="1" flipV="1">
            <a:off x="3"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2/21/2017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2/21/2017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2/21/2017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2/21/2017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2/21/2017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2/21/2017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2/21/2017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2/21/2017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2/21/2017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jp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jpg"/><Relationship Id="rId7" Type="http://schemas.openxmlformats.org/officeDocument/2006/relationships/diagramQuickStyle" Target="../diagrams/quickStyle1.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png"/><Relationship Id="rId9" Type="http://schemas.microsoft.com/office/2007/relationships/diagramDrawing" Target="../diagrams/drawing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0.xml"/><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hyperlink" Target="http://ijcdev.esri.com/portal/home/content.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ctrTitle"/>
          </p:nvPr>
        </p:nvSpPr>
        <p:spPr>
          <a:xfrm>
            <a:off x="1828801" y="3179495"/>
            <a:ext cx="8525773" cy="914400"/>
          </a:xfrm>
        </p:spPr>
        <p:txBody>
          <a:bodyPr/>
          <a:lstStyle/>
          <a:p>
            <a:r>
              <a:rPr lang="en-US" sz="4000" dirty="0">
                <a:solidFill>
                  <a:schemeClr val="bg2">
                    <a:lumMod val="40000"/>
                    <a:lumOff val="60000"/>
                  </a:schemeClr>
                </a:solidFill>
                <a:cs typeface="AvenirNext LT Pro Demi"/>
              </a:rPr>
              <a:t>Web </a:t>
            </a:r>
            <a:r>
              <a:rPr lang="en-US" sz="4000" dirty="0" err="1">
                <a:solidFill>
                  <a:schemeClr val="bg2">
                    <a:lumMod val="40000"/>
                    <a:lumOff val="60000"/>
                  </a:schemeClr>
                </a:solidFill>
                <a:cs typeface="AvenirNext LT Pro Demi"/>
              </a:rPr>
              <a:t>AppBuilder</a:t>
            </a:r>
            <a:r>
              <a:rPr lang="en-US" sz="4000" dirty="0">
                <a:solidFill>
                  <a:schemeClr val="bg2">
                    <a:lumMod val="40000"/>
                    <a:lumOff val="60000"/>
                  </a:schemeClr>
                </a:solidFill>
                <a:cs typeface="AvenirNext LT Pro Demi"/>
              </a:rPr>
              <a:t> for ArcGIS</a:t>
            </a:r>
            <a:br>
              <a:rPr lang="en-US" sz="4000" dirty="0">
                <a:solidFill>
                  <a:schemeClr val="bg2">
                    <a:lumMod val="40000"/>
                    <a:lumOff val="60000"/>
                  </a:schemeClr>
                </a:solidFill>
                <a:cs typeface="AvenirNext LT Pro Demi"/>
              </a:rPr>
            </a:br>
            <a:r>
              <a:rPr lang="en-US" sz="4000" dirty="0">
                <a:cs typeface="AvenirNext LT Pro Demi"/>
              </a:rPr>
              <a:t>Enterprise Deployments</a:t>
            </a:r>
          </a:p>
        </p:txBody>
      </p:sp>
      <p:sp>
        <p:nvSpPr>
          <p:cNvPr id="5" name="Subtitle 4"/>
          <p:cNvSpPr>
            <a:spLocks noGrp="1"/>
          </p:cNvSpPr>
          <p:nvPr>
            <p:ph type="subTitle" idx="1"/>
          </p:nvPr>
        </p:nvSpPr>
        <p:spPr>
          <a:xfrm>
            <a:off x="1828801" y="4511187"/>
            <a:ext cx="8534401" cy="914400"/>
          </a:xfrm>
        </p:spPr>
        <p:txBody>
          <a:bodyPr/>
          <a:lstStyle/>
          <a:p>
            <a:r>
              <a:rPr lang="en-US" dirty="0">
                <a:cs typeface="AvenirNext LT Pro Thin"/>
              </a:rPr>
              <a:t>Alison Sizer and Ben Schaub</a:t>
            </a:r>
          </a:p>
        </p:txBody>
      </p:sp>
      <p:cxnSp>
        <p:nvCxnSpPr>
          <p:cNvPr id="9" name="Straight Connector 8"/>
          <p:cNvCxnSpPr/>
          <p:nvPr/>
        </p:nvCxnSpPr>
        <p:spPr bwMode="auto">
          <a:xfrm>
            <a:off x="5529890" y="4317167"/>
            <a:ext cx="1031895" cy="0"/>
          </a:xfrm>
          <a:prstGeom prst="line">
            <a:avLst/>
          </a:prstGeom>
          <a:noFill/>
          <a:ln w="25400" cap="flat" cmpd="sng" algn="ctr">
            <a:solidFill>
              <a:srgbClr val="FFFFFF"/>
            </a:solidFill>
            <a:prstDash val="solid"/>
            <a:round/>
            <a:headEnd type="none" w="med" len="med"/>
            <a:tailEnd type="none" w="med" len="med"/>
          </a:ln>
          <a:effectLst/>
        </p:spPr>
      </p:cxnSp>
      <p:sp>
        <p:nvSpPr>
          <p:cNvPr id="14" name="Rectangle 17"/>
          <p:cNvSpPr/>
          <p:nvPr/>
        </p:nvSpPr>
        <p:spPr bwMode="auto">
          <a:xfrm>
            <a:off x="-3279" y="1172498"/>
            <a:ext cx="4915224" cy="414761"/>
          </a:xfrm>
          <a:custGeom>
            <a:avLst/>
            <a:gdLst>
              <a:gd name="connsiteX0" fmla="*/ 0 w 4494977"/>
              <a:gd name="connsiteY0" fmla="*/ 0 h 411480"/>
              <a:gd name="connsiteX1" fmla="*/ 4494977 w 4494977"/>
              <a:gd name="connsiteY1" fmla="*/ 0 h 411480"/>
              <a:gd name="connsiteX2" fmla="*/ 4494977 w 4494977"/>
              <a:gd name="connsiteY2" fmla="*/ 411480 h 411480"/>
              <a:gd name="connsiteX3" fmla="*/ 0 w 4494977"/>
              <a:gd name="connsiteY3" fmla="*/ 411480 h 411480"/>
              <a:gd name="connsiteX4" fmla="*/ 0 w 4494977"/>
              <a:gd name="connsiteY4" fmla="*/ 0 h 411480"/>
              <a:gd name="connsiteX0" fmla="*/ 0 w 4494977"/>
              <a:gd name="connsiteY0" fmla="*/ 0 h 419517"/>
              <a:gd name="connsiteX1" fmla="*/ 4494977 w 4494977"/>
              <a:gd name="connsiteY1" fmla="*/ 0 h 419517"/>
              <a:gd name="connsiteX2" fmla="*/ 4430671 w 4494977"/>
              <a:gd name="connsiteY2" fmla="*/ 419517 h 419517"/>
              <a:gd name="connsiteX3" fmla="*/ 0 w 4494977"/>
              <a:gd name="connsiteY3" fmla="*/ 411480 h 419517"/>
              <a:gd name="connsiteX4" fmla="*/ 0 w 4494977"/>
              <a:gd name="connsiteY4" fmla="*/ 0 h 419517"/>
              <a:gd name="connsiteX0" fmla="*/ 0 w 4800430"/>
              <a:gd name="connsiteY0" fmla="*/ 0 h 419517"/>
              <a:gd name="connsiteX1" fmla="*/ 4800430 w 4800430"/>
              <a:gd name="connsiteY1" fmla="*/ 8037 h 419517"/>
              <a:gd name="connsiteX2" fmla="*/ 4430671 w 4800430"/>
              <a:gd name="connsiteY2" fmla="*/ 419517 h 419517"/>
              <a:gd name="connsiteX3" fmla="*/ 0 w 4800430"/>
              <a:gd name="connsiteY3" fmla="*/ 411480 h 419517"/>
              <a:gd name="connsiteX4" fmla="*/ 0 w 4800430"/>
              <a:gd name="connsiteY4" fmla="*/ 0 h 419517"/>
              <a:gd name="connsiteX0" fmla="*/ 0 w 4800430"/>
              <a:gd name="connsiteY0" fmla="*/ 0 h 411480"/>
              <a:gd name="connsiteX1" fmla="*/ 4800430 w 4800430"/>
              <a:gd name="connsiteY1" fmla="*/ 8037 h 411480"/>
              <a:gd name="connsiteX2" fmla="*/ 4615551 w 4800430"/>
              <a:gd name="connsiteY2" fmla="*/ 411480 h 411480"/>
              <a:gd name="connsiteX3" fmla="*/ 0 w 4800430"/>
              <a:gd name="connsiteY3" fmla="*/ 411480 h 411480"/>
              <a:gd name="connsiteX4" fmla="*/ 0 w 4800430"/>
              <a:gd name="connsiteY4" fmla="*/ 0 h 411480"/>
              <a:gd name="connsiteX0" fmla="*/ 0 w 4800430"/>
              <a:gd name="connsiteY0" fmla="*/ 0 h 411480"/>
              <a:gd name="connsiteX1" fmla="*/ 4800430 w 4800430"/>
              <a:gd name="connsiteY1" fmla="*/ 8037 h 411480"/>
              <a:gd name="connsiteX2" fmla="*/ 4607614 w 4800430"/>
              <a:gd name="connsiteY2" fmla="*/ 411480 h 411480"/>
              <a:gd name="connsiteX3" fmla="*/ 0 w 4800430"/>
              <a:gd name="connsiteY3" fmla="*/ 411480 h 411480"/>
              <a:gd name="connsiteX4" fmla="*/ 0 w 4800430"/>
              <a:gd name="connsiteY4" fmla="*/ 0 h 411480"/>
              <a:gd name="connsiteX0" fmla="*/ 0 w 4840118"/>
              <a:gd name="connsiteY0" fmla="*/ 0 h 411480"/>
              <a:gd name="connsiteX1" fmla="*/ 4840118 w 4840118"/>
              <a:gd name="connsiteY1" fmla="*/ 23912 h 411480"/>
              <a:gd name="connsiteX2" fmla="*/ 4607614 w 4840118"/>
              <a:gd name="connsiteY2" fmla="*/ 411480 h 411480"/>
              <a:gd name="connsiteX3" fmla="*/ 0 w 4840118"/>
              <a:gd name="connsiteY3" fmla="*/ 411480 h 411480"/>
              <a:gd name="connsiteX4" fmla="*/ 0 w 4840118"/>
              <a:gd name="connsiteY4" fmla="*/ 0 h 411480"/>
              <a:gd name="connsiteX0" fmla="*/ 0 w 4840118"/>
              <a:gd name="connsiteY0" fmla="*/ 0 h 411480"/>
              <a:gd name="connsiteX1" fmla="*/ 4840118 w 4840118"/>
              <a:gd name="connsiteY1" fmla="*/ 8037 h 411480"/>
              <a:gd name="connsiteX2" fmla="*/ 4607614 w 4840118"/>
              <a:gd name="connsiteY2" fmla="*/ 411480 h 411480"/>
              <a:gd name="connsiteX3" fmla="*/ 0 w 4840118"/>
              <a:gd name="connsiteY3" fmla="*/ 411480 h 411480"/>
              <a:gd name="connsiteX4" fmla="*/ 0 w 4840118"/>
              <a:gd name="connsiteY4" fmla="*/ 0 h 411480"/>
              <a:gd name="connsiteX0" fmla="*/ 0 w 4852024"/>
              <a:gd name="connsiteY0" fmla="*/ 0 h 411480"/>
              <a:gd name="connsiteX1" fmla="*/ 4852024 w 4852024"/>
              <a:gd name="connsiteY1" fmla="*/ 12005 h 411480"/>
              <a:gd name="connsiteX2" fmla="*/ 4607614 w 4852024"/>
              <a:gd name="connsiteY2" fmla="*/ 411480 h 411480"/>
              <a:gd name="connsiteX3" fmla="*/ 0 w 4852024"/>
              <a:gd name="connsiteY3" fmla="*/ 411480 h 411480"/>
              <a:gd name="connsiteX4" fmla="*/ 0 w 4852024"/>
              <a:gd name="connsiteY4" fmla="*/ 0 h 411480"/>
              <a:gd name="connsiteX0" fmla="*/ 0 w 4816306"/>
              <a:gd name="connsiteY0" fmla="*/ 0 h 411480"/>
              <a:gd name="connsiteX1" fmla="*/ 4816306 w 4816306"/>
              <a:gd name="connsiteY1" fmla="*/ 4067 h 411480"/>
              <a:gd name="connsiteX2" fmla="*/ 4607614 w 4816306"/>
              <a:gd name="connsiteY2" fmla="*/ 411480 h 411480"/>
              <a:gd name="connsiteX3" fmla="*/ 0 w 4816306"/>
              <a:gd name="connsiteY3" fmla="*/ 411480 h 411480"/>
              <a:gd name="connsiteX4" fmla="*/ 0 w 4816306"/>
              <a:gd name="connsiteY4" fmla="*/ 0 h 411480"/>
              <a:gd name="connsiteX0" fmla="*/ 0 w 4816306"/>
              <a:gd name="connsiteY0" fmla="*/ 0 h 411480"/>
              <a:gd name="connsiteX1" fmla="*/ 4816306 w 4816306"/>
              <a:gd name="connsiteY1" fmla="*/ 4067 h 411480"/>
              <a:gd name="connsiteX2" fmla="*/ 4599677 w 4816306"/>
              <a:gd name="connsiteY2" fmla="*/ 411480 h 411480"/>
              <a:gd name="connsiteX3" fmla="*/ 0 w 4816306"/>
              <a:gd name="connsiteY3" fmla="*/ 411480 h 411480"/>
              <a:gd name="connsiteX4" fmla="*/ 0 w 4816306"/>
              <a:gd name="connsiteY4" fmla="*/ 0 h 411480"/>
              <a:gd name="connsiteX0" fmla="*/ 0 w 4816306"/>
              <a:gd name="connsiteY0" fmla="*/ 0 h 414761"/>
              <a:gd name="connsiteX1" fmla="*/ 4816306 w 4816306"/>
              <a:gd name="connsiteY1" fmla="*/ 4067 h 414761"/>
              <a:gd name="connsiteX2" fmla="*/ 4599677 w 4816306"/>
              <a:gd name="connsiteY2" fmla="*/ 414761 h 414761"/>
              <a:gd name="connsiteX3" fmla="*/ 0 w 4816306"/>
              <a:gd name="connsiteY3" fmla="*/ 411480 h 414761"/>
              <a:gd name="connsiteX4" fmla="*/ 0 w 4816306"/>
              <a:gd name="connsiteY4" fmla="*/ 0 h 414761"/>
              <a:gd name="connsiteX0" fmla="*/ 0 w 4806462"/>
              <a:gd name="connsiteY0" fmla="*/ 0 h 414761"/>
              <a:gd name="connsiteX1" fmla="*/ 4806462 w 4806462"/>
              <a:gd name="connsiteY1" fmla="*/ 10631 h 414761"/>
              <a:gd name="connsiteX2" fmla="*/ 4599677 w 4806462"/>
              <a:gd name="connsiteY2" fmla="*/ 414761 h 414761"/>
              <a:gd name="connsiteX3" fmla="*/ 0 w 4806462"/>
              <a:gd name="connsiteY3" fmla="*/ 411480 h 414761"/>
              <a:gd name="connsiteX4" fmla="*/ 0 w 4806462"/>
              <a:gd name="connsiteY4" fmla="*/ 0 h 414761"/>
              <a:gd name="connsiteX0" fmla="*/ 0 w 4806462"/>
              <a:gd name="connsiteY0" fmla="*/ 0 h 414761"/>
              <a:gd name="connsiteX1" fmla="*/ 4806462 w 4806462"/>
              <a:gd name="connsiteY1" fmla="*/ 10631 h 414761"/>
              <a:gd name="connsiteX2" fmla="*/ 4593113 w 4806462"/>
              <a:gd name="connsiteY2" fmla="*/ 414761 h 414761"/>
              <a:gd name="connsiteX3" fmla="*/ 0 w 4806462"/>
              <a:gd name="connsiteY3" fmla="*/ 411480 h 414761"/>
              <a:gd name="connsiteX4" fmla="*/ 0 w 4806462"/>
              <a:gd name="connsiteY4" fmla="*/ 0 h 414761"/>
              <a:gd name="connsiteX0" fmla="*/ 0 w 4835997"/>
              <a:gd name="connsiteY0" fmla="*/ 0 h 414761"/>
              <a:gd name="connsiteX1" fmla="*/ 4835997 w 4835997"/>
              <a:gd name="connsiteY1" fmla="*/ 17194 h 414761"/>
              <a:gd name="connsiteX2" fmla="*/ 4593113 w 4835997"/>
              <a:gd name="connsiteY2" fmla="*/ 414761 h 414761"/>
              <a:gd name="connsiteX3" fmla="*/ 0 w 4835997"/>
              <a:gd name="connsiteY3" fmla="*/ 411480 h 414761"/>
              <a:gd name="connsiteX4" fmla="*/ 0 w 4835997"/>
              <a:gd name="connsiteY4" fmla="*/ 0 h 414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97" h="414761">
                <a:moveTo>
                  <a:pt x="0" y="0"/>
                </a:moveTo>
                <a:lnTo>
                  <a:pt x="4835997" y="17194"/>
                </a:lnTo>
                <a:lnTo>
                  <a:pt x="4593113" y="414761"/>
                </a:lnTo>
                <a:lnTo>
                  <a:pt x="0" y="411480"/>
                </a:lnTo>
                <a:lnTo>
                  <a:pt x="0" y="0"/>
                </a:lnTo>
                <a:close/>
              </a:path>
            </a:pathLst>
          </a:custGeom>
          <a:solidFill>
            <a:srgbClr val="27AAA2"/>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5" name="Rectangle 18"/>
          <p:cNvSpPr/>
          <p:nvPr/>
        </p:nvSpPr>
        <p:spPr bwMode="auto">
          <a:xfrm>
            <a:off x="-3280" y="778244"/>
            <a:ext cx="4912189" cy="409433"/>
          </a:xfrm>
          <a:custGeom>
            <a:avLst/>
            <a:gdLst>
              <a:gd name="connsiteX0" fmla="*/ 0 w 4912726"/>
              <a:gd name="connsiteY0" fmla="*/ 0 h 409433"/>
              <a:gd name="connsiteX1" fmla="*/ 4912726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743923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912726"/>
              <a:gd name="connsiteY0" fmla="*/ 0 h 409433"/>
              <a:gd name="connsiteX1" fmla="*/ 4551005 w 4912726"/>
              <a:gd name="connsiteY1" fmla="*/ 0 h 409433"/>
              <a:gd name="connsiteX2" fmla="*/ 4912726 w 4912726"/>
              <a:gd name="connsiteY2" fmla="*/ 409433 h 409433"/>
              <a:gd name="connsiteX3" fmla="*/ 0 w 4912726"/>
              <a:gd name="connsiteY3" fmla="*/ 409433 h 409433"/>
              <a:gd name="connsiteX4" fmla="*/ 0 w 4912726"/>
              <a:gd name="connsiteY4" fmla="*/ 0 h 409433"/>
              <a:gd name="connsiteX0" fmla="*/ 0 w 4816268"/>
              <a:gd name="connsiteY0" fmla="*/ 0 h 409433"/>
              <a:gd name="connsiteX1" fmla="*/ 4551005 w 4816268"/>
              <a:gd name="connsiteY1" fmla="*/ 0 h 409433"/>
              <a:gd name="connsiteX2" fmla="*/ 4816268 w 4816268"/>
              <a:gd name="connsiteY2" fmla="*/ 409433 h 409433"/>
              <a:gd name="connsiteX3" fmla="*/ 0 w 4816268"/>
              <a:gd name="connsiteY3" fmla="*/ 409433 h 409433"/>
              <a:gd name="connsiteX4" fmla="*/ 0 w 4816268"/>
              <a:gd name="connsiteY4" fmla="*/ 0 h 409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6268" h="409433">
                <a:moveTo>
                  <a:pt x="0" y="0"/>
                </a:moveTo>
                <a:lnTo>
                  <a:pt x="4551005" y="0"/>
                </a:lnTo>
                <a:lnTo>
                  <a:pt x="4816268" y="409433"/>
                </a:lnTo>
                <a:lnTo>
                  <a:pt x="0" y="409433"/>
                </a:lnTo>
                <a:lnTo>
                  <a:pt x="0" y="0"/>
                </a:lnTo>
                <a:close/>
              </a:path>
            </a:pathLst>
          </a:custGeom>
          <a:solidFill>
            <a:srgbClr val="0070C0"/>
          </a:solidFill>
          <a:ln w="25400"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000000"/>
              </a:solidFill>
              <a:effectLst/>
              <a:uLnTx/>
              <a:uFillTx/>
              <a:latin typeface="Arial" charset="0"/>
              <a:ea typeface="ＭＳ Ｐゴシック" pitchFamily="16" charset="-128"/>
              <a:cs typeface="ＭＳ Ｐゴシック" pitchFamily="-97" charset="-128"/>
            </a:endParaRPr>
          </a:p>
        </p:txBody>
      </p:sp>
      <p:sp>
        <p:nvSpPr>
          <p:cNvPr id="16" name="Title 1"/>
          <p:cNvSpPr txBox="1">
            <a:spLocks/>
          </p:cNvSpPr>
          <p:nvPr/>
        </p:nvSpPr>
        <p:spPr bwMode="white">
          <a:xfrm>
            <a:off x="932033" y="1252459"/>
            <a:ext cx="3475582" cy="387661"/>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1500" b="0" i="0" u="none" strike="noStrike" kern="1200" cap="none" spc="0" normalizeH="0" baseline="0" noProof="0" dirty="0">
                <a:ln>
                  <a:noFill/>
                </a:ln>
                <a:effectLst/>
                <a:uLnTx/>
                <a:uFillTx/>
                <a:latin typeface="Arial"/>
                <a:ea typeface="ＭＳ Ｐゴシック"/>
                <a:cs typeface="Arial"/>
              </a:rPr>
              <a:t>March 8–11, 2016 | Palm Springs, CA</a:t>
            </a:r>
          </a:p>
        </p:txBody>
      </p:sp>
      <p:sp>
        <p:nvSpPr>
          <p:cNvPr id="17" name="Title 1"/>
          <p:cNvSpPr txBox="1">
            <a:spLocks/>
          </p:cNvSpPr>
          <p:nvPr/>
        </p:nvSpPr>
        <p:spPr bwMode="white">
          <a:xfrm>
            <a:off x="932034" y="836330"/>
            <a:ext cx="3789152" cy="286354"/>
          </a:xfrm>
          <a:prstGeom prst="rect">
            <a:avLst/>
          </a:prstGeom>
          <a:noFill/>
        </p:spPr>
        <p:txBody>
          <a:bodyPr vert="horz" lIns="0" tIns="0" rIns="0" bIns="0" rtlCol="0" anchor="t">
            <a:noAutofit/>
          </a:bodyPr>
          <a:lstStyle>
            <a:lvl1pPr algn="r" defTabSz="457200" rtl="0" eaLnBrk="1" latinLnBrk="0" hangingPunct="1">
              <a:lnSpc>
                <a:spcPct val="100000"/>
              </a:lnSpc>
              <a:spcBef>
                <a:spcPct val="0"/>
              </a:spcBef>
              <a:buNone/>
              <a:defRPr sz="3400" b="1" kern="1200" baseline="0">
                <a:solidFill>
                  <a:schemeClr val="tx1"/>
                </a:solidFill>
                <a:latin typeface="+mj-lt"/>
                <a:ea typeface="+mj-ea"/>
                <a:cs typeface="Arial"/>
              </a:defRPr>
            </a:lvl1pPr>
          </a:lstStyle>
          <a:p>
            <a:pPr marL="0" marR="0" lvl="0" indent="0" algn="l" defTabSz="457200" rtl="0" eaLnBrk="1" fontAlgn="auto" latinLnBrk="0" hangingPunct="1">
              <a:lnSpc>
                <a:spcPct val="100000"/>
              </a:lnSpc>
              <a:spcBef>
                <a:spcPct val="0"/>
              </a:spcBef>
              <a:spcAft>
                <a:spcPts val="0"/>
              </a:spcAft>
              <a:buClrTx/>
              <a:buSzTx/>
              <a:buFont typeface="Arial"/>
              <a:buNone/>
              <a:tabLst/>
              <a:defRPr/>
            </a:pPr>
            <a:r>
              <a:rPr kumimoji="0" lang="en-US" sz="2000" b="1" i="0" u="none" strike="noStrike" kern="1200" cap="none" spc="0" normalizeH="0" baseline="0" noProof="0" dirty="0">
                <a:ln>
                  <a:noFill/>
                </a:ln>
                <a:solidFill>
                  <a:sysClr val="window" lastClr="FFFFFF"/>
                </a:solidFill>
                <a:effectLst/>
                <a:uLnTx/>
                <a:uFillTx/>
                <a:latin typeface="Arial"/>
                <a:ea typeface="ＭＳ Ｐゴシック"/>
                <a:cs typeface="Arial"/>
              </a:rPr>
              <a:t>Esri Developer Summit</a:t>
            </a:r>
            <a:endParaRPr kumimoji="0" lang="en-US" sz="2000" b="0" i="0" u="none" strike="noStrike" kern="1200" cap="none" spc="0" normalizeH="0" baseline="0" noProof="0" dirty="0">
              <a:ln>
                <a:noFill/>
              </a:ln>
              <a:solidFill>
                <a:sysClr val="window" lastClr="FFFFFF"/>
              </a:solidFill>
              <a:effectLst/>
              <a:uLnTx/>
              <a:uFillTx/>
              <a:latin typeface="Arial"/>
              <a:ea typeface="ＭＳ Ｐゴシック"/>
              <a:cs typeface="Arial"/>
            </a:endParaRPr>
          </a:p>
        </p:txBody>
      </p:sp>
      <p:pic>
        <p:nvPicPr>
          <p:cNvPr id="13" name="Picture 12" descr="esri_white.png"/>
          <p:cNvPicPr>
            <a:picLocks noChangeAspect="1"/>
          </p:cNvPicPr>
          <p:nvPr/>
        </p:nvPicPr>
        <p:blipFill>
          <a:blip r:embed="rId4">
            <a:alphaModFix amt="84000"/>
            <a:extLst>
              <a:ext uri="{28A0092B-C50C-407E-A947-70E740481C1C}">
                <a14:useLocalDpi xmlns:a14="http://schemas.microsoft.com/office/drawing/2010/main"/>
              </a:ext>
            </a:extLst>
          </a:blip>
          <a:stretch>
            <a:fillRect/>
          </a:stretch>
        </p:blipFill>
        <p:spPr>
          <a:xfrm>
            <a:off x="9979649" y="1731886"/>
            <a:ext cx="1263166" cy="520694"/>
          </a:xfrm>
          <a:prstGeom prst="rect">
            <a:avLst/>
          </a:prstGeom>
        </p:spPr>
      </p:pic>
    </p:spTree>
    <p:extLst>
      <p:ext uri="{BB962C8B-B14F-4D97-AF65-F5344CB8AC3E}">
        <p14:creationId xmlns:p14="http://schemas.microsoft.com/office/powerpoint/2010/main" val="3828451902"/>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noFill/>
        </p:spPr>
        <p:txBody>
          <a:bodyPr/>
          <a:lstStyle/>
          <a:p>
            <a:r>
              <a:rPr lang="en-US" dirty="0"/>
              <a:t>Install/</a:t>
            </a:r>
            <a:r>
              <a:rPr lang="en-US" dirty="0" err="1"/>
              <a:t>Config</a:t>
            </a:r>
            <a:r>
              <a:rPr lang="en-US" dirty="0"/>
              <a:t> Tips</a:t>
            </a:r>
          </a:p>
        </p:txBody>
      </p:sp>
      <p:sp>
        <p:nvSpPr>
          <p:cNvPr id="11" name="Text Placeholder 10"/>
          <p:cNvSpPr>
            <a:spLocks noGrp="1"/>
          </p:cNvSpPr>
          <p:nvPr>
            <p:ph type="body" sz="quarter" idx="11"/>
          </p:nvPr>
        </p:nvSpPr>
        <p:spPr/>
        <p:txBody>
          <a:bodyPr/>
          <a:lstStyle/>
          <a:p>
            <a:r>
              <a:rPr lang="en-US"/>
              <a:t>Adding your app to your portal</a:t>
            </a:r>
          </a:p>
        </p:txBody>
      </p:sp>
      <p:pic>
        <p:nvPicPr>
          <p:cNvPr id="2" name="Picture 1" descr="Screen Shot 2016-03-06 at 5.41.3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213" y="1547944"/>
            <a:ext cx="7118818" cy="2709401"/>
          </a:xfrm>
          <a:prstGeom prst="rect">
            <a:avLst/>
          </a:prstGeom>
        </p:spPr>
      </p:pic>
      <p:pic>
        <p:nvPicPr>
          <p:cNvPr id="4" name="Picture 3" descr="Screen Shot 2016-03-06 at 5.43.26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6882" y="2515003"/>
            <a:ext cx="5596213" cy="3642910"/>
          </a:xfrm>
          <a:prstGeom prst="rect">
            <a:avLst/>
          </a:prstGeom>
        </p:spPr>
      </p:pic>
    </p:spTree>
    <p:extLst>
      <p:ext uri="{BB962C8B-B14F-4D97-AF65-F5344CB8AC3E}">
        <p14:creationId xmlns:p14="http://schemas.microsoft.com/office/powerpoint/2010/main" val="234182028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noFill/>
        </p:spPr>
        <p:txBody>
          <a:bodyPr/>
          <a:lstStyle/>
          <a:p>
            <a:r>
              <a:rPr lang="en-US" dirty="0"/>
              <a:t>Install/</a:t>
            </a:r>
            <a:r>
              <a:rPr lang="en-US" dirty="0" err="1"/>
              <a:t>Config</a:t>
            </a:r>
            <a:r>
              <a:rPr lang="en-US" dirty="0"/>
              <a:t> Tips</a:t>
            </a:r>
          </a:p>
        </p:txBody>
      </p:sp>
      <p:sp>
        <p:nvSpPr>
          <p:cNvPr id="11" name="Text Placeholder 10"/>
          <p:cNvSpPr>
            <a:spLocks noGrp="1"/>
          </p:cNvSpPr>
          <p:nvPr>
            <p:ph type="body" sz="quarter" idx="11"/>
          </p:nvPr>
        </p:nvSpPr>
        <p:spPr/>
        <p:txBody>
          <a:bodyPr/>
          <a:lstStyle/>
          <a:p>
            <a:r>
              <a:rPr lang="en-US"/>
              <a:t>Registering your app (not necessary on web-tier-authenticated portals)</a:t>
            </a:r>
          </a:p>
        </p:txBody>
      </p:sp>
      <p:pic>
        <p:nvPicPr>
          <p:cNvPr id="5" name="Picture 4" descr="Screen Shot 2016-03-06 at 5.46.0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213" y="1465820"/>
            <a:ext cx="3116214" cy="4692094"/>
          </a:xfrm>
          <a:prstGeom prst="rect">
            <a:avLst/>
          </a:prstGeom>
        </p:spPr>
      </p:pic>
      <p:pic>
        <p:nvPicPr>
          <p:cNvPr id="12" name="Picture 11" descr="Screen Shot 2016-03-06 at 6.05.5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1185" y="2167103"/>
            <a:ext cx="6140484" cy="2593740"/>
          </a:xfrm>
          <a:prstGeom prst="rect">
            <a:avLst/>
          </a:prstGeom>
        </p:spPr>
      </p:pic>
      <p:sp>
        <p:nvSpPr>
          <p:cNvPr id="13" name="TextBox 12"/>
          <p:cNvSpPr txBox="1"/>
          <p:nvPr/>
        </p:nvSpPr>
        <p:spPr>
          <a:xfrm>
            <a:off x="684213" y="6157914"/>
            <a:ext cx="3019379" cy="331978"/>
          </a:xfrm>
          <a:prstGeom prst="rect">
            <a:avLst/>
          </a:prstGeom>
          <a:noFill/>
          <a:effectLst/>
        </p:spPr>
        <p:txBody>
          <a:bodyPr wrap="square" lIns="0" tIns="0" rIns="0" bIns="0" rtlCol="0" anchor="t">
            <a:noAutofit/>
          </a:bodyPr>
          <a:lstStyle/>
          <a:p>
            <a:pPr algn="r" defTabSz="914400" eaLnBrk="0" hangingPunct="0">
              <a:defRPr/>
            </a:pPr>
            <a:r>
              <a:rPr lang="en-US" kern="0" dirty="0">
                <a:solidFill>
                  <a:srgbClr val="FFFFFF"/>
                </a:solidFill>
              </a:rPr>
              <a:t>item page</a:t>
            </a:r>
          </a:p>
        </p:txBody>
      </p:sp>
      <p:sp>
        <p:nvSpPr>
          <p:cNvPr id="14" name="TextBox 13"/>
          <p:cNvSpPr txBox="1"/>
          <p:nvPr/>
        </p:nvSpPr>
        <p:spPr>
          <a:xfrm>
            <a:off x="7754378" y="1835125"/>
            <a:ext cx="3019379" cy="331978"/>
          </a:xfrm>
          <a:prstGeom prst="rect">
            <a:avLst/>
          </a:prstGeom>
          <a:noFill/>
          <a:effectLst/>
        </p:spPr>
        <p:txBody>
          <a:bodyPr wrap="square" lIns="0" tIns="0" rIns="0" bIns="0" rtlCol="0" anchor="t">
            <a:noAutofit/>
          </a:bodyPr>
          <a:lstStyle/>
          <a:p>
            <a:pPr algn="r" defTabSz="914400" eaLnBrk="0" hangingPunct="0">
              <a:defRPr/>
            </a:pPr>
            <a:r>
              <a:rPr lang="en-US" kern="0" dirty="0">
                <a:solidFill>
                  <a:srgbClr val="FFFFFF"/>
                </a:solidFill>
              </a:rPr>
              <a:t>registration popup</a:t>
            </a:r>
          </a:p>
        </p:txBody>
      </p:sp>
    </p:spTree>
    <p:extLst>
      <p:ext uri="{BB962C8B-B14F-4D97-AF65-F5344CB8AC3E}">
        <p14:creationId xmlns:p14="http://schemas.microsoft.com/office/powerpoint/2010/main" val="136782305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noFill/>
        </p:spPr>
        <p:txBody>
          <a:bodyPr/>
          <a:lstStyle/>
          <a:p>
            <a:r>
              <a:rPr lang="en-US" dirty="0"/>
              <a:t>Install/</a:t>
            </a:r>
            <a:r>
              <a:rPr lang="en-US" dirty="0" err="1"/>
              <a:t>Config</a:t>
            </a:r>
            <a:r>
              <a:rPr lang="en-US" dirty="0"/>
              <a:t> Tips</a:t>
            </a:r>
          </a:p>
        </p:txBody>
      </p:sp>
      <p:sp>
        <p:nvSpPr>
          <p:cNvPr id="11" name="Text Placeholder 10"/>
          <p:cNvSpPr>
            <a:spLocks noGrp="1"/>
          </p:cNvSpPr>
          <p:nvPr>
            <p:ph type="body" sz="quarter" idx="11"/>
          </p:nvPr>
        </p:nvSpPr>
        <p:spPr/>
        <p:txBody>
          <a:bodyPr/>
          <a:lstStyle/>
          <a:p>
            <a:r>
              <a:rPr lang="en-US"/>
              <a:t>Using AppID for OAuth</a:t>
            </a:r>
          </a:p>
        </p:txBody>
      </p:sp>
      <p:pic>
        <p:nvPicPr>
          <p:cNvPr id="2" name="Picture 1" descr="Screen Shot 2016-03-06 at 6.06.4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213" y="1646897"/>
            <a:ext cx="5591199" cy="2541454"/>
          </a:xfrm>
          <a:prstGeom prst="rect">
            <a:avLst/>
          </a:prstGeom>
        </p:spPr>
      </p:pic>
      <p:pic>
        <p:nvPicPr>
          <p:cNvPr id="9" name="Picture 8" descr="Screen Shot 2016-03-06 at 6.09.2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4012" y="981976"/>
            <a:ext cx="5685109" cy="2302003"/>
          </a:xfrm>
          <a:prstGeom prst="rect">
            <a:avLst/>
          </a:prstGeom>
        </p:spPr>
      </p:pic>
      <p:sp>
        <p:nvSpPr>
          <p:cNvPr id="12" name="TextBox 11"/>
          <p:cNvSpPr txBox="1"/>
          <p:nvPr/>
        </p:nvSpPr>
        <p:spPr>
          <a:xfrm>
            <a:off x="684213" y="4195141"/>
            <a:ext cx="3019379" cy="331978"/>
          </a:xfrm>
          <a:prstGeom prst="rect">
            <a:avLst/>
          </a:prstGeom>
          <a:noFill/>
          <a:effectLst/>
        </p:spPr>
        <p:txBody>
          <a:bodyPr wrap="square" lIns="0" tIns="0" rIns="0" bIns="0" rtlCol="0" anchor="t">
            <a:noAutofit/>
          </a:bodyPr>
          <a:lstStyle/>
          <a:p>
            <a:pPr defTabSz="914400" eaLnBrk="0" hangingPunct="0">
              <a:defRPr/>
            </a:pPr>
            <a:r>
              <a:rPr lang="en-US" kern="0" dirty="0">
                <a:solidFill>
                  <a:srgbClr val="FFFFFF"/>
                </a:solidFill>
              </a:rPr>
              <a:t>item page updated</a:t>
            </a:r>
          </a:p>
        </p:txBody>
      </p:sp>
      <p:sp>
        <p:nvSpPr>
          <p:cNvPr id="13" name="TextBox 12"/>
          <p:cNvSpPr txBox="1"/>
          <p:nvPr/>
        </p:nvSpPr>
        <p:spPr>
          <a:xfrm>
            <a:off x="8485234" y="649998"/>
            <a:ext cx="3019379" cy="331978"/>
          </a:xfrm>
          <a:prstGeom prst="rect">
            <a:avLst/>
          </a:prstGeom>
          <a:noFill/>
          <a:effectLst/>
        </p:spPr>
        <p:txBody>
          <a:bodyPr wrap="square" lIns="0" tIns="0" rIns="0" bIns="0" rtlCol="0" anchor="t">
            <a:noAutofit/>
          </a:bodyPr>
          <a:lstStyle/>
          <a:p>
            <a:pPr algn="r" defTabSz="914400" eaLnBrk="0" hangingPunct="0">
              <a:defRPr/>
            </a:pPr>
            <a:r>
              <a:rPr lang="en-US" kern="0" dirty="0">
                <a:solidFill>
                  <a:srgbClr val="FFFFFF"/>
                </a:solidFill>
              </a:rPr>
              <a:t>Web AppBuilder</a:t>
            </a:r>
          </a:p>
        </p:txBody>
      </p:sp>
      <p:sp>
        <p:nvSpPr>
          <p:cNvPr id="14" name="TextBox 13"/>
          <p:cNvSpPr txBox="1"/>
          <p:nvPr/>
        </p:nvSpPr>
        <p:spPr>
          <a:xfrm>
            <a:off x="3979029" y="3841319"/>
            <a:ext cx="7533694" cy="2330881"/>
          </a:xfrm>
          <a:prstGeom prst="rect">
            <a:avLst/>
          </a:prstGeom>
          <a:solidFill>
            <a:srgbClr val="262626"/>
          </a:solidFill>
          <a:ln>
            <a:solidFill>
              <a:srgbClr val="23BAF0"/>
            </a:solidFill>
          </a:ln>
          <a:effectLst/>
        </p:spPr>
        <p:txBody>
          <a:bodyPr wrap="none" lIns="0" tIns="0" rIns="0" bIns="0" rtlCol="0">
            <a:noAutofit/>
          </a:bodyPr>
          <a:lstStyle/>
          <a:p>
            <a:pPr eaLnBrk="0" hangingPunct="0">
              <a:lnSpc>
                <a:spcPct val="120000"/>
              </a:lnSpc>
            </a:pPr>
            <a:r>
              <a:rPr lang="en-US" sz="2000" dirty="0">
                <a:latin typeface="Monaco"/>
                <a:cs typeface="Monaco"/>
              </a:rPr>
              <a:t>[{</a:t>
            </a:r>
          </a:p>
          <a:p>
            <a:pPr eaLnBrk="0" hangingPunct="0">
              <a:lnSpc>
                <a:spcPct val="120000"/>
              </a:lnSpc>
            </a:pPr>
            <a:r>
              <a:rPr lang="en-US" sz="2000" dirty="0">
                <a:latin typeface="Monaco"/>
                <a:cs typeface="Monaco"/>
              </a:rPr>
              <a:t>  "portalUrl": "http://[webserver]/[webadaptor]",</a:t>
            </a:r>
          </a:p>
          <a:p>
            <a:pPr eaLnBrk="0" hangingPunct="0">
              <a:lnSpc>
                <a:spcPct val="120000"/>
              </a:lnSpc>
            </a:pPr>
            <a:r>
              <a:rPr lang="en-US" sz="2000" dirty="0">
                <a:solidFill>
                  <a:srgbClr val="19B9DE"/>
                </a:solidFill>
                <a:latin typeface="Monaco"/>
                <a:cs typeface="Monaco"/>
              </a:rPr>
              <a:t>  "appId": "iXcvYWD49GyBBCZY",</a:t>
            </a:r>
          </a:p>
          <a:p>
            <a:pPr eaLnBrk="0" hangingPunct="0">
              <a:lnSpc>
                <a:spcPct val="120000"/>
              </a:lnSpc>
            </a:pPr>
            <a:r>
              <a:rPr lang="en-US" sz="2000" dirty="0">
                <a:latin typeface="Monaco"/>
                <a:cs typeface="Monaco"/>
              </a:rPr>
              <a:t>  "supportsOAuth": true,</a:t>
            </a:r>
          </a:p>
          <a:p>
            <a:pPr eaLnBrk="0" hangingPunct="0">
              <a:lnSpc>
                <a:spcPct val="120000"/>
              </a:lnSpc>
            </a:pPr>
            <a:r>
              <a:rPr lang="en-US" sz="2000" dirty="0">
                <a:latin typeface="Monaco"/>
                <a:cs typeface="Monaco"/>
              </a:rPr>
              <a:t>  "isWebTier": false</a:t>
            </a:r>
          </a:p>
          <a:p>
            <a:pPr eaLnBrk="0" hangingPunct="0">
              <a:lnSpc>
                <a:spcPct val="120000"/>
              </a:lnSpc>
            </a:pPr>
            <a:r>
              <a:rPr lang="en-US" sz="2000" dirty="0">
                <a:latin typeface="Monaco"/>
                <a:cs typeface="Monaco"/>
              </a:rPr>
              <a:t>}]</a:t>
            </a:r>
          </a:p>
        </p:txBody>
      </p:sp>
      <p:sp>
        <p:nvSpPr>
          <p:cNvPr id="15" name="Rectangle 14"/>
          <p:cNvSpPr>
            <a:spLocks noChangeArrowheads="1"/>
          </p:cNvSpPr>
          <p:nvPr/>
        </p:nvSpPr>
        <p:spPr bwMode="auto">
          <a:xfrm>
            <a:off x="7873016" y="3340909"/>
            <a:ext cx="3639707" cy="500410"/>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sz="2000" dirty="0">
                <a:solidFill>
                  <a:srgbClr val="23BAF0"/>
                </a:solidFill>
                <a:latin typeface="Monaco"/>
                <a:cs typeface="Monaco"/>
              </a:rPr>
              <a:t>server/signininfo.json</a:t>
            </a:r>
            <a:endParaRPr kumimoji="0" lang="en-US" sz="2000" u="none" strike="noStrike" kern="1200" cap="none" spc="0" normalizeH="0" baseline="0" noProof="0" dirty="0">
              <a:ln>
                <a:noFill/>
              </a:ln>
              <a:solidFill>
                <a:srgbClr val="23BAF0"/>
              </a:solidFill>
              <a:effectLst/>
              <a:uLnTx/>
              <a:uFillTx/>
              <a:latin typeface="Monaco"/>
              <a:cs typeface="Monaco"/>
            </a:endParaRPr>
          </a:p>
        </p:txBody>
      </p:sp>
    </p:spTree>
    <p:extLst>
      <p:ext uri="{BB962C8B-B14F-4D97-AF65-F5344CB8AC3E}">
        <p14:creationId xmlns:p14="http://schemas.microsoft.com/office/powerpoint/2010/main" val="6871900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noFill/>
        </p:spPr>
        <p:txBody>
          <a:bodyPr/>
          <a:lstStyle/>
          <a:p>
            <a:r>
              <a:rPr lang="en-US" dirty="0"/>
              <a:t>Install/</a:t>
            </a:r>
            <a:r>
              <a:rPr lang="en-US" dirty="0" err="1"/>
              <a:t>Config</a:t>
            </a:r>
            <a:r>
              <a:rPr lang="en-US" dirty="0"/>
              <a:t> Tips</a:t>
            </a:r>
          </a:p>
        </p:txBody>
      </p:sp>
      <p:sp>
        <p:nvSpPr>
          <p:cNvPr id="11" name="Text Placeholder 10"/>
          <p:cNvSpPr>
            <a:spLocks noGrp="1"/>
          </p:cNvSpPr>
          <p:nvPr>
            <p:ph type="body" sz="quarter" idx="11"/>
          </p:nvPr>
        </p:nvSpPr>
        <p:spPr/>
        <p:txBody>
          <a:bodyPr/>
          <a:lstStyle/>
          <a:p>
            <a:r>
              <a:rPr lang="en-US"/>
              <a:t>Sharing with your organization</a:t>
            </a:r>
          </a:p>
        </p:txBody>
      </p:sp>
      <p:pic>
        <p:nvPicPr>
          <p:cNvPr id="4" name="Picture 3" descr="Screen Shot 2016-03-06 at 6.24.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625" y="1505329"/>
            <a:ext cx="4423553" cy="3952730"/>
          </a:xfrm>
          <a:prstGeom prst="rect">
            <a:avLst/>
          </a:prstGeom>
        </p:spPr>
      </p:pic>
      <p:pic>
        <p:nvPicPr>
          <p:cNvPr id="5" name="Picture 4" descr="Screen Shot 2016-03-06 at 6.25.4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0076" y="4452206"/>
            <a:ext cx="6451650" cy="1719994"/>
          </a:xfrm>
          <a:prstGeom prst="rect">
            <a:avLst/>
          </a:prstGeom>
        </p:spPr>
      </p:pic>
      <p:pic>
        <p:nvPicPr>
          <p:cNvPr id="6" name="Picture 5" descr="Screen Shot 2016-03-06 at 6.30.16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8838" y="682625"/>
            <a:ext cx="1100500" cy="990450"/>
          </a:xfrm>
          <a:prstGeom prst="rect">
            <a:avLst/>
          </a:prstGeom>
        </p:spPr>
      </p:pic>
      <p:pic>
        <p:nvPicPr>
          <p:cNvPr id="7" name="Picture 6" descr="Screen Shot 2016-03-06 at 6.29.56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2850" y="815708"/>
            <a:ext cx="3348875" cy="745449"/>
          </a:xfrm>
          <a:prstGeom prst="rect">
            <a:avLst/>
          </a:prstGeom>
        </p:spPr>
      </p:pic>
      <p:sp>
        <p:nvSpPr>
          <p:cNvPr id="16" name="TextBox 15"/>
          <p:cNvSpPr txBox="1"/>
          <p:nvPr/>
        </p:nvSpPr>
        <p:spPr>
          <a:xfrm>
            <a:off x="8242346" y="1673075"/>
            <a:ext cx="3019379" cy="331978"/>
          </a:xfrm>
          <a:prstGeom prst="rect">
            <a:avLst/>
          </a:prstGeom>
          <a:noFill/>
          <a:effectLst/>
        </p:spPr>
        <p:txBody>
          <a:bodyPr wrap="square" lIns="0" tIns="0" rIns="0" bIns="0" rtlCol="0" anchor="t">
            <a:noAutofit/>
          </a:bodyPr>
          <a:lstStyle/>
          <a:p>
            <a:pPr algn="r" defTabSz="914400" eaLnBrk="0" hangingPunct="0">
              <a:defRPr/>
            </a:pPr>
            <a:r>
              <a:rPr lang="en-US" kern="0" dirty="0">
                <a:solidFill>
                  <a:srgbClr val="FFFFFF"/>
                </a:solidFill>
              </a:rPr>
              <a:t>My Organization  &gt; Settings</a:t>
            </a:r>
          </a:p>
        </p:txBody>
      </p:sp>
      <p:sp>
        <p:nvSpPr>
          <p:cNvPr id="17" name="TextBox 16"/>
          <p:cNvSpPr txBox="1"/>
          <p:nvPr/>
        </p:nvSpPr>
        <p:spPr>
          <a:xfrm>
            <a:off x="682625" y="5466172"/>
            <a:ext cx="3019379" cy="331978"/>
          </a:xfrm>
          <a:prstGeom prst="rect">
            <a:avLst/>
          </a:prstGeom>
          <a:noFill/>
          <a:effectLst/>
        </p:spPr>
        <p:txBody>
          <a:bodyPr wrap="square" lIns="0" tIns="0" rIns="0" bIns="0" rtlCol="0" anchor="t">
            <a:noAutofit/>
          </a:bodyPr>
          <a:lstStyle/>
          <a:p>
            <a:pPr defTabSz="914400" eaLnBrk="0" hangingPunct="0">
              <a:defRPr/>
            </a:pPr>
            <a:r>
              <a:rPr lang="en-US" kern="0" dirty="0">
                <a:solidFill>
                  <a:srgbClr val="FFFFFF"/>
                </a:solidFill>
              </a:rPr>
              <a:t>Item page &gt; Share</a:t>
            </a:r>
          </a:p>
        </p:txBody>
      </p:sp>
      <p:sp>
        <p:nvSpPr>
          <p:cNvPr id="18" name="TextBox 17"/>
          <p:cNvSpPr txBox="1"/>
          <p:nvPr/>
        </p:nvSpPr>
        <p:spPr>
          <a:xfrm>
            <a:off x="8242346" y="4120228"/>
            <a:ext cx="3019379" cy="331978"/>
          </a:xfrm>
          <a:prstGeom prst="rect">
            <a:avLst/>
          </a:prstGeom>
          <a:noFill/>
          <a:effectLst/>
        </p:spPr>
        <p:txBody>
          <a:bodyPr wrap="square" lIns="0" tIns="0" rIns="0" bIns="0" rtlCol="0" anchor="t">
            <a:noAutofit/>
          </a:bodyPr>
          <a:lstStyle/>
          <a:p>
            <a:pPr algn="r" defTabSz="914400" eaLnBrk="0" hangingPunct="0">
              <a:defRPr/>
            </a:pPr>
            <a:r>
              <a:rPr lang="en-US" kern="0" dirty="0">
                <a:solidFill>
                  <a:srgbClr val="FFFFFF"/>
                </a:solidFill>
              </a:rPr>
              <a:t>Home page</a:t>
            </a:r>
          </a:p>
        </p:txBody>
      </p:sp>
    </p:spTree>
    <p:extLst>
      <p:ext uri="{BB962C8B-B14F-4D97-AF65-F5344CB8AC3E}">
        <p14:creationId xmlns:p14="http://schemas.microsoft.com/office/powerpoint/2010/main" val="122188463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Placeholder 1" descr="Screen Shot 2016-03-06 at 10.59.30 PM.png"/>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t="-352" b="1120"/>
          <a:stretch/>
        </p:blipFill>
        <p:spPr>
          <a:xfrm>
            <a:off x="684213" y="1339849"/>
            <a:ext cx="5943600" cy="4117242"/>
          </a:xfrm>
          <a:ln>
            <a:solidFill>
              <a:srgbClr val="19B9DE"/>
            </a:solidFill>
          </a:ln>
        </p:spPr>
      </p:pic>
      <p:sp>
        <p:nvSpPr>
          <p:cNvPr id="11" name="Title 10"/>
          <p:cNvSpPr>
            <a:spLocks noGrp="1"/>
          </p:cNvSpPr>
          <p:nvPr>
            <p:ph type="title"/>
          </p:nvPr>
        </p:nvSpPr>
        <p:spPr>
          <a:xfrm>
            <a:off x="6976871" y="2055867"/>
            <a:ext cx="4527741" cy="1754326"/>
          </a:xfrm>
        </p:spPr>
        <p:txBody>
          <a:bodyPr/>
          <a:lstStyle/>
          <a:p>
            <a:r>
              <a:rPr lang="en-US" dirty="0"/>
              <a:t>Disabling embedded Web </a:t>
            </a:r>
            <a:r>
              <a:rPr lang="en-US" dirty="0" err="1"/>
              <a:t>AppBuilder</a:t>
            </a:r>
            <a:endParaRPr lang="en-US" dirty="0"/>
          </a:p>
        </p:txBody>
      </p:sp>
    </p:spTree>
    <p:extLst>
      <p:ext uri="{BB962C8B-B14F-4D97-AF65-F5344CB8AC3E}">
        <p14:creationId xmlns:p14="http://schemas.microsoft.com/office/powerpoint/2010/main" val="192189243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noFill/>
        </p:spPr>
        <p:txBody>
          <a:bodyPr/>
          <a:lstStyle/>
          <a:p>
            <a:r>
              <a:rPr lang="en-US" dirty="0"/>
              <a:t>Disable the embedded Web </a:t>
            </a:r>
            <a:r>
              <a:rPr lang="en-US" dirty="0" err="1"/>
              <a:t>AppBuilder</a:t>
            </a:r>
            <a:endParaRPr lang="en-US" dirty="0"/>
          </a:p>
        </p:txBody>
      </p:sp>
      <p:sp>
        <p:nvSpPr>
          <p:cNvPr id="11" name="Text Placeholder 10"/>
          <p:cNvSpPr>
            <a:spLocks noGrp="1"/>
          </p:cNvSpPr>
          <p:nvPr>
            <p:ph type="body" sz="quarter" idx="11"/>
          </p:nvPr>
        </p:nvSpPr>
        <p:spPr/>
        <p:txBody>
          <a:bodyPr/>
          <a:lstStyle/>
          <a:p>
            <a:r>
              <a:rPr lang="en-US"/>
              <a:t>Portal only (not ArcGIS Online)</a:t>
            </a:r>
          </a:p>
        </p:txBody>
      </p:sp>
      <p:pic>
        <p:nvPicPr>
          <p:cNvPr id="23" name="Picture 22" descr="Screen Shot 2016-03-06 at 7.01.4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0622" y="1550634"/>
            <a:ext cx="5141720" cy="4343400"/>
          </a:xfrm>
          <a:prstGeom prst="rect">
            <a:avLst/>
          </a:prstGeom>
        </p:spPr>
      </p:pic>
      <p:sp>
        <p:nvSpPr>
          <p:cNvPr id="22" name="Oval 21"/>
          <p:cNvSpPr/>
          <p:nvPr/>
        </p:nvSpPr>
        <p:spPr bwMode="auto">
          <a:xfrm>
            <a:off x="6656842" y="1957626"/>
            <a:ext cx="2512017" cy="568547"/>
          </a:xfrm>
          <a:prstGeom prst="ellipse">
            <a:avLst/>
          </a:prstGeom>
          <a:noFill/>
          <a:ln w="57150" cmpd="sng">
            <a:solidFill>
              <a:srgbClr val="FF008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5" name="Picture 24" descr="Screen Shot 2016-03-06 at 7.01.32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213" y="1550634"/>
            <a:ext cx="5148485" cy="4343400"/>
          </a:xfrm>
          <a:prstGeom prst="rect">
            <a:avLst/>
          </a:prstGeom>
        </p:spPr>
      </p:pic>
      <p:sp>
        <p:nvSpPr>
          <p:cNvPr id="26" name="TextBox 25"/>
          <p:cNvSpPr txBox="1"/>
          <p:nvPr/>
        </p:nvSpPr>
        <p:spPr>
          <a:xfrm>
            <a:off x="682625" y="5914088"/>
            <a:ext cx="3019379" cy="331978"/>
          </a:xfrm>
          <a:prstGeom prst="rect">
            <a:avLst/>
          </a:prstGeom>
          <a:noFill/>
          <a:effectLst/>
        </p:spPr>
        <p:txBody>
          <a:bodyPr wrap="square" lIns="0" tIns="0" rIns="0" bIns="0" rtlCol="0" anchor="t">
            <a:noAutofit/>
          </a:bodyPr>
          <a:lstStyle/>
          <a:p>
            <a:pPr defTabSz="914400" eaLnBrk="0" hangingPunct="0">
              <a:defRPr/>
            </a:pPr>
            <a:r>
              <a:rPr lang="en-US" kern="0" dirty="0">
                <a:solidFill>
                  <a:srgbClr val="FFFFFF"/>
                </a:solidFill>
              </a:rPr>
              <a:t>webmap &gt; Save &gt; Share</a:t>
            </a:r>
          </a:p>
        </p:txBody>
      </p:sp>
      <p:sp>
        <p:nvSpPr>
          <p:cNvPr id="27" name="TextBox 26"/>
          <p:cNvSpPr txBox="1"/>
          <p:nvPr/>
        </p:nvSpPr>
        <p:spPr>
          <a:xfrm>
            <a:off x="6656842" y="5914088"/>
            <a:ext cx="4847771" cy="331978"/>
          </a:xfrm>
          <a:prstGeom prst="rect">
            <a:avLst/>
          </a:prstGeom>
          <a:noFill/>
          <a:effectLst/>
        </p:spPr>
        <p:txBody>
          <a:bodyPr wrap="square" lIns="0" tIns="0" rIns="0" bIns="0" rtlCol="0" anchor="t">
            <a:noAutofit/>
          </a:bodyPr>
          <a:lstStyle/>
          <a:p>
            <a:pPr algn="r" defTabSz="914400" eaLnBrk="0" hangingPunct="0">
              <a:defRPr/>
            </a:pPr>
            <a:r>
              <a:rPr lang="en-US" kern="0" dirty="0">
                <a:solidFill>
                  <a:srgbClr val="FFFFFF"/>
                </a:solidFill>
              </a:rPr>
              <a:t>Create a Web App &gt; Web AppBuilder tab</a:t>
            </a:r>
          </a:p>
        </p:txBody>
      </p:sp>
    </p:spTree>
    <p:extLst>
      <p:ext uri="{BB962C8B-B14F-4D97-AF65-F5344CB8AC3E}">
        <p14:creationId xmlns:p14="http://schemas.microsoft.com/office/powerpoint/2010/main" val="348207227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noFill/>
        </p:spPr>
        <p:txBody>
          <a:bodyPr/>
          <a:lstStyle/>
          <a:p>
            <a:r>
              <a:rPr lang="en-US" dirty="0"/>
              <a:t>Disable the embedded Web </a:t>
            </a:r>
            <a:r>
              <a:rPr lang="en-US" dirty="0" err="1"/>
              <a:t>AppBuilder</a:t>
            </a:r>
            <a:endParaRPr lang="en-US" dirty="0"/>
          </a:p>
        </p:txBody>
      </p:sp>
      <p:sp>
        <p:nvSpPr>
          <p:cNvPr id="11" name="Text Placeholder 10"/>
          <p:cNvSpPr>
            <a:spLocks noGrp="1"/>
          </p:cNvSpPr>
          <p:nvPr>
            <p:ph type="body" sz="quarter" idx="11"/>
          </p:nvPr>
        </p:nvSpPr>
        <p:spPr/>
        <p:txBody>
          <a:bodyPr/>
          <a:lstStyle/>
          <a:p>
            <a:r>
              <a:rPr lang="en-US"/>
              <a:t>Portal only (not ArcGIS Online)</a:t>
            </a:r>
          </a:p>
        </p:txBody>
      </p:sp>
      <p:sp>
        <p:nvSpPr>
          <p:cNvPr id="13" name="TextBox 12"/>
          <p:cNvSpPr txBox="1"/>
          <p:nvPr/>
        </p:nvSpPr>
        <p:spPr>
          <a:xfrm>
            <a:off x="682625" y="2208478"/>
            <a:ext cx="7306802" cy="3471916"/>
          </a:xfrm>
          <a:prstGeom prst="rect">
            <a:avLst/>
          </a:prstGeom>
          <a:solidFill>
            <a:srgbClr val="262626"/>
          </a:solidFill>
          <a:ln>
            <a:solidFill>
              <a:srgbClr val="23BAF0"/>
            </a:solidFill>
          </a:ln>
          <a:effectLst/>
        </p:spPr>
        <p:txBody>
          <a:bodyPr wrap="none" lIns="0" tIns="0" rIns="0" bIns="0" rtlCol="0">
            <a:noAutofit/>
          </a:bodyPr>
          <a:lstStyle/>
          <a:p>
            <a:pPr eaLnBrk="0" hangingPunct="0">
              <a:lnSpc>
                <a:spcPct val="120000"/>
              </a:lnSpc>
            </a:pPr>
            <a:r>
              <a:rPr lang="en-US" sz="2200" dirty="0">
                <a:latin typeface="Monaco"/>
                <a:cs typeface="Monaco"/>
              </a:rPr>
              <a:t>. . .</a:t>
            </a:r>
          </a:p>
          <a:p>
            <a:pPr eaLnBrk="0" hangingPunct="0">
              <a:lnSpc>
                <a:spcPct val="120000"/>
              </a:lnSpc>
            </a:pPr>
            <a:r>
              <a:rPr lang="en-US" sz="2200" dirty="0">
                <a:latin typeface="Monaco"/>
                <a:cs typeface="Monaco"/>
              </a:rPr>
              <a:t>  manageLicensesEnabled: true,</a:t>
            </a:r>
          </a:p>
          <a:p>
            <a:pPr eaLnBrk="0" hangingPunct="0">
              <a:lnSpc>
                <a:spcPct val="120000"/>
              </a:lnSpc>
            </a:pPr>
            <a:r>
              <a:rPr lang="en-US" sz="2200" dirty="0">
                <a:latin typeface="Monaco"/>
                <a:cs typeface="Monaco"/>
              </a:rPr>
              <a:t>  findFeaturesWebMapEnabled: true,</a:t>
            </a:r>
          </a:p>
          <a:p>
            <a:pPr eaLnBrk="0" hangingPunct="0">
              <a:lnSpc>
                <a:spcPct val="120000"/>
              </a:lnSpc>
            </a:pPr>
            <a:r>
              <a:rPr lang="en-US" sz="2200" dirty="0">
                <a:solidFill>
                  <a:srgbClr val="19B9DE"/>
                </a:solidFill>
                <a:latin typeface="Monaco"/>
                <a:cs typeface="Monaco"/>
              </a:rPr>
              <a:t>  webAppBuilderEnabled: false,</a:t>
            </a:r>
          </a:p>
          <a:p>
            <a:pPr eaLnBrk="0" hangingPunct="0">
              <a:lnSpc>
                <a:spcPct val="120000"/>
              </a:lnSpc>
            </a:pPr>
            <a:r>
              <a:rPr lang="en-US" sz="2200" dirty="0">
                <a:latin typeface="Monaco"/>
                <a:cs typeface="Monaco"/>
              </a:rPr>
              <a:t>  webAppBuilderDownload: true,</a:t>
            </a:r>
          </a:p>
          <a:p>
            <a:pPr eaLnBrk="0" hangingPunct="0">
              <a:lnSpc>
                <a:spcPct val="120000"/>
              </a:lnSpc>
            </a:pPr>
            <a:r>
              <a:rPr lang="en-US" sz="2200" dirty="0">
                <a:latin typeface="Monaco"/>
                <a:cs typeface="Monaco"/>
              </a:rPr>
              <a:t>  sceneViewerEnabled: true,</a:t>
            </a:r>
          </a:p>
          <a:p>
            <a:pPr eaLnBrk="0" hangingPunct="0">
              <a:lnSpc>
                <a:spcPct val="120000"/>
              </a:lnSpc>
            </a:pPr>
            <a:r>
              <a:rPr lang="en-US" sz="2200" dirty="0">
                <a:latin typeface="Monaco"/>
                <a:cs typeface="Monaco"/>
              </a:rPr>
              <a:t>  restrictOrganizationPageToAdmin: false,</a:t>
            </a:r>
          </a:p>
          <a:p>
            <a:pPr eaLnBrk="0" hangingPunct="0">
              <a:lnSpc>
                <a:spcPct val="120000"/>
              </a:lnSpc>
            </a:pPr>
            <a:r>
              <a:rPr lang="en-US" sz="2200" dirty="0">
                <a:latin typeface="Monaco"/>
                <a:cs typeface="Monaco"/>
              </a:rPr>
              <a:t>  . . .</a:t>
            </a:r>
          </a:p>
        </p:txBody>
      </p:sp>
      <p:sp>
        <p:nvSpPr>
          <p:cNvPr id="14" name="Rectangle 13"/>
          <p:cNvSpPr>
            <a:spLocks noChangeArrowheads="1"/>
          </p:cNvSpPr>
          <p:nvPr/>
        </p:nvSpPr>
        <p:spPr bwMode="auto">
          <a:xfrm>
            <a:off x="684212" y="1571712"/>
            <a:ext cx="8652114" cy="500410"/>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lvl="0" defTabSz="914400">
              <a:defRPr/>
            </a:pPr>
            <a:r>
              <a:rPr lang="en-US" sz="2000" dirty="0">
                <a:solidFill>
                  <a:srgbClr val="23BAF0"/>
                </a:solidFill>
                <a:latin typeface="Monaco"/>
                <a:cs typeface="Monaco"/>
              </a:rPr>
              <a:t>C:\Program Files\ArcGIS\Portal\customizations\</a:t>
            </a:r>
          </a:p>
          <a:p>
            <a:pPr lvl="0" defTabSz="914400">
              <a:defRPr/>
            </a:pPr>
            <a:r>
              <a:rPr lang="en-US" sz="2000" dirty="0">
                <a:solidFill>
                  <a:srgbClr val="23BAF0"/>
                </a:solidFill>
                <a:latin typeface="Monaco"/>
                <a:cs typeface="Monaco"/>
              </a:rPr>
              <a:t>   10.4\webapps\arcgis#home\js\arcgisonline\config.json</a:t>
            </a:r>
            <a:endParaRPr kumimoji="0" lang="en-US" sz="2000" u="none" strike="noStrike" kern="1200" cap="none" spc="0" normalizeH="0" baseline="0" noProof="0" dirty="0">
              <a:ln>
                <a:noFill/>
              </a:ln>
              <a:solidFill>
                <a:srgbClr val="23BAF0"/>
              </a:solidFill>
              <a:effectLst/>
              <a:uLnTx/>
              <a:uFillTx/>
              <a:latin typeface="Monaco"/>
              <a:cs typeface="Monaco"/>
            </a:endParaRPr>
          </a:p>
        </p:txBody>
      </p:sp>
      <p:pic>
        <p:nvPicPr>
          <p:cNvPr id="2" name="Picture 1" descr="Screen Shot 2016-03-06 at 6.4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3699" y="3297936"/>
            <a:ext cx="4775422" cy="2874263"/>
          </a:xfrm>
          <a:prstGeom prst="rect">
            <a:avLst/>
          </a:prstGeom>
        </p:spPr>
      </p:pic>
      <p:sp>
        <p:nvSpPr>
          <p:cNvPr id="12" name="TextBox 11"/>
          <p:cNvSpPr txBox="1"/>
          <p:nvPr/>
        </p:nvSpPr>
        <p:spPr>
          <a:xfrm>
            <a:off x="8485234" y="2958098"/>
            <a:ext cx="3019379" cy="331978"/>
          </a:xfrm>
          <a:prstGeom prst="rect">
            <a:avLst/>
          </a:prstGeom>
          <a:noFill/>
          <a:effectLst/>
        </p:spPr>
        <p:txBody>
          <a:bodyPr wrap="square" lIns="0" tIns="0" rIns="0" bIns="0" rtlCol="0" anchor="t">
            <a:noAutofit/>
          </a:bodyPr>
          <a:lstStyle/>
          <a:p>
            <a:pPr algn="r" defTabSz="914400" eaLnBrk="0" hangingPunct="0">
              <a:defRPr/>
            </a:pPr>
            <a:r>
              <a:rPr lang="en-US" kern="0" dirty="0">
                <a:solidFill>
                  <a:srgbClr val="FFFFFF"/>
                </a:solidFill>
              </a:rPr>
              <a:t>Restart Portal Service</a:t>
            </a:r>
          </a:p>
        </p:txBody>
      </p:sp>
    </p:spTree>
    <p:extLst>
      <p:ext uri="{BB962C8B-B14F-4D97-AF65-F5344CB8AC3E}">
        <p14:creationId xmlns:p14="http://schemas.microsoft.com/office/powerpoint/2010/main" val="290840874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noFill/>
        </p:spPr>
        <p:txBody>
          <a:bodyPr/>
          <a:lstStyle/>
          <a:p>
            <a:r>
              <a:rPr lang="en-US" dirty="0"/>
              <a:t>Disable the embedded Web </a:t>
            </a:r>
            <a:r>
              <a:rPr lang="en-US" dirty="0" err="1"/>
              <a:t>AppBuilder</a:t>
            </a:r>
            <a:endParaRPr lang="en-US" dirty="0"/>
          </a:p>
        </p:txBody>
      </p:sp>
      <p:sp>
        <p:nvSpPr>
          <p:cNvPr id="11" name="Text Placeholder 10"/>
          <p:cNvSpPr>
            <a:spLocks noGrp="1"/>
          </p:cNvSpPr>
          <p:nvPr>
            <p:ph type="body" sz="quarter" idx="11"/>
          </p:nvPr>
        </p:nvSpPr>
        <p:spPr/>
        <p:txBody>
          <a:bodyPr/>
          <a:lstStyle/>
          <a:p>
            <a:r>
              <a:rPr lang="en-US"/>
              <a:t>Portal only (not ArcGIS Online)</a:t>
            </a:r>
          </a:p>
        </p:txBody>
      </p:sp>
      <p:pic>
        <p:nvPicPr>
          <p:cNvPr id="25" name="Picture 24" descr="Screen Shot 2016-03-06 at 7.01.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213" y="1550634"/>
            <a:ext cx="5148485" cy="4343400"/>
          </a:xfrm>
          <a:prstGeom prst="rect">
            <a:avLst/>
          </a:prstGeom>
        </p:spPr>
      </p:pic>
      <p:pic>
        <p:nvPicPr>
          <p:cNvPr id="4" name="Picture 3" descr="Screen Shot 2016-03-06 at 7.08.2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8970" y="1550634"/>
            <a:ext cx="5164575" cy="4343400"/>
          </a:xfrm>
          <a:prstGeom prst="rect">
            <a:avLst/>
          </a:prstGeom>
        </p:spPr>
      </p:pic>
      <p:sp>
        <p:nvSpPr>
          <p:cNvPr id="12" name="TextBox 11"/>
          <p:cNvSpPr txBox="1"/>
          <p:nvPr/>
        </p:nvSpPr>
        <p:spPr>
          <a:xfrm>
            <a:off x="682625" y="5914088"/>
            <a:ext cx="3019379" cy="331978"/>
          </a:xfrm>
          <a:prstGeom prst="rect">
            <a:avLst/>
          </a:prstGeom>
          <a:noFill/>
          <a:effectLst/>
        </p:spPr>
        <p:txBody>
          <a:bodyPr wrap="square" lIns="0" tIns="0" rIns="0" bIns="0" rtlCol="0" anchor="t">
            <a:noAutofit/>
          </a:bodyPr>
          <a:lstStyle/>
          <a:p>
            <a:pPr defTabSz="914400" eaLnBrk="0" hangingPunct="0">
              <a:defRPr/>
            </a:pPr>
            <a:r>
              <a:rPr lang="en-US" kern="0" dirty="0">
                <a:solidFill>
                  <a:srgbClr val="FFFFFF"/>
                </a:solidFill>
              </a:rPr>
              <a:t>webmap &gt; Save &gt; Share</a:t>
            </a:r>
          </a:p>
        </p:txBody>
      </p:sp>
      <p:sp>
        <p:nvSpPr>
          <p:cNvPr id="13" name="TextBox 12"/>
          <p:cNvSpPr txBox="1"/>
          <p:nvPr/>
        </p:nvSpPr>
        <p:spPr>
          <a:xfrm>
            <a:off x="6368970" y="5914088"/>
            <a:ext cx="5135643" cy="331978"/>
          </a:xfrm>
          <a:prstGeom prst="rect">
            <a:avLst/>
          </a:prstGeom>
          <a:noFill/>
          <a:effectLst/>
        </p:spPr>
        <p:txBody>
          <a:bodyPr wrap="square" lIns="0" tIns="0" rIns="0" bIns="0" rtlCol="0" anchor="t">
            <a:noAutofit/>
          </a:bodyPr>
          <a:lstStyle/>
          <a:p>
            <a:pPr algn="r" defTabSz="914400" eaLnBrk="0" hangingPunct="0">
              <a:defRPr/>
            </a:pPr>
            <a:r>
              <a:rPr lang="en-US" kern="0" dirty="0">
                <a:solidFill>
                  <a:srgbClr val="FFFFFF"/>
                </a:solidFill>
              </a:rPr>
              <a:t>Create a Web App &gt; no more Web AppBuilder tab</a:t>
            </a:r>
          </a:p>
        </p:txBody>
      </p:sp>
      <p:sp>
        <p:nvSpPr>
          <p:cNvPr id="14" name="Oval 13"/>
          <p:cNvSpPr/>
          <p:nvPr/>
        </p:nvSpPr>
        <p:spPr bwMode="auto">
          <a:xfrm>
            <a:off x="6383567" y="1661041"/>
            <a:ext cx="2512017" cy="568547"/>
          </a:xfrm>
          <a:prstGeom prst="ellipse">
            <a:avLst/>
          </a:prstGeom>
          <a:noFill/>
          <a:ln w="57150" cmpd="sng">
            <a:solidFill>
              <a:srgbClr val="FF008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42189221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1572704" y="1990427"/>
            <a:ext cx="10238296" cy="1477328"/>
          </a:xfrm>
        </p:spPr>
        <p:txBody>
          <a:bodyPr/>
          <a:lstStyle/>
          <a:p>
            <a:r>
              <a:rPr lang="en-US" dirty="0"/>
              <a:t>Avoid the </a:t>
            </a:r>
            <a:r>
              <a:rPr lang="en-US" b="0" dirty="0">
                <a:solidFill>
                  <a:srgbClr val="FF0000"/>
                </a:solidFill>
              </a:rPr>
              <a:t>https:</a:t>
            </a:r>
          </a:p>
        </p:txBody>
      </p:sp>
      <p:sp>
        <p:nvSpPr>
          <p:cNvPr id="6" name="Text Placeholder 5"/>
          <p:cNvSpPr>
            <a:spLocks noGrp="1"/>
          </p:cNvSpPr>
          <p:nvPr>
            <p:ph type="body" sz="quarter" idx="10"/>
          </p:nvPr>
        </p:nvSpPr>
        <p:spPr>
          <a:xfrm>
            <a:off x="1572704" y="3467761"/>
            <a:ext cx="10238296" cy="615553"/>
          </a:xfrm>
        </p:spPr>
        <p:txBody>
          <a:bodyPr/>
          <a:lstStyle/>
          <a:p>
            <a:r>
              <a:rPr lang="en-US" dirty="0">
                <a:solidFill>
                  <a:srgbClr val="0BADDD"/>
                </a:solidFill>
              </a:rPr>
              <a:t>Use Your Certificates</a:t>
            </a:r>
          </a:p>
        </p:txBody>
      </p:sp>
      <p:cxnSp>
        <p:nvCxnSpPr>
          <p:cNvPr id="3" name="Straight Connector 2"/>
          <p:cNvCxnSpPr/>
          <p:nvPr/>
        </p:nvCxnSpPr>
        <p:spPr bwMode="auto">
          <a:xfrm flipV="1">
            <a:off x="7346731" y="2380594"/>
            <a:ext cx="2538248" cy="804040"/>
          </a:xfrm>
          <a:prstGeom prst="line">
            <a:avLst/>
          </a:prstGeom>
          <a:ln w="76200">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4389147"/>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Using Web </a:t>
            </a:r>
            <a:r>
              <a:rPr lang="en-US" dirty="0" err="1"/>
              <a:t>AppBuilder</a:t>
            </a:r>
            <a:r>
              <a:rPr lang="en-US" dirty="0"/>
              <a:t> in HTTPS</a:t>
            </a:r>
          </a:p>
        </p:txBody>
      </p:sp>
      <p:sp>
        <p:nvSpPr>
          <p:cNvPr id="11" name="Text Placeholder 10"/>
          <p:cNvSpPr>
            <a:spLocks noGrp="1"/>
          </p:cNvSpPr>
          <p:nvPr>
            <p:ph type="body" sz="quarter" idx="11"/>
          </p:nvPr>
        </p:nvSpPr>
        <p:spPr/>
        <p:txBody>
          <a:bodyPr/>
          <a:lstStyle/>
          <a:p>
            <a:endParaRPr lang="en-US"/>
          </a:p>
        </p:txBody>
      </p:sp>
      <p:sp>
        <p:nvSpPr>
          <p:cNvPr id="12" name="Content Placeholder 11"/>
          <p:cNvSpPr>
            <a:spLocks noGrp="1"/>
          </p:cNvSpPr>
          <p:nvPr>
            <p:ph sz="quarter" idx="12"/>
          </p:nvPr>
        </p:nvSpPr>
        <p:spPr/>
        <p:txBody>
          <a:bodyPr/>
          <a:lstStyle/>
          <a:p>
            <a:r>
              <a:rPr lang="en-US" dirty="0"/>
              <a:t>WAB ships with a self-signed cert</a:t>
            </a:r>
          </a:p>
          <a:p>
            <a:pPr lvl="1"/>
            <a:r>
              <a:rPr lang="en-US" dirty="0"/>
              <a:t>Not ideal for enterprise users</a:t>
            </a:r>
          </a:p>
          <a:p>
            <a:r>
              <a:rPr lang="en-US" dirty="0"/>
              <a:t>You can use your own certificate and replace</a:t>
            </a:r>
          </a:p>
          <a:p>
            <a:pPr lvl="1"/>
            <a:r>
              <a:rPr lang="en-US" dirty="0"/>
              <a:t>Domain or third-party CA cert</a:t>
            </a:r>
          </a:p>
          <a:p>
            <a:pPr lvl="1"/>
            <a:r>
              <a:rPr lang="en-US" dirty="0"/>
              <a:t>Server certificate and key pair</a:t>
            </a:r>
          </a:p>
          <a:p>
            <a:r>
              <a:rPr lang="en-US" dirty="0"/>
              <a:t>Create .</a:t>
            </a:r>
            <a:r>
              <a:rPr lang="en-US" dirty="0" err="1"/>
              <a:t>pem</a:t>
            </a:r>
            <a:r>
              <a:rPr lang="en-US" dirty="0"/>
              <a:t> files</a:t>
            </a:r>
          </a:p>
          <a:p>
            <a:pPr lvl="1"/>
            <a:r>
              <a:rPr lang="en-US" dirty="0"/>
              <a:t>Convert .</a:t>
            </a:r>
            <a:r>
              <a:rPr lang="en-US" dirty="0" err="1"/>
              <a:t>pfx</a:t>
            </a:r>
            <a:r>
              <a:rPr lang="en-US" dirty="0"/>
              <a:t> certificate into a certificate/key pair</a:t>
            </a:r>
          </a:p>
          <a:p>
            <a:pPr lvl="1"/>
            <a:r>
              <a:rPr lang="en-US" dirty="0"/>
              <a:t>Replace </a:t>
            </a:r>
            <a:r>
              <a:rPr lang="en-US" dirty="0" err="1"/>
              <a:t>cacert.pem</a:t>
            </a:r>
            <a:r>
              <a:rPr lang="en-US" dirty="0"/>
              <a:t> and </a:t>
            </a:r>
            <a:r>
              <a:rPr lang="en-US" dirty="0" err="1"/>
              <a:t>cakey.pem</a:t>
            </a:r>
            <a:r>
              <a:rPr lang="en-US" dirty="0"/>
              <a:t> in \server</a:t>
            </a:r>
          </a:p>
          <a:p>
            <a:pPr lvl="1"/>
            <a:r>
              <a:rPr lang="en-US" dirty="0"/>
              <a:t>Restart WAB</a:t>
            </a:r>
          </a:p>
        </p:txBody>
      </p:sp>
      <p:pic>
        <p:nvPicPr>
          <p:cNvPr id="4" name="Picture 4" descr="https://wpsoul.com/wp-content/uploads/2015/10/sslsetu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13328" y="1887572"/>
            <a:ext cx="2066925" cy="2066925"/>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2" descr="http://keystore-explorer.sourceforge.net/images/KeyStore%20Explorer_256x25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4313" y="3155469"/>
            <a:ext cx="2746786" cy="274678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1331351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6"/>
          <p:cNvSpPr>
            <a:spLocks noGrp="1"/>
          </p:cNvSpPr>
          <p:nvPr>
            <p:ph type="title"/>
          </p:nvPr>
        </p:nvSpPr>
        <p:spPr/>
        <p:txBody>
          <a:bodyPr/>
          <a:lstStyle/>
          <a:p>
            <a:r>
              <a:rPr lang="en-US" dirty="0"/>
              <a:t>Agenda</a:t>
            </a:r>
          </a:p>
        </p:txBody>
      </p:sp>
      <p:sp>
        <p:nvSpPr>
          <p:cNvPr id="8" name="Text Placeholder 7"/>
          <p:cNvSpPr>
            <a:spLocks noGrp="1"/>
          </p:cNvSpPr>
          <p:nvPr>
            <p:ph type="body" sz="quarter" idx="11"/>
          </p:nvPr>
        </p:nvSpPr>
        <p:spPr/>
        <p:txBody>
          <a:bodyPr/>
          <a:lstStyle/>
          <a:p>
            <a:endParaRPr lang="en-US" dirty="0"/>
          </a:p>
        </p:txBody>
      </p:sp>
      <p:sp>
        <p:nvSpPr>
          <p:cNvPr id="12" name="Content Placeholder 11"/>
          <p:cNvSpPr>
            <a:spLocks noGrp="1"/>
          </p:cNvSpPr>
          <p:nvPr>
            <p:ph sz="quarter" idx="12"/>
          </p:nvPr>
        </p:nvSpPr>
        <p:spPr/>
        <p:txBody>
          <a:bodyPr/>
          <a:lstStyle/>
          <a:p>
            <a:r>
              <a:rPr lang="en-US" dirty="0"/>
              <a:t>Enterprise Implementation Patterns</a:t>
            </a:r>
          </a:p>
          <a:p>
            <a:r>
              <a:rPr lang="en-US" dirty="0"/>
              <a:t>Installation and Configuration</a:t>
            </a:r>
          </a:p>
          <a:p>
            <a:r>
              <a:rPr lang="en-US" dirty="0"/>
              <a:t>Application Development</a:t>
            </a:r>
          </a:p>
          <a:p>
            <a:r>
              <a:rPr lang="en-US" dirty="0"/>
              <a:t>Deployment </a:t>
            </a:r>
          </a:p>
          <a:p>
            <a:r>
              <a:rPr lang="en-US" dirty="0"/>
              <a:t>Post-Deployment</a:t>
            </a:r>
          </a:p>
          <a:p>
            <a:endParaRPr lang="en-US" dirty="0"/>
          </a:p>
        </p:txBody>
      </p:sp>
    </p:spTree>
    <p:extLst>
      <p:ext uri="{BB962C8B-B14F-4D97-AF65-F5344CB8AC3E}">
        <p14:creationId xmlns:p14="http://schemas.microsoft.com/office/powerpoint/2010/main" val="3328542814"/>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p:cNvSpPr>
            <a:spLocks noGrp="1"/>
          </p:cNvSpPr>
          <p:nvPr>
            <p:ph type="body" idx="1"/>
          </p:nvPr>
        </p:nvSpPr>
        <p:spPr/>
        <p:txBody>
          <a:bodyPr/>
          <a:lstStyle/>
          <a:p>
            <a:endParaRPr lang="en-US"/>
          </a:p>
        </p:txBody>
      </p:sp>
      <p:sp>
        <p:nvSpPr>
          <p:cNvPr id="11" name="Title 10"/>
          <p:cNvSpPr>
            <a:spLocks noGrp="1"/>
          </p:cNvSpPr>
          <p:nvPr>
            <p:ph type="title"/>
          </p:nvPr>
        </p:nvSpPr>
        <p:spPr>
          <a:xfrm>
            <a:off x="6976871" y="2348110"/>
            <a:ext cx="4527741" cy="1169551"/>
          </a:xfrm>
        </p:spPr>
        <p:txBody>
          <a:bodyPr/>
          <a:lstStyle/>
          <a:p>
            <a:r>
              <a:rPr lang="en-US" dirty="0"/>
              <a:t>Updating the WAB certificate</a:t>
            </a:r>
          </a:p>
        </p:txBody>
      </p:sp>
      <p:pic>
        <p:nvPicPr>
          <p:cNvPr id="5" name="Picture Placeholder 4"/>
          <p:cNvPicPr>
            <a:picLocks noGrp="1" noChangeAspect="1"/>
          </p:cNvPicPr>
          <p:nvPr>
            <p:ph type="pic" sz="quarter" idx="12"/>
          </p:nvPr>
        </p:nvPicPr>
        <p:blipFill>
          <a:blip r:embed="rId4"/>
          <a:srcRect t="563" b="563"/>
          <a:stretch>
            <a:fillRect/>
          </a:stretch>
        </p:blipFill>
        <p:spPr>
          <a:prstGeom prst="rect">
            <a:avLst/>
          </a:prstGeom>
        </p:spPr>
      </p:pic>
    </p:spTree>
    <p:extLst>
      <p:ext uri="{BB962C8B-B14F-4D97-AF65-F5344CB8AC3E}">
        <p14:creationId xmlns:p14="http://schemas.microsoft.com/office/powerpoint/2010/main" val="4064502492"/>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61"/>
            <a:ext cx="12192000" cy="6858000"/>
          </a:xfrm>
          <a:prstGeom prst="rect">
            <a:avLst/>
          </a:prstGeom>
        </p:spPr>
      </p:pic>
      <p:sp>
        <p:nvSpPr>
          <p:cNvPr id="6" name="Title 5"/>
          <p:cNvSpPr>
            <a:spLocks noGrp="1"/>
          </p:cNvSpPr>
          <p:nvPr>
            <p:ph type="title"/>
          </p:nvPr>
        </p:nvSpPr>
        <p:spPr>
          <a:xfrm>
            <a:off x="1908705" y="1990427"/>
            <a:ext cx="10283295" cy="1477328"/>
          </a:xfrm>
        </p:spPr>
        <p:txBody>
          <a:bodyPr/>
          <a:lstStyle/>
          <a:p>
            <a:r>
              <a:rPr lang="en-US" dirty="0"/>
              <a:t>Develop</a:t>
            </a:r>
          </a:p>
        </p:txBody>
      </p:sp>
      <p:sp>
        <p:nvSpPr>
          <p:cNvPr id="7" name="Text Placeholder 6"/>
          <p:cNvSpPr>
            <a:spLocks noGrp="1"/>
          </p:cNvSpPr>
          <p:nvPr>
            <p:ph type="body" sz="quarter" idx="10"/>
          </p:nvPr>
        </p:nvSpPr>
        <p:spPr>
          <a:xfrm>
            <a:off x="1908705" y="3467761"/>
            <a:ext cx="10283295" cy="615553"/>
          </a:xfrm>
        </p:spPr>
        <p:txBody>
          <a:bodyPr/>
          <a:lstStyle/>
          <a:p>
            <a:r>
              <a:rPr lang="en-US" dirty="0">
                <a:solidFill>
                  <a:srgbClr val="0BADDD"/>
                </a:solidFill>
              </a:rPr>
              <a:t>custom widgets and themes</a:t>
            </a:r>
            <a:endParaRPr lang="en-US" dirty="0"/>
          </a:p>
        </p:txBody>
      </p:sp>
    </p:spTree>
    <p:extLst>
      <p:ext uri="{BB962C8B-B14F-4D97-AF65-F5344CB8AC3E}">
        <p14:creationId xmlns:p14="http://schemas.microsoft.com/office/powerpoint/2010/main" val="327391424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a:t>App Building process</a:t>
            </a:r>
          </a:p>
        </p:txBody>
      </p:sp>
      <p:sp>
        <p:nvSpPr>
          <p:cNvPr id="7" name="Title 5"/>
          <p:cNvSpPr txBox="1">
            <a:spLocks/>
          </p:cNvSpPr>
          <p:nvPr/>
        </p:nvSpPr>
        <p:spPr>
          <a:xfrm>
            <a:off x="1688041" y="1871024"/>
            <a:ext cx="1566296"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a:t>your repo</a:t>
            </a:r>
          </a:p>
        </p:txBody>
      </p:sp>
      <p:sp>
        <p:nvSpPr>
          <p:cNvPr id="5" name="Text Placeholder 4"/>
          <p:cNvSpPr>
            <a:spLocks noGrp="1"/>
          </p:cNvSpPr>
          <p:nvPr>
            <p:ph type="body" sz="quarter" idx="11"/>
          </p:nvPr>
        </p:nvSpPr>
        <p:spPr/>
        <p:txBody>
          <a:bodyPr/>
          <a:lstStyle/>
          <a:p>
            <a:r>
              <a:rPr lang="en-US"/>
              <a:t>Where your files go</a:t>
            </a:r>
          </a:p>
        </p:txBody>
      </p:sp>
      <p:grpSp>
        <p:nvGrpSpPr>
          <p:cNvPr id="139" name="Group 138"/>
          <p:cNvGrpSpPr/>
          <p:nvPr/>
        </p:nvGrpSpPr>
        <p:grpSpPr>
          <a:xfrm>
            <a:off x="2059623" y="2536904"/>
            <a:ext cx="819978" cy="655252"/>
            <a:chOff x="2688058" y="2790862"/>
            <a:chExt cx="994621" cy="794811"/>
          </a:xfrm>
        </p:grpSpPr>
        <p:sp>
          <p:nvSpPr>
            <p:cNvPr id="137" name="Freeform 37"/>
            <p:cNvSpPr>
              <a:spLocks/>
            </p:cNvSpPr>
            <p:nvPr/>
          </p:nvSpPr>
          <p:spPr bwMode="auto">
            <a:xfrm>
              <a:off x="2688058" y="2790862"/>
              <a:ext cx="994621" cy="317481"/>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auto">
            <a:xfrm>
              <a:off x="2688058" y="3050618"/>
              <a:ext cx="994621" cy="535055"/>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p:nvPr/>
        </p:nvGrpSpPr>
        <p:grpSpPr>
          <a:xfrm>
            <a:off x="2059623" y="3666111"/>
            <a:ext cx="819978" cy="655252"/>
            <a:chOff x="2688058" y="2790862"/>
            <a:chExt cx="994621" cy="794811"/>
          </a:xfrm>
        </p:grpSpPr>
        <p:sp>
          <p:nvSpPr>
            <p:cNvPr id="144" name="Freeform 37"/>
            <p:cNvSpPr>
              <a:spLocks/>
            </p:cNvSpPr>
            <p:nvPr/>
          </p:nvSpPr>
          <p:spPr bwMode="auto">
            <a:xfrm>
              <a:off x="2688058" y="2790862"/>
              <a:ext cx="994621" cy="317481"/>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8"/>
            <p:cNvSpPr>
              <a:spLocks/>
            </p:cNvSpPr>
            <p:nvPr/>
          </p:nvSpPr>
          <p:spPr bwMode="auto">
            <a:xfrm>
              <a:off x="2688058" y="3050618"/>
              <a:ext cx="994621" cy="535055"/>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6" name="Title 5"/>
          <p:cNvSpPr txBox="1">
            <a:spLocks/>
          </p:cNvSpPr>
          <p:nvPr/>
        </p:nvSpPr>
        <p:spPr>
          <a:xfrm>
            <a:off x="355560" y="2903803"/>
            <a:ext cx="15662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r"/>
            <a:r>
              <a:rPr lang="en-US" sz="2000"/>
              <a:t>themes</a:t>
            </a:r>
          </a:p>
        </p:txBody>
      </p:sp>
      <p:sp>
        <p:nvSpPr>
          <p:cNvPr id="147" name="Title 5"/>
          <p:cNvSpPr txBox="1">
            <a:spLocks/>
          </p:cNvSpPr>
          <p:nvPr/>
        </p:nvSpPr>
        <p:spPr>
          <a:xfrm>
            <a:off x="363063" y="4017151"/>
            <a:ext cx="15662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r"/>
            <a:r>
              <a:rPr lang="en-US" sz="2000"/>
              <a:t>widgets</a:t>
            </a:r>
          </a:p>
        </p:txBody>
      </p:sp>
      <p:sp>
        <p:nvSpPr>
          <p:cNvPr id="148" name="Title 5"/>
          <p:cNvSpPr txBox="1">
            <a:spLocks/>
          </p:cNvSpPr>
          <p:nvPr/>
        </p:nvSpPr>
        <p:spPr>
          <a:xfrm>
            <a:off x="5259646" y="1343530"/>
            <a:ext cx="1566296"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a:t>stemapp</a:t>
            </a:r>
          </a:p>
        </p:txBody>
      </p:sp>
      <p:grpSp>
        <p:nvGrpSpPr>
          <p:cNvPr id="153" name="Group 152"/>
          <p:cNvGrpSpPr>
            <a:grpSpLocks noChangeAspect="1"/>
          </p:cNvGrpSpPr>
          <p:nvPr/>
        </p:nvGrpSpPr>
        <p:grpSpPr>
          <a:xfrm>
            <a:off x="5756069" y="2132081"/>
            <a:ext cx="572138" cy="457200"/>
            <a:chOff x="2176079" y="2933206"/>
            <a:chExt cx="1473807" cy="1177732"/>
          </a:xfrm>
        </p:grpSpPr>
        <p:sp>
          <p:nvSpPr>
            <p:cNvPr id="151"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4" name="Group 153"/>
          <p:cNvGrpSpPr>
            <a:grpSpLocks noChangeAspect="1"/>
          </p:cNvGrpSpPr>
          <p:nvPr/>
        </p:nvGrpSpPr>
        <p:grpSpPr>
          <a:xfrm>
            <a:off x="5756069" y="3081956"/>
            <a:ext cx="572138" cy="457200"/>
            <a:chOff x="2176079" y="2933206"/>
            <a:chExt cx="1473807" cy="1177732"/>
          </a:xfrm>
        </p:grpSpPr>
        <p:sp>
          <p:nvSpPr>
            <p:cNvPr id="155"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a:grpSpLocks noChangeAspect="1"/>
          </p:cNvGrpSpPr>
          <p:nvPr/>
        </p:nvGrpSpPr>
        <p:grpSpPr>
          <a:xfrm>
            <a:off x="5756069" y="3979215"/>
            <a:ext cx="572138" cy="457200"/>
            <a:chOff x="2176079" y="2933206"/>
            <a:chExt cx="1473807" cy="1177732"/>
          </a:xfrm>
        </p:grpSpPr>
        <p:sp>
          <p:nvSpPr>
            <p:cNvPr id="158"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0" name="Group 159"/>
          <p:cNvGrpSpPr>
            <a:grpSpLocks noChangeAspect="1"/>
          </p:cNvGrpSpPr>
          <p:nvPr/>
        </p:nvGrpSpPr>
        <p:grpSpPr>
          <a:xfrm>
            <a:off x="5756069" y="4890879"/>
            <a:ext cx="572138" cy="457200"/>
            <a:chOff x="2176079" y="2933206"/>
            <a:chExt cx="1473807" cy="1177732"/>
          </a:xfrm>
        </p:grpSpPr>
        <p:sp>
          <p:nvSpPr>
            <p:cNvPr id="161"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3" name="Title 5"/>
          <p:cNvSpPr txBox="1">
            <a:spLocks/>
          </p:cNvSpPr>
          <p:nvPr/>
        </p:nvSpPr>
        <p:spPr>
          <a:xfrm>
            <a:off x="5463266" y="2608469"/>
            <a:ext cx="1145100"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1600"/>
              <a:t>jimu.js</a:t>
            </a:r>
          </a:p>
        </p:txBody>
      </p:sp>
      <p:sp>
        <p:nvSpPr>
          <p:cNvPr id="164" name="Title 5"/>
          <p:cNvSpPr txBox="1">
            <a:spLocks/>
          </p:cNvSpPr>
          <p:nvPr/>
        </p:nvSpPr>
        <p:spPr>
          <a:xfrm>
            <a:off x="5602822" y="3560505"/>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1600"/>
              <a:t>libs</a:t>
            </a:r>
          </a:p>
        </p:txBody>
      </p:sp>
      <p:sp>
        <p:nvSpPr>
          <p:cNvPr id="165" name="Title 5"/>
          <p:cNvSpPr txBox="1">
            <a:spLocks/>
          </p:cNvSpPr>
          <p:nvPr/>
        </p:nvSpPr>
        <p:spPr>
          <a:xfrm>
            <a:off x="5602822" y="4436415"/>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1600"/>
              <a:t>themes</a:t>
            </a:r>
          </a:p>
        </p:txBody>
      </p:sp>
      <p:sp>
        <p:nvSpPr>
          <p:cNvPr id="166" name="Title 5"/>
          <p:cNvSpPr txBox="1">
            <a:spLocks/>
          </p:cNvSpPr>
          <p:nvPr/>
        </p:nvSpPr>
        <p:spPr>
          <a:xfrm>
            <a:off x="5573864" y="5348079"/>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1600"/>
              <a:t>widgets</a:t>
            </a:r>
          </a:p>
        </p:txBody>
      </p:sp>
      <p:sp>
        <p:nvSpPr>
          <p:cNvPr id="167" name="Title 5"/>
          <p:cNvSpPr txBox="1">
            <a:spLocks/>
          </p:cNvSpPr>
          <p:nvPr/>
        </p:nvSpPr>
        <p:spPr>
          <a:xfrm>
            <a:off x="8647010" y="727977"/>
            <a:ext cx="1566296"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a:t>apps/3</a:t>
            </a:r>
          </a:p>
        </p:txBody>
      </p:sp>
      <p:grpSp>
        <p:nvGrpSpPr>
          <p:cNvPr id="168" name="Group 167"/>
          <p:cNvGrpSpPr>
            <a:grpSpLocks noChangeAspect="1"/>
          </p:cNvGrpSpPr>
          <p:nvPr/>
        </p:nvGrpSpPr>
        <p:grpSpPr>
          <a:xfrm>
            <a:off x="9156691" y="2062296"/>
            <a:ext cx="572138" cy="457200"/>
            <a:chOff x="2176079" y="2933206"/>
            <a:chExt cx="1473807" cy="1177732"/>
          </a:xfrm>
        </p:grpSpPr>
        <p:sp>
          <p:nvSpPr>
            <p:cNvPr id="169"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1" name="Group 170"/>
          <p:cNvGrpSpPr>
            <a:grpSpLocks noChangeAspect="1"/>
          </p:cNvGrpSpPr>
          <p:nvPr/>
        </p:nvGrpSpPr>
        <p:grpSpPr>
          <a:xfrm>
            <a:off x="9156691" y="2942386"/>
            <a:ext cx="572138" cy="457200"/>
            <a:chOff x="2176079" y="2933206"/>
            <a:chExt cx="1473807" cy="1177732"/>
          </a:xfrm>
        </p:grpSpPr>
        <p:sp>
          <p:nvSpPr>
            <p:cNvPr id="172"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4" name="Group 173"/>
          <p:cNvGrpSpPr>
            <a:grpSpLocks noChangeAspect="1"/>
          </p:cNvGrpSpPr>
          <p:nvPr/>
        </p:nvGrpSpPr>
        <p:grpSpPr>
          <a:xfrm>
            <a:off x="9156691" y="3769860"/>
            <a:ext cx="572138" cy="457200"/>
            <a:chOff x="2176079" y="2933206"/>
            <a:chExt cx="1473807" cy="1177732"/>
          </a:xfrm>
        </p:grpSpPr>
        <p:sp>
          <p:nvSpPr>
            <p:cNvPr id="175"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7" name="Group 176"/>
          <p:cNvGrpSpPr>
            <a:grpSpLocks noChangeAspect="1"/>
          </p:cNvGrpSpPr>
          <p:nvPr/>
        </p:nvGrpSpPr>
        <p:grpSpPr>
          <a:xfrm>
            <a:off x="9156691" y="4611739"/>
            <a:ext cx="572138" cy="457200"/>
            <a:chOff x="2176079" y="2933206"/>
            <a:chExt cx="1473807" cy="1177732"/>
          </a:xfrm>
        </p:grpSpPr>
        <p:sp>
          <p:nvSpPr>
            <p:cNvPr id="178"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80" name="Title 5"/>
          <p:cNvSpPr txBox="1">
            <a:spLocks/>
          </p:cNvSpPr>
          <p:nvPr/>
        </p:nvSpPr>
        <p:spPr>
          <a:xfrm>
            <a:off x="9809306" y="2283525"/>
            <a:ext cx="1145100"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t>jimu.js</a:t>
            </a:r>
          </a:p>
        </p:txBody>
      </p:sp>
      <p:sp>
        <p:nvSpPr>
          <p:cNvPr id="181" name="Title 5"/>
          <p:cNvSpPr txBox="1">
            <a:spLocks/>
          </p:cNvSpPr>
          <p:nvPr/>
        </p:nvSpPr>
        <p:spPr>
          <a:xfrm>
            <a:off x="9798609" y="3165776"/>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t>libs</a:t>
            </a:r>
          </a:p>
        </p:txBody>
      </p:sp>
      <p:sp>
        <p:nvSpPr>
          <p:cNvPr id="182" name="Title 5"/>
          <p:cNvSpPr txBox="1">
            <a:spLocks/>
          </p:cNvSpPr>
          <p:nvPr/>
        </p:nvSpPr>
        <p:spPr>
          <a:xfrm>
            <a:off x="9798609" y="3988897"/>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t>themes</a:t>
            </a:r>
          </a:p>
        </p:txBody>
      </p:sp>
      <p:sp>
        <p:nvSpPr>
          <p:cNvPr id="183" name="Title 5"/>
          <p:cNvSpPr txBox="1">
            <a:spLocks/>
          </p:cNvSpPr>
          <p:nvPr/>
        </p:nvSpPr>
        <p:spPr>
          <a:xfrm>
            <a:off x="9798609" y="4835000"/>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t>widgets</a:t>
            </a:r>
          </a:p>
        </p:txBody>
      </p:sp>
      <p:cxnSp>
        <p:nvCxnSpPr>
          <p:cNvPr id="196" name="Straight Connector 195"/>
          <p:cNvCxnSpPr/>
          <p:nvPr/>
        </p:nvCxnSpPr>
        <p:spPr bwMode="auto">
          <a:xfrm flipH="1" flipV="1">
            <a:off x="3098154" y="2903804"/>
            <a:ext cx="2365112" cy="1258036"/>
          </a:xfrm>
          <a:prstGeom prst="line">
            <a:avLst/>
          </a:prstGeom>
          <a:noFill/>
          <a:ln w="57150" cap="flat" cmpd="sng" algn="ctr">
            <a:gradFill flip="none" rotWithShape="1">
              <a:gsLst>
                <a:gs pos="100000">
                  <a:srgbClr val="F9BD46">
                    <a:alpha val="0"/>
                  </a:srgbClr>
                </a:gs>
                <a:gs pos="0">
                  <a:srgbClr val="00B9F2"/>
                </a:gs>
                <a:gs pos="95000">
                  <a:srgbClr val="F9BD46"/>
                </a:gs>
              </a:gsLst>
              <a:lin ang="0" scaled="0"/>
              <a:tileRect/>
            </a:gradFill>
            <a:prstDash val="solid"/>
            <a:round/>
            <a:headEnd type="arrow" w="med" len="med"/>
            <a:tailEnd type="none" w="med" len="med"/>
          </a:ln>
          <a:effectLst/>
        </p:spPr>
      </p:cxnSp>
      <p:cxnSp>
        <p:nvCxnSpPr>
          <p:cNvPr id="205" name="Straight Connector 204"/>
          <p:cNvCxnSpPr/>
          <p:nvPr/>
        </p:nvCxnSpPr>
        <p:spPr bwMode="auto">
          <a:xfrm flipH="1" flipV="1">
            <a:off x="3098154" y="3979215"/>
            <a:ext cx="2365112" cy="1258036"/>
          </a:xfrm>
          <a:prstGeom prst="line">
            <a:avLst/>
          </a:prstGeom>
          <a:noFill/>
          <a:ln w="57150" cap="flat" cmpd="sng" algn="ctr">
            <a:gradFill flip="none" rotWithShape="1">
              <a:gsLst>
                <a:gs pos="100000">
                  <a:srgbClr val="F9BD46">
                    <a:alpha val="0"/>
                  </a:srgbClr>
                </a:gs>
                <a:gs pos="0">
                  <a:srgbClr val="00B9F2"/>
                </a:gs>
                <a:gs pos="95000">
                  <a:srgbClr val="F9BD46"/>
                </a:gs>
              </a:gsLst>
              <a:lin ang="0" scaled="0"/>
              <a:tileRect/>
            </a:gradFill>
            <a:prstDash val="solid"/>
            <a:round/>
            <a:headEnd type="arrow" w="med" len="med"/>
            <a:tailEnd type="none" w="med" len="med"/>
          </a:ln>
          <a:effectLst/>
        </p:spPr>
      </p:cxnSp>
      <p:cxnSp>
        <p:nvCxnSpPr>
          <p:cNvPr id="206" name="Straight Connector 205"/>
          <p:cNvCxnSpPr/>
          <p:nvPr/>
        </p:nvCxnSpPr>
        <p:spPr bwMode="auto">
          <a:xfrm>
            <a:off x="7005731" y="3666111"/>
            <a:ext cx="1566296" cy="0"/>
          </a:xfrm>
          <a:prstGeom prst="line">
            <a:avLst/>
          </a:prstGeom>
          <a:noFill/>
          <a:ln w="57150" cap="flat" cmpd="sng" algn="ctr">
            <a:gradFill flip="none" rotWithShape="1">
              <a:gsLst>
                <a:gs pos="0">
                  <a:srgbClr val="00B9F2"/>
                </a:gs>
                <a:gs pos="100000">
                  <a:srgbClr val="ABCD52"/>
                </a:gs>
              </a:gsLst>
              <a:lin ang="0" scaled="0"/>
              <a:tileRect/>
            </a:gradFill>
            <a:prstDash val="solid"/>
            <a:round/>
            <a:headEnd type="none" w="med" len="med"/>
            <a:tailEnd type="arrow" w="med" len="med"/>
          </a:ln>
          <a:effectLst/>
        </p:spPr>
      </p:cxnSp>
      <p:sp>
        <p:nvSpPr>
          <p:cNvPr id="211" name="Title 5"/>
          <p:cNvSpPr txBox="1">
            <a:spLocks/>
          </p:cNvSpPr>
          <p:nvPr/>
        </p:nvSpPr>
        <p:spPr>
          <a:xfrm rot="1773464">
            <a:off x="3634027" y="2965831"/>
            <a:ext cx="15662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2000"/>
              <a:t>grunt task</a:t>
            </a:r>
          </a:p>
        </p:txBody>
      </p:sp>
      <p:sp>
        <p:nvSpPr>
          <p:cNvPr id="212" name="Title 5"/>
          <p:cNvSpPr txBox="1">
            <a:spLocks/>
          </p:cNvSpPr>
          <p:nvPr/>
        </p:nvSpPr>
        <p:spPr>
          <a:xfrm>
            <a:off x="7005731" y="3072010"/>
            <a:ext cx="15662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2000"/>
              <a:t>app creation</a:t>
            </a:r>
          </a:p>
        </p:txBody>
      </p:sp>
      <p:grpSp>
        <p:nvGrpSpPr>
          <p:cNvPr id="216" name="Group 215"/>
          <p:cNvGrpSpPr>
            <a:grpSpLocks noChangeAspect="1"/>
          </p:cNvGrpSpPr>
          <p:nvPr/>
        </p:nvGrpSpPr>
        <p:grpSpPr>
          <a:xfrm>
            <a:off x="9156691" y="1255662"/>
            <a:ext cx="572138" cy="457200"/>
            <a:chOff x="2176079" y="2933206"/>
            <a:chExt cx="1473807" cy="1177732"/>
          </a:xfrm>
        </p:grpSpPr>
        <p:sp>
          <p:nvSpPr>
            <p:cNvPr id="217"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9" name="Title 5"/>
          <p:cNvSpPr txBox="1">
            <a:spLocks/>
          </p:cNvSpPr>
          <p:nvPr/>
        </p:nvSpPr>
        <p:spPr>
          <a:xfrm>
            <a:off x="9809306" y="1468813"/>
            <a:ext cx="1145100"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t>configs</a:t>
            </a:r>
          </a:p>
        </p:txBody>
      </p:sp>
      <p:grpSp>
        <p:nvGrpSpPr>
          <p:cNvPr id="220" name="Group 219"/>
          <p:cNvGrpSpPr>
            <a:grpSpLocks noChangeAspect="1"/>
          </p:cNvGrpSpPr>
          <p:nvPr/>
        </p:nvGrpSpPr>
        <p:grpSpPr>
          <a:xfrm>
            <a:off x="9224050" y="5411615"/>
            <a:ext cx="504779" cy="644997"/>
            <a:chOff x="8930867" y="1612772"/>
            <a:chExt cx="441920" cy="564676"/>
          </a:xfrm>
        </p:grpSpPr>
        <p:sp>
          <p:nvSpPr>
            <p:cNvPr id="221" name="Freeform 119"/>
            <p:cNvSpPr>
              <a:spLocks/>
            </p:cNvSpPr>
            <p:nvPr/>
          </p:nvSpPr>
          <p:spPr bwMode="auto">
            <a:xfrm>
              <a:off x="8930867" y="1612772"/>
              <a:ext cx="441920" cy="564676"/>
            </a:xfrm>
            <a:custGeom>
              <a:avLst/>
              <a:gdLst>
                <a:gd name="T0" fmla="*/ 158 w 1620"/>
                <a:gd name="T1" fmla="*/ 0 h 2068"/>
                <a:gd name="T2" fmla="*/ 220 w 1620"/>
                <a:gd name="T3" fmla="*/ 0 h 2068"/>
                <a:gd name="T4" fmla="*/ 303 w 1620"/>
                <a:gd name="T5" fmla="*/ 0 h 2068"/>
                <a:gd name="T6" fmla="*/ 456 w 1620"/>
                <a:gd name="T7" fmla="*/ 0 h 2068"/>
                <a:gd name="T8" fmla="*/ 927 w 1620"/>
                <a:gd name="T9" fmla="*/ 0 h 2068"/>
                <a:gd name="T10" fmla="*/ 967 w 1620"/>
                <a:gd name="T11" fmla="*/ 0 h 2068"/>
                <a:gd name="T12" fmla="*/ 999 w 1620"/>
                <a:gd name="T13" fmla="*/ 3 h 2068"/>
                <a:gd name="T14" fmla="*/ 1042 w 1620"/>
                <a:gd name="T15" fmla="*/ 21 h 2068"/>
                <a:gd name="T16" fmla="*/ 1585 w 1620"/>
                <a:gd name="T17" fmla="*/ 560 h 2068"/>
                <a:gd name="T18" fmla="*/ 1610 w 1620"/>
                <a:gd name="T19" fmla="*/ 599 h 2068"/>
                <a:gd name="T20" fmla="*/ 1620 w 1620"/>
                <a:gd name="T21" fmla="*/ 645 h 2068"/>
                <a:gd name="T22" fmla="*/ 1620 w 1620"/>
                <a:gd name="T23" fmla="*/ 666 h 2068"/>
                <a:gd name="T24" fmla="*/ 1620 w 1620"/>
                <a:gd name="T25" fmla="*/ 721 h 2068"/>
                <a:gd name="T26" fmla="*/ 1620 w 1620"/>
                <a:gd name="T27" fmla="*/ 847 h 2068"/>
                <a:gd name="T28" fmla="*/ 1620 w 1620"/>
                <a:gd name="T29" fmla="*/ 955 h 2068"/>
                <a:gd name="T30" fmla="*/ 1620 w 1620"/>
                <a:gd name="T31" fmla="*/ 1076 h 2068"/>
                <a:gd name="T32" fmla="*/ 1620 w 1620"/>
                <a:gd name="T33" fmla="*/ 1207 h 2068"/>
                <a:gd name="T34" fmla="*/ 1620 w 1620"/>
                <a:gd name="T35" fmla="*/ 1535 h 2068"/>
                <a:gd name="T36" fmla="*/ 1620 w 1620"/>
                <a:gd name="T37" fmla="*/ 1807 h 2068"/>
                <a:gd name="T38" fmla="*/ 1620 w 1620"/>
                <a:gd name="T39" fmla="*/ 1882 h 2068"/>
                <a:gd name="T40" fmla="*/ 1620 w 1620"/>
                <a:gd name="T41" fmla="*/ 1931 h 2068"/>
                <a:gd name="T42" fmla="*/ 1620 w 1620"/>
                <a:gd name="T43" fmla="*/ 1948 h 2068"/>
                <a:gd name="T44" fmla="*/ 1608 w 1620"/>
                <a:gd name="T45" fmla="*/ 2000 h 2068"/>
                <a:gd name="T46" fmla="*/ 1575 w 1620"/>
                <a:gd name="T47" fmla="*/ 2041 h 2068"/>
                <a:gd name="T48" fmla="*/ 1527 w 1620"/>
                <a:gd name="T49" fmla="*/ 2064 h 2068"/>
                <a:gd name="T50" fmla="*/ 120 w 1620"/>
                <a:gd name="T51" fmla="*/ 2068 h 2068"/>
                <a:gd name="T52" fmla="*/ 68 w 1620"/>
                <a:gd name="T53" fmla="*/ 2056 h 2068"/>
                <a:gd name="T54" fmla="*/ 27 w 1620"/>
                <a:gd name="T55" fmla="*/ 2023 h 2068"/>
                <a:gd name="T56" fmla="*/ 4 w 1620"/>
                <a:gd name="T57" fmla="*/ 1976 h 2068"/>
                <a:gd name="T58" fmla="*/ 0 w 1620"/>
                <a:gd name="T59" fmla="*/ 120 h 2068"/>
                <a:gd name="T60" fmla="*/ 12 w 1620"/>
                <a:gd name="T61" fmla="*/ 68 h 2068"/>
                <a:gd name="T62" fmla="*/ 45 w 1620"/>
                <a:gd name="T63" fmla="*/ 27 h 2068"/>
                <a:gd name="T64" fmla="*/ 93 w 1620"/>
                <a:gd name="T65" fmla="*/ 4 h 2068"/>
                <a:gd name="T66" fmla="*/ 124 w 1620"/>
                <a:gd name="T67" fmla="*/ 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0" h="2068">
                  <a:moveTo>
                    <a:pt x="138" y="0"/>
                  </a:moveTo>
                  <a:lnTo>
                    <a:pt x="158" y="0"/>
                  </a:lnTo>
                  <a:lnTo>
                    <a:pt x="186" y="0"/>
                  </a:lnTo>
                  <a:lnTo>
                    <a:pt x="220" y="0"/>
                  </a:lnTo>
                  <a:lnTo>
                    <a:pt x="260" y="0"/>
                  </a:lnTo>
                  <a:lnTo>
                    <a:pt x="303" y="0"/>
                  </a:lnTo>
                  <a:lnTo>
                    <a:pt x="352" y="0"/>
                  </a:lnTo>
                  <a:lnTo>
                    <a:pt x="456" y="0"/>
                  </a:lnTo>
                  <a:lnTo>
                    <a:pt x="510" y="0"/>
                  </a:lnTo>
                  <a:lnTo>
                    <a:pt x="927" y="0"/>
                  </a:lnTo>
                  <a:lnTo>
                    <a:pt x="950" y="0"/>
                  </a:lnTo>
                  <a:lnTo>
                    <a:pt x="967" y="0"/>
                  </a:lnTo>
                  <a:lnTo>
                    <a:pt x="974" y="0"/>
                  </a:lnTo>
                  <a:lnTo>
                    <a:pt x="999" y="3"/>
                  </a:lnTo>
                  <a:lnTo>
                    <a:pt x="1022" y="10"/>
                  </a:lnTo>
                  <a:lnTo>
                    <a:pt x="1042" y="21"/>
                  </a:lnTo>
                  <a:lnTo>
                    <a:pt x="1060" y="35"/>
                  </a:lnTo>
                  <a:lnTo>
                    <a:pt x="1585" y="560"/>
                  </a:lnTo>
                  <a:lnTo>
                    <a:pt x="1600" y="578"/>
                  </a:lnTo>
                  <a:lnTo>
                    <a:pt x="1610" y="599"/>
                  </a:lnTo>
                  <a:lnTo>
                    <a:pt x="1618" y="620"/>
                  </a:lnTo>
                  <a:lnTo>
                    <a:pt x="1620" y="645"/>
                  </a:lnTo>
                  <a:lnTo>
                    <a:pt x="1620" y="652"/>
                  </a:lnTo>
                  <a:lnTo>
                    <a:pt x="1620" y="666"/>
                  </a:lnTo>
                  <a:lnTo>
                    <a:pt x="1620" y="691"/>
                  </a:lnTo>
                  <a:lnTo>
                    <a:pt x="1620" y="721"/>
                  </a:lnTo>
                  <a:lnTo>
                    <a:pt x="1620" y="757"/>
                  </a:lnTo>
                  <a:lnTo>
                    <a:pt x="1620" y="847"/>
                  </a:lnTo>
                  <a:lnTo>
                    <a:pt x="1620" y="899"/>
                  </a:lnTo>
                  <a:lnTo>
                    <a:pt x="1620" y="955"/>
                  </a:lnTo>
                  <a:lnTo>
                    <a:pt x="1620" y="1015"/>
                  </a:lnTo>
                  <a:lnTo>
                    <a:pt x="1620" y="1076"/>
                  </a:lnTo>
                  <a:lnTo>
                    <a:pt x="1620" y="1140"/>
                  </a:lnTo>
                  <a:lnTo>
                    <a:pt x="1620" y="1207"/>
                  </a:lnTo>
                  <a:lnTo>
                    <a:pt x="1620" y="1472"/>
                  </a:lnTo>
                  <a:lnTo>
                    <a:pt x="1620" y="1535"/>
                  </a:lnTo>
                  <a:lnTo>
                    <a:pt x="1620" y="1596"/>
                  </a:lnTo>
                  <a:lnTo>
                    <a:pt x="1620" y="1807"/>
                  </a:lnTo>
                  <a:lnTo>
                    <a:pt x="1620" y="1847"/>
                  </a:lnTo>
                  <a:lnTo>
                    <a:pt x="1620" y="1882"/>
                  </a:lnTo>
                  <a:lnTo>
                    <a:pt x="1620" y="1909"/>
                  </a:lnTo>
                  <a:lnTo>
                    <a:pt x="1620" y="1931"/>
                  </a:lnTo>
                  <a:lnTo>
                    <a:pt x="1620" y="1943"/>
                  </a:lnTo>
                  <a:lnTo>
                    <a:pt x="1620" y="1948"/>
                  </a:lnTo>
                  <a:lnTo>
                    <a:pt x="1616" y="1976"/>
                  </a:lnTo>
                  <a:lnTo>
                    <a:pt x="1608" y="2000"/>
                  </a:lnTo>
                  <a:lnTo>
                    <a:pt x="1593" y="2023"/>
                  </a:lnTo>
                  <a:lnTo>
                    <a:pt x="1575" y="2041"/>
                  </a:lnTo>
                  <a:lnTo>
                    <a:pt x="1552" y="2056"/>
                  </a:lnTo>
                  <a:lnTo>
                    <a:pt x="1527" y="2064"/>
                  </a:lnTo>
                  <a:lnTo>
                    <a:pt x="1500" y="2068"/>
                  </a:lnTo>
                  <a:lnTo>
                    <a:pt x="120" y="2068"/>
                  </a:lnTo>
                  <a:lnTo>
                    <a:pt x="93" y="2064"/>
                  </a:lnTo>
                  <a:lnTo>
                    <a:pt x="68" y="2056"/>
                  </a:lnTo>
                  <a:lnTo>
                    <a:pt x="45" y="2041"/>
                  </a:lnTo>
                  <a:lnTo>
                    <a:pt x="27" y="2023"/>
                  </a:lnTo>
                  <a:lnTo>
                    <a:pt x="12" y="2000"/>
                  </a:lnTo>
                  <a:lnTo>
                    <a:pt x="4" y="1976"/>
                  </a:lnTo>
                  <a:lnTo>
                    <a:pt x="0" y="1948"/>
                  </a:lnTo>
                  <a:lnTo>
                    <a:pt x="0" y="120"/>
                  </a:lnTo>
                  <a:lnTo>
                    <a:pt x="4" y="92"/>
                  </a:lnTo>
                  <a:lnTo>
                    <a:pt x="12" y="68"/>
                  </a:lnTo>
                  <a:lnTo>
                    <a:pt x="27" y="45"/>
                  </a:lnTo>
                  <a:lnTo>
                    <a:pt x="45" y="27"/>
                  </a:lnTo>
                  <a:lnTo>
                    <a:pt x="68" y="12"/>
                  </a:lnTo>
                  <a:lnTo>
                    <a:pt x="93" y="4"/>
                  </a:lnTo>
                  <a:lnTo>
                    <a:pt x="120" y="0"/>
                  </a:lnTo>
                  <a:lnTo>
                    <a:pt x="124" y="0"/>
                  </a:lnTo>
                  <a:lnTo>
                    <a:pt x="13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120"/>
            <p:cNvSpPr>
              <a:spLocks noEditPoints="1"/>
            </p:cNvSpPr>
            <p:nvPr/>
          </p:nvSpPr>
          <p:spPr bwMode="auto">
            <a:xfrm>
              <a:off x="8963602" y="1645507"/>
              <a:ext cx="376450" cy="499206"/>
            </a:xfrm>
            <a:custGeom>
              <a:avLst/>
              <a:gdLst>
                <a:gd name="T0" fmla="*/ 854 w 1380"/>
                <a:gd name="T1" fmla="*/ 0 h 1828"/>
                <a:gd name="T2" fmla="*/ 856 w 1380"/>
                <a:gd name="T3" fmla="*/ 0 h 1828"/>
                <a:gd name="T4" fmla="*/ 1380 w 1380"/>
                <a:gd name="T5" fmla="*/ 525 h 1828"/>
                <a:gd name="T6" fmla="*/ 1380 w 1380"/>
                <a:gd name="T7" fmla="*/ 525 h 1828"/>
                <a:gd name="T8" fmla="*/ 854 w 1380"/>
                <a:gd name="T9" fmla="*/ 525 h 1828"/>
                <a:gd name="T10" fmla="*/ 854 w 1380"/>
                <a:gd name="T11" fmla="*/ 0 h 1828"/>
                <a:gd name="T12" fmla="*/ 0 w 1380"/>
                <a:gd name="T13" fmla="*/ 0 h 1828"/>
                <a:gd name="T14" fmla="*/ 708 w 1380"/>
                <a:gd name="T15" fmla="*/ 0 h 1828"/>
                <a:gd name="T16" fmla="*/ 708 w 1380"/>
                <a:gd name="T17" fmla="*/ 672 h 1828"/>
                <a:gd name="T18" fmla="*/ 1380 w 1380"/>
                <a:gd name="T19" fmla="*/ 672 h 1828"/>
                <a:gd name="T20" fmla="*/ 1380 w 1380"/>
                <a:gd name="T21" fmla="*/ 1828 h 1828"/>
                <a:gd name="T22" fmla="*/ 0 w 1380"/>
                <a:gd name="T23" fmla="*/ 1828 h 1828"/>
                <a:gd name="T24" fmla="*/ 0 w 1380"/>
                <a:gd name="T25"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0" h="1828">
                  <a:moveTo>
                    <a:pt x="854" y="0"/>
                  </a:moveTo>
                  <a:lnTo>
                    <a:pt x="856" y="0"/>
                  </a:lnTo>
                  <a:lnTo>
                    <a:pt x="1380" y="525"/>
                  </a:lnTo>
                  <a:lnTo>
                    <a:pt x="1380" y="525"/>
                  </a:lnTo>
                  <a:lnTo>
                    <a:pt x="854" y="525"/>
                  </a:lnTo>
                  <a:lnTo>
                    <a:pt x="854" y="0"/>
                  </a:lnTo>
                  <a:close/>
                  <a:moveTo>
                    <a:pt x="0" y="0"/>
                  </a:moveTo>
                  <a:lnTo>
                    <a:pt x="708" y="0"/>
                  </a:lnTo>
                  <a:lnTo>
                    <a:pt x="708" y="672"/>
                  </a:lnTo>
                  <a:lnTo>
                    <a:pt x="1380" y="672"/>
                  </a:lnTo>
                  <a:lnTo>
                    <a:pt x="1380" y="1828"/>
                  </a:lnTo>
                  <a:lnTo>
                    <a:pt x="0" y="1828"/>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121"/>
            <p:cNvSpPr>
              <a:spLocks noEditPoints="1"/>
            </p:cNvSpPr>
            <p:nvPr/>
          </p:nvSpPr>
          <p:spPr bwMode="auto">
            <a:xfrm>
              <a:off x="9026344" y="1792814"/>
              <a:ext cx="225052" cy="294614"/>
            </a:xfrm>
            <a:custGeom>
              <a:avLst/>
              <a:gdLst>
                <a:gd name="T0" fmla="*/ 0 w 828"/>
                <a:gd name="T1" fmla="*/ 961 h 1080"/>
                <a:gd name="T2" fmla="*/ 602 w 828"/>
                <a:gd name="T3" fmla="*/ 961 h 1080"/>
                <a:gd name="T4" fmla="*/ 602 w 828"/>
                <a:gd name="T5" fmla="*/ 1080 h 1080"/>
                <a:gd name="T6" fmla="*/ 0 w 828"/>
                <a:gd name="T7" fmla="*/ 1080 h 1080"/>
                <a:gd name="T8" fmla="*/ 0 w 828"/>
                <a:gd name="T9" fmla="*/ 961 h 1080"/>
                <a:gd name="T10" fmla="*/ 0 w 828"/>
                <a:gd name="T11" fmla="*/ 641 h 1080"/>
                <a:gd name="T12" fmla="*/ 828 w 828"/>
                <a:gd name="T13" fmla="*/ 641 h 1080"/>
                <a:gd name="T14" fmla="*/ 828 w 828"/>
                <a:gd name="T15" fmla="*/ 759 h 1080"/>
                <a:gd name="T16" fmla="*/ 0 w 828"/>
                <a:gd name="T17" fmla="*/ 759 h 1080"/>
                <a:gd name="T18" fmla="*/ 0 w 828"/>
                <a:gd name="T19" fmla="*/ 641 h 1080"/>
                <a:gd name="T20" fmla="*/ 0 w 828"/>
                <a:gd name="T21" fmla="*/ 320 h 1080"/>
                <a:gd name="T22" fmla="*/ 828 w 828"/>
                <a:gd name="T23" fmla="*/ 320 h 1080"/>
                <a:gd name="T24" fmla="*/ 828 w 828"/>
                <a:gd name="T25" fmla="*/ 439 h 1080"/>
                <a:gd name="T26" fmla="*/ 0 w 828"/>
                <a:gd name="T27" fmla="*/ 439 h 1080"/>
                <a:gd name="T28" fmla="*/ 0 w 828"/>
                <a:gd name="T29" fmla="*/ 320 h 1080"/>
                <a:gd name="T30" fmla="*/ 0 w 828"/>
                <a:gd name="T31" fmla="*/ 0 h 1080"/>
                <a:gd name="T32" fmla="*/ 302 w 828"/>
                <a:gd name="T33" fmla="*/ 0 h 1080"/>
                <a:gd name="T34" fmla="*/ 302 w 828"/>
                <a:gd name="T35" fmla="*/ 120 h 1080"/>
                <a:gd name="T36" fmla="*/ 0 w 828"/>
                <a:gd name="T37" fmla="*/ 120 h 1080"/>
                <a:gd name="T38" fmla="*/ 0 w 828"/>
                <a:gd name="T3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1080">
                  <a:moveTo>
                    <a:pt x="0" y="961"/>
                  </a:moveTo>
                  <a:lnTo>
                    <a:pt x="602" y="961"/>
                  </a:lnTo>
                  <a:lnTo>
                    <a:pt x="602" y="1080"/>
                  </a:lnTo>
                  <a:lnTo>
                    <a:pt x="0" y="1080"/>
                  </a:lnTo>
                  <a:lnTo>
                    <a:pt x="0" y="961"/>
                  </a:lnTo>
                  <a:close/>
                  <a:moveTo>
                    <a:pt x="0" y="641"/>
                  </a:moveTo>
                  <a:lnTo>
                    <a:pt x="828" y="641"/>
                  </a:lnTo>
                  <a:lnTo>
                    <a:pt x="828" y="759"/>
                  </a:lnTo>
                  <a:lnTo>
                    <a:pt x="0" y="759"/>
                  </a:lnTo>
                  <a:lnTo>
                    <a:pt x="0" y="641"/>
                  </a:lnTo>
                  <a:close/>
                  <a:moveTo>
                    <a:pt x="0" y="320"/>
                  </a:moveTo>
                  <a:lnTo>
                    <a:pt x="828" y="320"/>
                  </a:lnTo>
                  <a:lnTo>
                    <a:pt x="828" y="439"/>
                  </a:lnTo>
                  <a:lnTo>
                    <a:pt x="0" y="439"/>
                  </a:lnTo>
                  <a:lnTo>
                    <a:pt x="0" y="320"/>
                  </a:lnTo>
                  <a:close/>
                  <a:moveTo>
                    <a:pt x="0" y="0"/>
                  </a:moveTo>
                  <a:lnTo>
                    <a:pt x="302" y="0"/>
                  </a:lnTo>
                  <a:lnTo>
                    <a:pt x="302" y="120"/>
                  </a:lnTo>
                  <a:lnTo>
                    <a:pt x="0" y="120"/>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4" name="Title 5"/>
          <p:cNvSpPr txBox="1">
            <a:spLocks/>
          </p:cNvSpPr>
          <p:nvPr/>
        </p:nvSpPr>
        <p:spPr>
          <a:xfrm>
            <a:off x="9809306" y="5799620"/>
            <a:ext cx="1239694"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t>config.json</a:t>
            </a:r>
          </a:p>
        </p:txBody>
      </p:sp>
      <p:sp>
        <p:nvSpPr>
          <p:cNvPr id="225" name="Title 5"/>
          <p:cNvSpPr txBox="1">
            <a:spLocks/>
          </p:cNvSpPr>
          <p:nvPr/>
        </p:nvSpPr>
        <p:spPr>
          <a:xfrm>
            <a:off x="7005731" y="3880257"/>
            <a:ext cx="15662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2000"/>
              <a:t>in Builder</a:t>
            </a:r>
          </a:p>
        </p:txBody>
      </p:sp>
      <p:sp>
        <p:nvSpPr>
          <p:cNvPr id="64" name="Oval 63"/>
          <p:cNvSpPr/>
          <p:nvPr/>
        </p:nvSpPr>
        <p:spPr bwMode="auto">
          <a:xfrm>
            <a:off x="8779111" y="1086040"/>
            <a:ext cx="1907965" cy="864836"/>
          </a:xfrm>
          <a:prstGeom prst="ellipse">
            <a:avLst/>
          </a:prstGeom>
          <a:noFill/>
          <a:ln w="57150" cmpd="sng">
            <a:solidFill>
              <a:srgbClr val="FF008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5" name="Oval 64"/>
          <p:cNvSpPr/>
          <p:nvPr/>
        </p:nvSpPr>
        <p:spPr bwMode="auto">
          <a:xfrm>
            <a:off x="8709331" y="5248231"/>
            <a:ext cx="2524482" cy="1004393"/>
          </a:xfrm>
          <a:prstGeom prst="ellipse">
            <a:avLst/>
          </a:prstGeom>
          <a:noFill/>
          <a:ln w="57150" cmpd="sng">
            <a:solidFill>
              <a:srgbClr val="FF008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3546358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a:t>Developing against stemapp</a:t>
            </a:r>
          </a:p>
        </p:txBody>
      </p:sp>
      <p:sp>
        <p:nvSpPr>
          <p:cNvPr id="7" name="Title 5"/>
          <p:cNvSpPr txBox="1">
            <a:spLocks/>
          </p:cNvSpPr>
          <p:nvPr/>
        </p:nvSpPr>
        <p:spPr>
          <a:xfrm>
            <a:off x="1688041" y="1871024"/>
            <a:ext cx="1566296"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a:t>your repo</a:t>
            </a:r>
          </a:p>
        </p:txBody>
      </p:sp>
      <p:sp>
        <p:nvSpPr>
          <p:cNvPr id="5" name="Text Placeholder 4"/>
          <p:cNvSpPr>
            <a:spLocks noGrp="1"/>
          </p:cNvSpPr>
          <p:nvPr>
            <p:ph type="body" sz="quarter" idx="11"/>
          </p:nvPr>
        </p:nvSpPr>
        <p:spPr/>
        <p:txBody>
          <a:bodyPr/>
          <a:lstStyle/>
          <a:p>
            <a:r>
              <a:rPr lang="en-US"/>
              <a:t>(the easier way)</a:t>
            </a:r>
          </a:p>
        </p:txBody>
      </p:sp>
      <p:grpSp>
        <p:nvGrpSpPr>
          <p:cNvPr id="139" name="Group 138"/>
          <p:cNvGrpSpPr/>
          <p:nvPr/>
        </p:nvGrpSpPr>
        <p:grpSpPr>
          <a:xfrm>
            <a:off x="2059623" y="2536904"/>
            <a:ext cx="819978" cy="655252"/>
            <a:chOff x="2688058" y="2790862"/>
            <a:chExt cx="994621" cy="794811"/>
          </a:xfrm>
        </p:grpSpPr>
        <p:sp>
          <p:nvSpPr>
            <p:cNvPr id="137" name="Freeform 37"/>
            <p:cNvSpPr>
              <a:spLocks/>
            </p:cNvSpPr>
            <p:nvPr/>
          </p:nvSpPr>
          <p:spPr bwMode="auto">
            <a:xfrm>
              <a:off x="2688058" y="2790862"/>
              <a:ext cx="994621" cy="317481"/>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auto">
            <a:xfrm>
              <a:off x="2688058" y="3050618"/>
              <a:ext cx="994621" cy="535055"/>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3" name="Group 142"/>
          <p:cNvGrpSpPr/>
          <p:nvPr/>
        </p:nvGrpSpPr>
        <p:grpSpPr>
          <a:xfrm>
            <a:off x="2059623" y="3666111"/>
            <a:ext cx="819978" cy="655252"/>
            <a:chOff x="2688058" y="2790862"/>
            <a:chExt cx="994621" cy="794811"/>
          </a:xfrm>
        </p:grpSpPr>
        <p:sp>
          <p:nvSpPr>
            <p:cNvPr id="144" name="Freeform 37"/>
            <p:cNvSpPr>
              <a:spLocks/>
            </p:cNvSpPr>
            <p:nvPr/>
          </p:nvSpPr>
          <p:spPr bwMode="auto">
            <a:xfrm>
              <a:off x="2688058" y="2790862"/>
              <a:ext cx="994621" cy="317481"/>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8"/>
            <p:cNvSpPr>
              <a:spLocks/>
            </p:cNvSpPr>
            <p:nvPr/>
          </p:nvSpPr>
          <p:spPr bwMode="auto">
            <a:xfrm>
              <a:off x="2688058" y="3050618"/>
              <a:ext cx="994621" cy="535055"/>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6" name="Title 5"/>
          <p:cNvSpPr txBox="1">
            <a:spLocks/>
          </p:cNvSpPr>
          <p:nvPr/>
        </p:nvSpPr>
        <p:spPr>
          <a:xfrm>
            <a:off x="355560" y="2903803"/>
            <a:ext cx="15662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r"/>
            <a:r>
              <a:rPr lang="en-US" sz="2000"/>
              <a:t>themes</a:t>
            </a:r>
          </a:p>
        </p:txBody>
      </p:sp>
      <p:sp>
        <p:nvSpPr>
          <p:cNvPr id="147" name="Title 5"/>
          <p:cNvSpPr txBox="1">
            <a:spLocks/>
          </p:cNvSpPr>
          <p:nvPr/>
        </p:nvSpPr>
        <p:spPr>
          <a:xfrm>
            <a:off x="363063" y="4017151"/>
            <a:ext cx="15662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r"/>
            <a:r>
              <a:rPr lang="en-US" sz="2000"/>
              <a:t>widgets</a:t>
            </a:r>
          </a:p>
        </p:txBody>
      </p:sp>
      <p:sp>
        <p:nvSpPr>
          <p:cNvPr id="148" name="Title 5"/>
          <p:cNvSpPr txBox="1">
            <a:spLocks/>
          </p:cNvSpPr>
          <p:nvPr/>
        </p:nvSpPr>
        <p:spPr>
          <a:xfrm>
            <a:off x="5259646" y="1162089"/>
            <a:ext cx="1566296"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a:t>stemapp</a:t>
            </a:r>
          </a:p>
        </p:txBody>
      </p:sp>
      <p:grpSp>
        <p:nvGrpSpPr>
          <p:cNvPr id="153" name="Group 152"/>
          <p:cNvGrpSpPr>
            <a:grpSpLocks noChangeAspect="1"/>
          </p:cNvGrpSpPr>
          <p:nvPr/>
        </p:nvGrpSpPr>
        <p:grpSpPr>
          <a:xfrm>
            <a:off x="5756069" y="1685457"/>
            <a:ext cx="572138" cy="457200"/>
            <a:chOff x="2176079" y="2933206"/>
            <a:chExt cx="1473807" cy="1177732"/>
          </a:xfrm>
        </p:grpSpPr>
        <p:sp>
          <p:nvSpPr>
            <p:cNvPr id="151"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4" name="Group 153"/>
          <p:cNvGrpSpPr>
            <a:grpSpLocks noChangeAspect="1"/>
          </p:cNvGrpSpPr>
          <p:nvPr/>
        </p:nvGrpSpPr>
        <p:grpSpPr>
          <a:xfrm>
            <a:off x="5756069" y="2635332"/>
            <a:ext cx="572138" cy="457200"/>
            <a:chOff x="2176079" y="2933206"/>
            <a:chExt cx="1473807" cy="1177732"/>
          </a:xfrm>
        </p:grpSpPr>
        <p:sp>
          <p:nvSpPr>
            <p:cNvPr id="155"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Group 156"/>
          <p:cNvGrpSpPr>
            <a:grpSpLocks noChangeAspect="1"/>
          </p:cNvGrpSpPr>
          <p:nvPr/>
        </p:nvGrpSpPr>
        <p:grpSpPr>
          <a:xfrm>
            <a:off x="5756069" y="3532591"/>
            <a:ext cx="572138" cy="457200"/>
            <a:chOff x="2176079" y="2933206"/>
            <a:chExt cx="1473807" cy="1177732"/>
          </a:xfrm>
        </p:grpSpPr>
        <p:sp>
          <p:nvSpPr>
            <p:cNvPr id="158"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0" name="Group 159"/>
          <p:cNvGrpSpPr>
            <a:grpSpLocks noChangeAspect="1"/>
          </p:cNvGrpSpPr>
          <p:nvPr/>
        </p:nvGrpSpPr>
        <p:grpSpPr>
          <a:xfrm>
            <a:off x="5756069" y="4444255"/>
            <a:ext cx="572138" cy="457200"/>
            <a:chOff x="2176079" y="2933206"/>
            <a:chExt cx="1473807" cy="1177732"/>
          </a:xfrm>
        </p:grpSpPr>
        <p:sp>
          <p:nvSpPr>
            <p:cNvPr id="161"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3" name="Title 5"/>
          <p:cNvSpPr txBox="1">
            <a:spLocks/>
          </p:cNvSpPr>
          <p:nvPr/>
        </p:nvSpPr>
        <p:spPr>
          <a:xfrm>
            <a:off x="5463266" y="2161845"/>
            <a:ext cx="1145100"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1600"/>
              <a:t>jimu.js</a:t>
            </a:r>
          </a:p>
        </p:txBody>
      </p:sp>
      <p:sp>
        <p:nvSpPr>
          <p:cNvPr id="164" name="Title 5"/>
          <p:cNvSpPr txBox="1">
            <a:spLocks/>
          </p:cNvSpPr>
          <p:nvPr/>
        </p:nvSpPr>
        <p:spPr>
          <a:xfrm>
            <a:off x="5602822" y="3113881"/>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1600"/>
              <a:t>libs</a:t>
            </a:r>
          </a:p>
        </p:txBody>
      </p:sp>
      <p:sp>
        <p:nvSpPr>
          <p:cNvPr id="165" name="Title 5"/>
          <p:cNvSpPr txBox="1">
            <a:spLocks/>
          </p:cNvSpPr>
          <p:nvPr/>
        </p:nvSpPr>
        <p:spPr>
          <a:xfrm>
            <a:off x="5602822" y="3989791"/>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1600"/>
              <a:t>themes</a:t>
            </a:r>
          </a:p>
        </p:txBody>
      </p:sp>
      <p:sp>
        <p:nvSpPr>
          <p:cNvPr id="166" name="Title 5"/>
          <p:cNvSpPr txBox="1">
            <a:spLocks/>
          </p:cNvSpPr>
          <p:nvPr/>
        </p:nvSpPr>
        <p:spPr>
          <a:xfrm>
            <a:off x="5601776" y="4901455"/>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1600"/>
              <a:t>widgets</a:t>
            </a:r>
          </a:p>
        </p:txBody>
      </p:sp>
      <p:sp>
        <p:nvSpPr>
          <p:cNvPr id="167" name="Title 5"/>
          <p:cNvSpPr txBox="1">
            <a:spLocks/>
          </p:cNvSpPr>
          <p:nvPr/>
        </p:nvSpPr>
        <p:spPr>
          <a:xfrm>
            <a:off x="9097254" y="727977"/>
            <a:ext cx="1566296" cy="369332"/>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a:solidFill>
                  <a:srgbClr val="CCCCCC"/>
                </a:solidFill>
              </a:rPr>
              <a:t>apps/3</a:t>
            </a:r>
          </a:p>
        </p:txBody>
      </p:sp>
      <p:grpSp>
        <p:nvGrpSpPr>
          <p:cNvPr id="168" name="Group 167"/>
          <p:cNvGrpSpPr>
            <a:grpSpLocks noChangeAspect="1"/>
          </p:cNvGrpSpPr>
          <p:nvPr/>
        </p:nvGrpSpPr>
        <p:grpSpPr>
          <a:xfrm>
            <a:off x="9156691" y="2062296"/>
            <a:ext cx="572138" cy="457200"/>
            <a:chOff x="2176079" y="2933206"/>
            <a:chExt cx="1473807" cy="1177732"/>
          </a:xfrm>
          <a:solidFill>
            <a:srgbClr val="CCCCCC"/>
          </a:solidFill>
        </p:grpSpPr>
        <p:sp>
          <p:nvSpPr>
            <p:cNvPr id="169"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sp>
          <p:nvSpPr>
            <p:cNvPr id="170"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grpSp>
      <p:grpSp>
        <p:nvGrpSpPr>
          <p:cNvPr id="171" name="Group 170"/>
          <p:cNvGrpSpPr>
            <a:grpSpLocks noChangeAspect="1"/>
          </p:cNvGrpSpPr>
          <p:nvPr/>
        </p:nvGrpSpPr>
        <p:grpSpPr>
          <a:xfrm>
            <a:off x="9156691" y="2942386"/>
            <a:ext cx="572138" cy="457200"/>
            <a:chOff x="2176079" y="2933206"/>
            <a:chExt cx="1473807" cy="1177732"/>
          </a:xfrm>
          <a:solidFill>
            <a:srgbClr val="CCCCCC"/>
          </a:solidFill>
        </p:grpSpPr>
        <p:sp>
          <p:nvSpPr>
            <p:cNvPr id="172"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sp>
          <p:nvSpPr>
            <p:cNvPr id="173"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grpSp>
      <p:grpSp>
        <p:nvGrpSpPr>
          <p:cNvPr id="174" name="Group 173"/>
          <p:cNvGrpSpPr>
            <a:grpSpLocks noChangeAspect="1"/>
          </p:cNvGrpSpPr>
          <p:nvPr/>
        </p:nvGrpSpPr>
        <p:grpSpPr>
          <a:xfrm>
            <a:off x="9156691" y="3769860"/>
            <a:ext cx="572138" cy="457200"/>
            <a:chOff x="2176079" y="2933206"/>
            <a:chExt cx="1473807" cy="1177732"/>
          </a:xfrm>
          <a:solidFill>
            <a:srgbClr val="CCCCCC"/>
          </a:solidFill>
        </p:grpSpPr>
        <p:sp>
          <p:nvSpPr>
            <p:cNvPr id="175"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sp>
          <p:nvSpPr>
            <p:cNvPr id="176"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grpSp>
      <p:grpSp>
        <p:nvGrpSpPr>
          <p:cNvPr id="177" name="Group 176"/>
          <p:cNvGrpSpPr>
            <a:grpSpLocks noChangeAspect="1"/>
          </p:cNvGrpSpPr>
          <p:nvPr/>
        </p:nvGrpSpPr>
        <p:grpSpPr>
          <a:xfrm>
            <a:off x="9156691" y="4611739"/>
            <a:ext cx="572138" cy="457200"/>
            <a:chOff x="2176079" y="2933206"/>
            <a:chExt cx="1473807" cy="1177732"/>
          </a:xfrm>
          <a:solidFill>
            <a:srgbClr val="CCCCCC"/>
          </a:solidFill>
        </p:grpSpPr>
        <p:sp>
          <p:nvSpPr>
            <p:cNvPr id="178"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sp>
          <p:nvSpPr>
            <p:cNvPr id="179"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grpSp>
      <p:sp>
        <p:nvSpPr>
          <p:cNvPr id="180" name="Title 5"/>
          <p:cNvSpPr txBox="1">
            <a:spLocks/>
          </p:cNvSpPr>
          <p:nvPr/>
        </p:nvSpPr>
        <p:spPr>
          <a:xfrm>
            <a:off x="9809306" y="2283525"/>
            <a:ext cx="1145100"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solidFill>
                  <a:srgbClr val="CCCCCC"/>
                </a:solidFill>
              </a:rPr>
              <a:t>jimu.js</a:t>
            </a:r>
          </a:p>
        </p:txBody>
      </p:sp>
      <p:sp>
        <p:nvSpPr>
          <p:cNvPr id="181" name="Title 5"/>
          <p:cNvSpPr txBox="1">
            <a:spLocks/>
          </p:cNvSpPr>
          <p:nvPr/>
        </p:nvSpPr>
        <p:spPr>
          <a:xfrm>
            <a:off x="9798609" y="3165776"/>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solidFill>
                  <a:srgbClr val="CCCCCC"/>
                </a:solidFill>
              </a:rPr>
              <a:t>libs</a:t>
            </a:r>
          </a:p>
        </p:txBody>
      </p:sp>
      <p:sp>
        <p:nvSpPr>
          <p:cNvPr id="182" name="Title 5"/>
          <p:cNvSpPr txBox="1">
            <a:spLocks/>
          </p:cNvSpPr>
          <p:nvPr/>
        </p:nvSpPr>
        <p:spPr>
          <a:xfrm>
            <a:off x="9798609" y="3988897"/>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solidFill>
                  <a:srgbClr val="CCCCCC"/>
                </a:solidFill>
              </a:rPr>
              <a:t>themes</a:t>
            </a:r>
          </a:p>
        </p:txBody>
      </p:sp>
      <p:sp>
        <p:nvSpPr>
          <p:cNvPr id="183" name="Title 5"/>
          <p:cNvSpPr txBox="1">
            <a:spLocks/>
          </p:cNvSpPr>
          <p:nvPr/>
        </p:nvSpPr>
        <p:spPr>
          <a:xfrm>
            <a:off x="9798609" y="4835000"/>
            <a:ext cx="864941"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solidFill>
                  <a:srgbClr val="CCCCCC"/>
                </a:solidFill>
              </a:rPr>
              <a:t>widgets</a:t>
            </a:r>
          </a:p>
        </p:txBody>
      </p:sp>
      <p:cxnSp>
        <p:nvCxnSpPr>
          <p:cNvPr id="196" name="Straight Connector 195"/>
          <p:cNvCxnSpPr/>
          <p:nvPr/>
        </p:nvCxnSpPr>
        <p:spPr bwMode="auto">
          <a:xfrm flipH="1" flipV="1">
            <a:off x="3098154" y="2903804"/>
            <a:ext cx="2461754" cy="778207"/>
          </a:xfrm>
          <a:prstGeom prst="line">
            <a:avLst/>
          </a:prstGeom>
          <a:noFill/>
          <a:ln w="57150" cap="flat" cmpd="sng" algn="ctr">
            <a:gradFill flip="none" rotWithShape="1">
              <a:gsLst>
                <a:gs pos="100000">
                  <a:srgbClr val="F9BD46">
                    <a:alpha val="0"/>
                  </a:srgbClr>
                </a:gs>
                <a:gs pos="0">
                  <a:srgbClr val="00B9F2"/>
                </a:gs>
                <a:gs pos="95000">
                  <a:srgbClr val="F9BD46"/>
                </a:gs>
              </a:gsLst>
              <a:lin ang="0" scaled="0"/>
              <a:tileRect/>
            </a:gradFill>
            <a:prstDash val="solid"/>
            <a:round/>
            <a:headEnd type="arrow" w="med" len="med"/>
            <a:tailEnd type="none" w="med" len="med"/>
          </a:ln>
          <a:effectLst/>
        </p:spPr>
      </p:cxnSp>
      <p:cxnSp>
        <p:nvCxnSpPr>
          <p:cNvPr id="206" name="Straight Connector 205"/>
          <p:cNvCxnSpPr/>
          <p:nvPr/>
        </p:nvCxnSpPr>
        <p:spPr bwMode="auto">
          <a:xfrm>
            <a:off x="7005731" y="3666111"/>
            <a:ext cx="1566296" cy="0"/>
          </a:xfrm>
          <a:prstGeom prst="line">
            <a:avLst/>
          </a:prstGeom>
          <a:ln w="57150" cmpd="sng">
            <a:solidFill>
              <a:srgbClr val="CCCCCC"/>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211" name="Title 5"/>
          <p:cNvSpPr txBox="1">
            <a:spLocks/>
          </p:cNvSpPr>
          <p:nvPr/>
        </p:nvSpPr>
        <p:spPr>
          <a:xfrm rot="1200972">
            <a:off x="3634025" y="2882816"/>
            <a:ext cx="15662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2000"/>
              <a:t>grunt task</a:t>
            </a:r>
          </a:p>
        </p:txBody>
      </p:sp>
      <p:sp>
        <p:nvSpPr>
          <p:cNvPr id="212" name="Title 5"/>
          <p:cNvSpPr txBox="1">
            <a:spLocks/>
          </p:cNvSpPr>
          <p:nvPr/>
        </p:nvSpPr>
        <p:spPr>
          <a:xfrm>
            <a:off x="7005731" y="3072010"/>
            <a:ext cx="15662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2000">
                <a:solidFill>
                  <a:srgbClr val="CCCCCC"/>
                </a:solidFill>
              </a:rPr>
              <a:t>app creation</a:t>
            </a:r>
          </a:p>
        </p:txBody>
      </p:sp>
      <p:grpSp>
        <p:nvGrpSpPr>
          <p:cNvPr id="216" name="Group 215"/>
          <p:cNvGrpSpPr>
            <a:grpSpLocks noChangeAspect="1"/>
          </p:cNvGrpSpPr>
          <p:nvPr/>
        </p:nvGrpSpPr>
        <p:grpSpPr>
          <a:xfrm>
            <a:off x="9156691" y="1255662"/>
            <a:ext cx="572138" cy="457200"/>
            <a:chOff x="2176079" y="2933206"/>
            <a:chExt cx="1473807" cy="1177732"/>
          </a:xfrm>
          <a:solidFill>
            <a:srgbClr val="CCCCCC"/>
          </a:solidFill>
        </p:grpSpPr>
        <p:sp>
          <p:nvSpPr>
            <p:cNvPr id="217" name="Freeform 37"/>
            <p:cNvSpPr>
              <a:spLocks/>
            </p:cNvSpPr>
            <p:nvPr/>
          </p:nvSpPr>
          <p:spPr bwMode="auto">
            <a:xfrm>
              <a:off x="2176079" y="2933206"/>
              <a:ext cx="1473807" cy="470436"/>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sp>
          <p:nvSpPr>
            <p:cNvPr id="218" name="Freeform 38"/>
            <p:cNvSpPr>
              <a:spLocks/>
            </p:cNvSpPr>
            <p:nvPr/>
          </p:nvSpPr>
          <p:spPr bwMode="auto">
            <a:xfrm>
              <a:off x="2176079" y="3318106"/>
              <a:ext cx="1473807" cy="792832"/>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grpSp>
      <p:sp>
        <p:nvSpPr>
          <p:cNvPr id="219" name="Title 5"/>
          <p:cNvSpPr txBox="1">
            <a:spLocks/>
          </p:cNvSpPr>
          <p:nvPr/>
        </p:nvSpPr>
        <p:spPr>
          <a:xfrm>
            <a:off x="9809306" y="1468813"/>
            <a:ext cx="1145100"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solidFill>
                  <a:srgbClr val="CCCCCC"/>
                </a:solidFill>
              </a:rPr>
              <a:t>configs</a:t>
            </a:r>
          </a:p>
        </p:txBody>
      </p:sp>
      <p:grpSp>
        <p:nvGrpSpPr>
          <p:cNvPr id="220" name="Group 219"/>
          <p:cNvGrpSpPr>
            <a:grpSpLocks noChangeAspect="1"/>
          </p:cNvGrpSpPr>
          <p:nvPr/>
        </p:nvGrpSpPr>
        <p:grpSpPr>
          <a:xfrm>
            <a:off x="9224050" y="5411615"/>
            <a:ext cx="504779" cy="644997"/>
            <a:chOff x="8930867" y="1612772"/>
            <a:chExt cx="441920" cy="564676"/>
          </a:xfrm>
        </p:grpSpPr>
        <p:sp>
          <p:nvSpPr>
            <p:cNvPr id="221" name="Freeform 119"/>
            <p:cNvSpPr>
              <a:spLocks/>
            </p:cNvSpPr>
            <p:nvPr/>
          </p:nvSpPr>
          <p:spPr bwMode="auto">
            <a:xfrm>
              <a:off x="8930867" y="1612772"/>
              <a:ext cx="441920" cy="564676"/>
            </a:xfrm>
            <a:custGeom>
              <a:avLst/>
              <a:gdLst>
                <a:gd name="T0" fmla="*/ 158 w 1620"/>
                <a:gd name="T1" fmla="*/ 0 h 2068"/>
                <a:gd name="T2" fmla="*/ 220 w 1620"/>
                <a:gd name="T3" fmla="*/ 0 h 2068"/>
                <a:gd name="T4" fmla="*/ 303 w 1620"/>
                <a:gd name="T5" fmla="*/ 0 h 2068"/>
                <a:gd name="T6" fmla="*/ 456 w 1620"/>
                <a:gd name="T7" fmla="*/ 0 h 2068"/>
                <a:gd name="T8" fmla="*/ 927 w 1620"/>
                <a:gd name="T9" fmla="*/ 0 h 2068"/>
                <a:gd name="T10" fmla="*/ 967 w 1620"/>
                <a:gd name="T11" fmla="*/ 0 h 2068"/>
                <a:gd name="T12" fmla="*/ 999 w 1620"/>
                <a:gd name="T13" fmla="*/ 3 h 2068"/>
                <a:gd name="T14" fmla="*/ 1042 w 1620"/>
                <a:gd name="T15" fmla="*/ 21 h 2068"/>
                <a:gd name="T16" fmla="*/ 1585 w 1620"/>
                <a:gd name="T17" fmla="*/ 560 h 2068"/>
                <a:gd name="T18" fmla="*/ 1610 w 1620"/>
                <a:gd name="T19" fmla="*/ 599 h 2068"/>
                <a:gd name="T20" fmla="*/ 1620 w 1620"/>
                <a:gd name="T21" fmla="*/ 645 h 2068"/>
                <a:gd name="T22" fmla="*/ 1620 w 1620"/>
                <a:gd name="T23" fmla="*/ 666 h 2068"/>
                <a:gd name="T24" fmla="*/ 1620 w 1620"/>
                <a:gd name="T25" fmla="*/ 721 h 2068"/>
                <a:gd name="T26" fmla="*/ 1620 w 1620"/>
                <a:gd name="T27" fmla="*/ 847 h 2068"/>
                <a:gd name="T28" fmla="*/ 1620 w 1620"/>
                <a:gd name="T29" fmla="*/ 955 h 2068"/>
                <a:gd name="T30" fmla="*/ 1620 w 1620"/>
                <a:gd name="T31" fmla="*/ 1076 h 2068"/>
                <a:gd name="T32" fmla="*/ 1620 w 1620"/>
                <a:gd name="T33" fmla="*/ 1207 h 2068"/>
                <a:gd name="T34" fmla="*/ 1620 w 1620"/>
                <a:gd name="T35" fmla="*/ 1535 h 2068"/>
                <a:gd name="T36" fmla="*/ 1620 w 1620"/>
                <a:gd name="T37" fmla="*/ 1807 h 2068"/>
                <a:gd name="T38" fmla="*/ 1620 w 1620"/>
                <a:gd name="T39" fmla="*/ 1882 h 2068"/>
                <a:gd name="T40" fmla="*/ 1620 w 1620"/>
                <a:gd name="T41" fmla="*/ 1931 h 2068"/>
                <a:gd name="T42" fmla="*/ 1620 w 1620"/>
                <a:gd name="T43" fmla="*/ 1948 h 2068"/>
                <a:gd name="T44" fmla="*/ 1608 w 1620"/>
                <a:gd name="T45" fmla="*/ 2000 h 2068"/>
                <a:gd name="T46" fmla="*/ 1575 w 1620"/>
                <a:gd name="T47" fmla="*/ 2041 h 2068"/>
                <a:gd name="T48" fmla="*/ 1527 w 1620"/>
                <a:gd name="T49" fmla="*/ 2064 h 2068"/>
                <a:gd name="T50" fmla="*/ 120 w 1620"/>
                <a:gd name="T51" fmla="*/ 2068 h 2068"/>
                <a:gd name="T52" fmla="*/ 68 w 1620"/>
                <a:gd name="T53" fmla="*/ 2056 h 2068"/>
                <a:gd name="T54" fmla="*/ 27 w 1620"/>
                <a:gd name="T55" fmla="*/ 2023 h 2068"/>
                <a:gd name="T56" fmla="*/ 4 w 1620"/>
                <a:gd name="T57" fmla="*/ 1976 h 2068"/>
                <a:gd name="T58" fmla="*/ 0 w 1620"/>
                <a:gd name="T59" fmla="*/ 120 h 2068"/>
                <a:gd name="T60" fmla="*/ 12 w 1620"/>
                <a:gd name="T61" fmla="*/ 68 h 2068"/>
                <a:gd name="T62" fmla="*/ 45 w 1620"/>
                <a:gd name="T63" fmla="*/ 27 h 2068"/>
                <a:gd name="T64" fmla="*/ 93 w 1620"/>
                <a:gd name="T65" fmla="*/ 4 h 2068"/>
                <a:gd name="T66" fmla="*/ 124 w 1620"/>
                <a:gd name="T67" fmla="*/ 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0" h="2068">
                  <a:moveTo>
                    <a:pt x="138" y="0"/>
                  </a:moveTo>
                  <a:lnTo>
                    <a:pt x="158" y="0"/>
                  </a:lnTo>
                  <a:lnTo>
                    <a:pt x="186" y="0"/>
                  </a:lnTo>
                  <a:lnTo>
                    <a:pt x="220" y="0"/>
                  </a:lnTo>
                  <a:lnTo>
                    <a:pt x="260" y="0"/>
                  </a:lnTo>
                  <a:lnTo>
                    <a:pt x="303" y="0"/>
                  </a:lnTo>
                  <a:lnTo>
                    <a:pt x="352" y="0"/>
                  </a:lnTo>
                  <a:lnTo>
                    <a:pt x="456" y="0"/>
                  </a:lnTo>
                  <a:lnTo>
                    <a:pt x="510" y="0"/>
                  </a:lnTo>
                  <a:lnTo>
                    <a:pt x="927" y="0"/>
                  </a:lnTo>
                  <a:lnTo>
                    <a:pt x="950" y="0"/>
                  </a:lnTo>
                  <a:lnTo>
                    <a:pt x="967" y="0"/>
                  </a:lnTo>
                  <a:lnTo>
                    <a:pt x="974" y="0"/>
                  </a:lnTo>
                  <a:lnTo>
                    <a:pt x="999" y="3"/>
                  </a:lnTo>
                  <a:lnTo>
                    <a:pt x="1022" y="10"/>
                  </a:lnTo>
                  <a:lnTo>
                    <a:pt x="1042" y="21"/>
                  </a:lnTo>
                  <a:lnTo>
                    <a:pt x="1060" y="35"/>
                  </a:lnTo>
                  <a:lnTo>
                    <a:pt x="1585" y="560"/>
                  </a:lnTo>
                  <a:lnTo>
                    <a:pt x="1600" y="578"/>
                  </a:lnTo>
                  <a:lnTo>
                    <a:pt x="1610" y="599"/>
                  </a:lnTo>
                  <a:lnTo>
                    <a:pt x="1618" y="620"/>
                  </a:lnTo>
                  <a:lnTo>
                    <a:pt x="1620" y="645"/>
                  </a:lnTo>
                  <a:lnTo>
                    <a:pt x="1620" y="652"/>
                  </a:lnTo>
                  <a:lnTo>
                    <a:pt x="1620" y="666"/>
                  </a:lnTo>
                  <a:lnTo>
                    <a:pt x="1620" y="691"/>
                  </a:lnTo>
                  <a:lnTo>
                    <a:pt x="1620" y="721"/>
                  </a:lnTo>
                  <a:lnTo>
                    <a:pt x="1620" y="757"/>
                  </a:lnTo>
                  <a:lnTo>
                    <a:pt x="1620" y="847"/>
                  </a:lnTo>
                  <a:lnTo>
                    <a:pt x="1620" y="899"/>
                  </a:lnTo>
                  <a:lnTo>
                    <a:pt x="1620" y="955"/>
                  </a:lnTo>
                  <a:lnTo>
                    <a:pt x="1620" y="1015"/>
                  </a:lnTo>
                  <a:lnTo>
                    <a:pt x="1620" y="1076"/>
                  </a:lnTo>
                  <a:lnTo>
                    <a:pt x="1620" y="1140"/>
                  </a:lnTo>
                  <a:lnTo>
                    <a:pt x="1620" y="1207"/>
                  </a:lnTo>
                  <a:lnTo>
                    <a:pt x="1620" y="1472"/>
                  </a:lnTo>
                  <a:lnTo>
                    <a:pt x="1620" y="1535"/>
                  </a:lnTo>
                  <a:lnTo>
                    <a:pt x="1620" y="1596"/>
                  </a:lnTo>
                  <a:lnTo>
                    <a:pt x="1620" y="1807"/>
                  </a:lnTo>
                  <a:lnTo>
                    <a:pt x="1620" y="1847"/>
                  </a:lnTo>
                  <a:lnTo>
                    <a:pt x="1620" y="1882"/>
                  </a:lnTo>
                  <a:lnTo>
                    <a:pt x="1620" y="1909"/>
                  </a:lnTo>
                  <a:lnTo>
                    <a:pt x="1620" y="1931"/>
                  </a:lnTo>
                  <a:lnTo>
                    <a:pt x="1620" y="1943"/>
                  </a:lnTo>
                  <a:lnTo>
                    <a:pt x="1620" y="1948"/>
                  </a:lnTo>
                  <a:lnTo>
                    <a:pt x="1616" y="1976"/>
                  </a:lnTo>
                  <a:lnTo>
                    <a:pt x="1608" y="2000"/>
                  </a:lnTo>
                  <a:lnTo>
                    <a:pt x="1593" y="2023"/>
                  </a:lnTo>
                  <a:lnTo>
                    <a:pt x="1575" y="2041"/>
                  </a:lnTo>
                  <a:lnTo>
                    <a:pt x="1552" y="2056"/>
                  </a:lnTo>
                  <a:lnTo>
                    <a:pt x="1527" y="2064"/>
                  </a:lnTo>
                  <a:lnTo>
                    <a:pt x="1500" y="2068"/>
                  </a:lnTo>
                  <a:lnTo>
                    <a:pt x="120" y="2068"/>
                  </a:lnTo>
                  <a:lnTo>
                    <a:pt x="93" y="2064"/>
                  </a:lnTo>
                  <a:lnTo>
                    <a:pt x="68" y="2056"/>
                  </a:lnTo>
                  <a:lnTo>
                    <a:pt x="45" y="2041"/>
                  </a:lnTo>
                  <a:lnTo>
                    <a:pt x="27" y="2023"/>
                  </a:lnTo>
                  <a:lnTo>
                    <a:pt x="12" y="2000"/>
                  </a:lnTo>
                  <a:lnTo>
                    <a:pt x="4" y="1976"/>
                  </a:lnTo>
                  <a:lnTo>
                    <a:pt x="0" y="1948"/>
                  </a:lnTo>
                  <a:lnTo>
                    <a:pt x="0" y="120"/>
                  </a:lnTo>
                  <a:lnTo>
                    <a:pt x="4" y="92"/>
                  </a:lnTo>
                  <a:lnTo>
                    <a:pt x="12" y="68"/>
                  </a:lnTo>
                  <a:lnTo>
                    <a:pt x="27" y="45"/>
                  </a:lnTo>
                  <a:lnTo>
                    <a:pt x="45" y="27"/>
                  </a:lnTo>
                  <a:lnTo>
                    <a:pt x="68" y="12"/>
                  </a:lnTo>
                  <a:lnTo>
                    <a:pt x="93" y="4"/>
                  </a:lnTo>
                  <a:lnTo>
                    <a:pt x="120" y="0"/>
                  </a:lnTo>
                  <a:lnTo>
                    <a:pt x="124" y="0"/>
                  </a:lnTo>
                  <a:lnTo>
                    <a:pt x="138"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sp>
          <p:nvSpPr>
            <p:cNvPr id="222" name="Freeform 120"/>
            <p:cNvSpPr>
              <a:spLocks noEditPoints="1"/>
            </p:cNvSpPr>
            <p:nvPr/>
          </p:nvSpPr>
          <p:spPr bwMode="auto">
            <a:xfrm>
              <a:off x="8963602" y="1645507"/>
              <a:ext cx="376450" cy="499206"/>
            </a:xfrm>
            <a:custGeom>
              <a:avLst/>
              <a:gdLst>
                <a:gd name="T0" fmla="*/ 854 w 1380"/>
                <a:gd name="T1" fmla="*/ 0 h 1828"/>
                <a:gd name="T2" fmla="*/ 856 w 1380"/>
                <a:gd name="T3" fmla="*/ 0 h 1828"/>
                <a:gd name="T4" fmla="*/ 1380 w 1380"/>
                <a:gd name="T5" fmla="*/ 525 h 1828"/>
                <a:gd name="T6" fmla="*/ 1380 w 1380"/>
                <a:gd name="T7" fmla="*/ 525 h 1828"/>
                <a:gd name="T8" fmla="*/ 854 w 1380"/>
                <a:gd name="T9" fmla="*/ 525 h 1828"/>
                <a:gd name="T10" fmla="*/ 854 w 1380"/>
                <a:gd name="T11" fmla="*/ 0 h 1828"/>
                <a:gd name="T12" fmla="*/ 0 w 1380"/>
                <a:gd name="T13" fmla="*/ 0 h 1828"/>
                <a:gd name="T14" fmla="*/ 708 w 1380"/>
                <a:gd name="T15" fmla="*/ 0 h 1828"/>
                <a:gd name="T16" fmla="*/ 708 w 1380"/>
                <a:gd name="T17" fmla="*/ 672 h 1828"/>
                <a:gd name="T18" fmla="*/ 1380 w 1380"/>
                <a:gd name="T19" fmla="*/ 672 h 1828"/>
                <a:gd name="T20" fmla="*/ 1380 w 1380"/>
                <a:gd name="T21" fmla="*/ 1828 h 1828"/>
                <a:gd name="T22" fmla="*/ 0 w 1380"/>
                <a:gd name="T23" fmla="*/ 1828 h 1828"/>
                <a:gd name="T24" fmla="*/ 0 w 1380"/>
                <a:gd name="T25"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0" h="1828">
                  <a:moveTo>
                    <a:pt x="854" y="0"/>
                  </a:moveTo>
                  <a:lnTo>
                    <a:pt x="856" y="0"/>
                  </a:lnTo>
                  <a:lnTo>
                    <a:pt x="1380" y="525"/>
                  </a:lnTo>
                  <a:lnTo>
                    <a:pt x="1380" y="525"/>
                  </a:lnTo>
                  <a:lnTo>
                    <a:pt x="854" y="525"/>
                  </a:lnTo>
                  <a:lnTo>
                    <a:pt x="854" y="0"/>
                  </a:lnTo>
                  <a:close/>
                  <a:moveTo>
                    <a:pt x="0" y="0"/>
                  </a:moveTo>
                  <a:lnTo>
                    <a:pt x="708" y="0"/>
                  </a:lnTo>
                  <a:lnTo>
                    <a:pt x="708" y="672"/>
                  </a:lnTo>
                  <a:lnTo>
                    <a:pt x="1380" y="672"/>
                  </a:lnTo>
                  <a:lnTo>
                    <a:pt x="1380" y="1828"/>
                  </a:lnTo>
                  <a:lnTo>
                    <a:pt x="0" y="1828"/>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sp>
          <p:nvSpPr>
            <p:cNvPr id="223" name="Freeform 121"/>
            <p:cNvSpPr>
              <a:spLocks noEditPoints="1"/>
            </p:cNvSpPr>
            <p:nvPr/>
          </p:nvSpPr>
          <p:spPr bwMode="auto">
            <a:xfrm>
              <a:off x="9026344" y="1792814"/>
              <a:ext cx="225052" cy="294614"/>
            </a:xfrm>
            <a:custGeom>
              <a:avLst/>
              <a:gdLst>
                <a:gd name="T0" fmla="*/ 0 w 828"/>
                <a:gd name="T1" fmla="*/ 961 h 1080"/>
                <a:gd name="T2" fmla="*/ 602 w 828"/>
                <a:gd name="T3" fmla="*/ 961 h 1080"/>
                <a:gd name="T4" fmla="*/ 602 w 828"/>
                <a:gd name="T5" fmla="*/ 1080 h 1080"/>
                <a:gd name="T6" fmla="*/ 0 w 828"/>
                <a:gd name="T7" fmla="*/ 1080 h 1080"/>
                <a:gd name="T8" fmla="*/ 0 w 828"/>
                <a:gd name="T9" fmla="*/ 961 h 1080"/>
                <a:gd name="T10" fmla="*/ 0 w 828"/>
                <a:gd name="T11" fmla="*/ 641 h 1080"/>
                <a:gd name="T12" fmla="*/ 828 w 828"/>
                <a:gd name="T13" fmla="*/ 641 h 1080"/>
                <a:gd name="T14" fmla="*/ 828 w 828"/>
                <a:gd name="T15" fmla="*/ 759 h 1080"/>
                <a:gd name="T16" fmla="*/ 0 w 828"/>
                <a:gd name="T17" fmla="*/ 759 h 1080"/>
                <a:gd name="T18" fmla="*/ 0 w 828"/>
                <a:gd name="T19" fmla="*/ 641 h 1080"/>
                <a:gd name="T20" fmla="*/ 0 w 828"/>
                <a:gd name="T21" fmla="*/ 320 h 1080"/>
                <a:gd name="T22" fmla="*/ 828 w 828"/>
                <a:gd name="T23" fmla="*/ 320 h 1080"/>
                <a:gd name="T24" fmla="*/ 828 w 828"/>
                <a:gd name="T25" fmla="*/ 439 h 1080"/>
                <a:gd name="T26" fmla="*/ 0 w 828"/>
                <a:gd name="T27" fmla="*/ 439 h 1080"/>
                <a:gd name="T28" fmla="*/ 0 w 828"/>
                <a:gd name="T29" fmla="*/ 320 h 1080"/>
                <a:gd name="T30" fmla="*/ 0 w 828"/>
                <a:gd name="T31" fmla="*/ 0 h 1080"/>
                <a:gd name="T32" fmla="*/ 302 w 828"/>
                <a:gd name="T33" fmla="*/ 0 h 1080"/>
                <a:gd name="T34" fmla="*/ 302 w 828"/>
                <a:gd name="T35" fmla="*/ 120 h 1080"/>
                <a:gd name="T36" fmla="*/ 0 w 828"/>
                <a:gd name="T37" fmla="*/ 120 h 1080"/>
                <a:gd name="T38" fmla="*/ 0 w 828"/>
                <a:gd name="T3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1080">
                  <a:moveTo>
                    <a:pt x="0" y="961"/>
                  </a:moveTo>
                  <a:lnTo>
                    <a:pt x="602" y="961"/>
                  </a:lnTo>
                  <a:lnTo>
                    <a:pt x="602" y="1080"/>
                  </a:lnTo>
                  <a:lnTo>
                    <a:pt x="0" y="1080"/>
                  </a:lnTo>
                  <a:lnTo>
                    <a:pt x="0" y="961"/>
                  </a:lnTo>
                  <a:close/>
                  <a:moveTo>
                    <a:pt x="0" y="641"/>
                  </a:moveTo>
                  <a:lnTo>
                    <a:pt x="828" y="641"/>
                  </a:lnTo>
                  <a:lnTo>
                    <a:pt x="828" y="759"/>
                  </a:lnTo>
                  <a:lnTo>
                    <a:pt x="0" y="759"/>
                  </a:lnTo>
                  <a:lnTo>
                    <a:pt x="0" y="641"/>
                  </a:lnTo>
                  <a:close/>
                  <a:moveTo>
                    <a:pt x="0" y="320"/>
                  </a:moveTo>
                  <a:lnTo>
                    <a:pt x="828" y="320"/>
                  </a:lnTo>
                  <a:lnTo>
                    <a:pt x="828" y="439"/>
                  </a:lnTo>
                  <a:lnTo>
                    <a:pt x="0" y="439"/>
                  </a:lnTo>
                  <a:lnTo>
                    <a:pt x="0" y="320"/>
                  </a:lnTo>
                  <a:close/>
                  <a:moveTo>
                    <a:pt x="0" y="0"/>
                  </a:moveTo>
                  <a:lnTo>
                    <a:pt x="302" y="0"/>
                  </a:lnTo>
                  <a:lnTo>
                    <a:pt x="302" y="120"/>
                  </a:lnTo>
                  <a:lnTo>
                    <a:pt x="0" y="12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CCCCCC"/>
                </a:solidFill>
              </a:endParaRPr>
            </a:p>
          </p:txBody>
        </p:sp>
      </p:grpSp>
      <p:sp>
        <p:nvSpPr>
          <p:cNvPr id="224" name="Title 5"/>
          <p:cNvSpPr txBox="1">
            <a:spLocks/>
          </p:cNvSpPr>
          <p:nvPr/>
        </p:nvSpPr>
        <p:spPr>
          <a:xfrm>
            <a:off x="9809306" y="5799620"/>
            <a:ext cx="1239694"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r>
              <a:rPr lang="en-US" sz="1600">
                <a:solidFill>
                  <a:srgbClr val="CCCCCC"/>
                </a:solidFill>
              </a:rPr>
              <a:t>config.json</a:t>
            </a:r>
          </a:p>
        </p:txBody>
      </p:sp>
      <p:sp>
        <p:nvSpPr>
          <p:cNvPr id="63" name="Title 5"/>
          <p:cNvSpPr txBox="1">
            <a:spLocks/>
          </p:cNvSpPr>
          <p:nvPr/>
        </p:nvSpPr>
        <p:spPr>
          <a:xfrm>
            <a:off x="7005731" y="3880257"/>
            <a:ext cx="1566296"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2000">
                <a:solidFill>
                  <a:srgbClr val="CCCCCC"/>
                </a:solidFill>
              </a:rPr>
              <a:t>in Builder</a:t>
            </a:r>
          </a:p>
        </p:txBody>
      </p:sp>
      <p:grpSp>
        <p:nvGrpSpPr>
          <p:cNvPr id="64" name="Group 63"/>
          <p:cNvGrpSpPr>
            <a:grpSpLocks noChangeAspect="1"/>
          </p:cNvGrpSpPr>
          <p:nvPr/>
        </p:nvGrpSpPr>
        <p:grpSpPr>
          <a:xfrm>
            <a:off x="2206136" y="4737927"/>
            <a:ext cx="681399" cy="870679"/>
            <a:chOff x="8930867" y="1612772"/>
            <a:chExt cx="441920" cy="564676"/>
          </a:xfrm>
        </p:grpSpPr>
        <p:sp>
          <p:nvSpPr>
            <p:cNvPr id="65" name="Freeform 119"/>
            <p:cNvSpPr>
              <a:spLocks/>
            </p:cNvSpPr>
            <p:nvPr/>
          </p:nvSpPr>
          <p:spPr bwMode="auto">
            <a:xfrm>
              <a:off x="8930867" y="1612772"/>
              <a:ext cx="441920" cy="564676"/>
            </a:xfrm>
            <a:custGeom>
              <a:avLst/>
              <a:gdLst>
                <a:gd name="T0" fmla="*/ 158 w 1620"/>
                <a:gd name="T1" fmla="*/ 0 h 2068"/>
                <a:gd name="T2" fmla="*/ 220 w 1620"/>
                <a:gd name="T3" fmla="*/ 0 h 2068"/>
                <a:gd name="T4" fmla="*/ 303 w 1620"/>
                <a:gd name="T5" fmla="*/ 0 h 2068"/>
                <a:gd name="T6" fmla="*/ 456 w 1620"/>
                <a:gd name="T7" fmla="*/ 0 h 2068"/>
                <a:gd name="T8" fmla="*/ 927 w 1620"/>
                <a:gd name="T9" fmla="*/ 0 h 2068"/>
                <a:gd name="T10" fmla="*/ 967 w 1620"/>
                <a:gd name="T11" fmla="*/ 0 h 2068"/>
                <a:gd name="T12" fmla="*/ 999 w 1620"/>
                <a:gd name="T13" fmla="*/ 3 h 2068"/>
                <a:gd name="T14" fmla="*/ 1042 w 1620"/>
                <a:gd name="T15" fmla="*/ 21 h 2068"/>
                <a:gd name="T16" fmla="*/ 1585 w 1620"/>
                <a:gd name="T17" fmla="*/ 560 h 2068"/>
                <a:gd name="T18" fmla="*/ 1610 w 1620"/>
                <a:gd name="T19" fmla="*/ 599 h 2068"/>
                <a:gd name="T20" fmla="*/ 1620 w 1620"/>
                <a:gd name="T21" fmla="*/ 645 h 2068"/>
                <a:gd name="T22" fmla="*/ 1620 w 1620"/>
                <a:gd name="T23" fmla="*/ 666 h 2068"/>
                <a:gd name="T24" fmla="*/ 1620 w 1620"/>
                <a:gd name="T25" fmla="*/ 721 h 2068"/>
                <a:gd name="T26" fmla="*/ 1620 w 1620"/>
                <a:gd name="T27" fmla="*/ 847 h 2068"/>
                <a:gd name="T28" fmla="*/ 1620 w 1620"/>
                <a:gd name="T29" fmla="*/ 955 h 2068"/>
                <a:gd name="T30" fmla="*/ 1620 w 1620"/>
                <a:gd name="T31" fmla="*/ 1076 h 2068"/>
                <a:gd name="T32" fmla="*/ 1620 w 1620"/>
                <a:gd name="T33" fmla="*/ 1207 h 2068"/>
                <a:gd name="T34" fmla="*/ 1620 w 1620"/>
                <a:gd name="T35" fmla="*/ 1535 h 2068"/>
                <a:gd name="T36" fmla="*/ 1620 w 1620"/>
                <a:gd name="T37" fmla="*/ 1807 h 2068"/>
                <a:gd name="T38" fmla="*/ 1620 w 1620"/>
                <a:gd name="T39" fmla="*/ 1882 h 2068"/>
                <a:gd name="T40" fmla="*/ 1620 w 1620"/>
                <a:gd name="T41" fmla="*/ 1931 h 2068"/>
                <a:gd name="T42" fmla="*/ 1620 w 1620"/>
                <a:gd name="T43" fmla="*/ 1948 h 2068"/>
                <a:gd name="T44" fmla="*/ 1608 w 1620"/>
                <a:gd name="T45" fmla="*/ 2000 h 2068"/>
                <a:gd name="T46" fmla="*/ 1575 w 1620"/>
                <a:gd name="T47" fmla="*/ 2041 h 2068"/>
                <a:gd name="T48" fmla="*/ 1527 w 1620"/>
                <a:gd name="T49" fmla="*/ 2064 h 2068"/>
                <a:gd name="T50" fmla="*/ 120 w 1620"/>
                <a:gd name="T51" fmla="*/ 2068 h 2068"/>
                <a:gd name="T52" fmla="*/ 68 w 1620"/>
                <a:gd name="T53" fmla="*/ 2056 h 2068"/>
                <a:gd name="T54" fmla="*/ 27 w 1620"/>
                <a:gd name="T55" fmla="*/ 2023 h 2068"/>
                <a:gd name="T56" fmla="*/ 4 w 1620"/>
                <a:gd name="T57" fmla="*/ 1976 h 2068"/>
                <a:gd name="T58" fmla="*/ 0 w 1620"/>
                <a:gd name="T59" fmla="*/ 120 h 2068"/>
                <a:gd name="T60" fmla="*/ 12 w 1620"/>
                <a:gd name="T61" fmla="*/ 68 h 2068"/>
                <a:gd name="T62" fmla="*/ 45 w 1620"/>
                <a:gd name="T63" fmla="*/ 27 h 2068"/>
                <a:gd name="T64" fmla="*/ 93 w 1620"/>
                <a:gd name="T65" fmla="*/ 4 h 2068"/>
                <a:gd name="T66" fmla="*/ 124 w 1620"/>
                <a:gd name="T67" fmla="*/ 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0" h="2068">
                  <a:moveTo>
                    <a:pt x="138" y="0"/>
                  </a:moveTo>
                  <a:lnTo>
                    <a:pt x="158" y="0"/>
                  </a:lnTo>
                  <a:lnTo>
                    <a:pt x="186" y="0"/>
                  </a:lnTo>
                  <a:lnTo>
                    <a:pt x="220" y="0"/>
                  </a:lnTo>
                  <a:lnTo>
                    <a:pt x="260" y="0"/>
                  </a:lnTo>
                  <a:lnTo>
                    <a:pt x="303" y="0"/>
                  </a:lnTo>
                  <a:lnTo>
                    <a:pt x="352" y="0"/>
                  </a:lnTo>
                  <a:lnTo>
                    <a:pt x="456" y="0"/>
                  </a:lnTo>
                  <a:lnTo>
                    <a:pt x="510" y="0"/>
                  </a:lnTo>
                  <a:lnTo>
                    <a:pt x="927" y="0"/>
                  </a:lnTo>
                  <a:lnTo>
                    <a:pt x="950" y="0"/>
                  </a:lnTo>
                  <a:lnTo>
                    <a:pt x="967" y="0"/>
                  </a:lnTo>
                  <a:lnTo>
                    <a:pt x="974" y="0"/>
                  </a:lnTo>
                  <a:lnTo>
                    <a:pt x="999" y="3"/>
                  </a:lnTo>
                  <a:lnTo>
                    <a:pt x="1022" y="10"/>
                  </a:lnTo>
                  <a:lnTo>
                    <a:pt x="1042" y="21"/>
                  </a:lnTo>
                  <a:lnTo>
                    <a:pt x="1060" y="35"/>
                  </a:lnTo>
                  <a:lnTo>
                    <a:pt x="1585" y="560"/>
                  </a:lnTo>
                  <a:lnTo>
                    <a:pt x="1600" y="578"/>
                  </a:lnTo>
                  <a:lnTo>
                    <a:pt x="1610" y="599"/>
                  </a:lnTo>
                  <a:lnTo>
                    <a:pt x="1618" y="620"/>
                  </a:lnTo>
                  <a:lnTo>
                    <a:pt x="1620" y="645"/>
                  </a:lnTo>
                  <a:lnTo>
                    <a:pt x="1620" y="652"/>
                  </a:lnTo>
                  <a:lnTo>
                    <a:pt x="1620" y="666"/>
                  </a:lnTo>
                  <a:lnTo>
                    <a:pt x="1620" y="691"/>
                  </a:lnTo>
                  <a:lnTo>
                    <a:pt x="1620" y="721"/>
                  </a:lnTo>
                  <a:lnTo>
                    <a:pt x="1620" y="757"/>
                  </a:lnTo>
                  <a:lnTo>
                    <a:pt x="1620" y="847"/>
                  </a:lnTo>
                  <a:lnTo>
                    <a:pt x="1620" y="899"/>
                  </a:lnTo>
                  <a:lnTo>
                    <a:pt x="1620" y="955"/>
                  </a:lnTo>
                  <a:lnTo>
                    <a:pt x="1620" y="1015"/>
                  </a:lnTo>
                  <a:lnTo>
                    <a:pt x="1620" y="1076"/>
                  </a:lnTo>
                  <a:lnTo>
                    <a:pt x="1620" y="1140"/>
                  </a:lnTo>
                  <a:lnTo>
                    <a:pt x="1620" y="1207"/>
                  </a:lnTo>
                  <a:lnTo>
                    <a:pt x="1620" y="1472"/>
                  </a:lnTo>
                  <a:lnTo>
                    <a:pt x="1620" y="1535"/>
                  </a:lnTo>
                  <a:lnTo>
                    <a:pt x="1620" y="1596"/>
                  </a:lnTo>
                  <a:lnTo>
                    <a:pt x="1620" y="1807"/>
                  </a:lnTo>
                  <a:lnTo>
                    <a:pt x="1620" y="1847"/>
                  </a:lnTo>
                  <a:lnTo>
                    <a:pt x="1620" y="1882"/>
                  </a:lnTo>
                  <a:lnTo>
                    <a:pt x="1620" y="1909"/>
                  </a:lnTo>
                  <a:lnTo>
                    <a:pt x="1620" y="1931"/>
                  </a:lnTo>
                  <a:lnTo>
                    <a:pt x="1620" y="1943"/>
                  </a:lnTo>
                  <a:lnTo>
                    <a:pt x="1620" y="1948"/>
                  </a:lnTo>
                  <a:lnTo>
                    <a:pt x="1616" y="1976"/>
                  </a:lnTo>
                  <a:lnTo>
                    <a:pt x="1608" y="2000"/>
                  </a:lnTo>
                  <a:lnTo>
                    <a:pt x="1593" y="2023"/>
                  </a:lnTo>
                  <a:lnTo>
                    <a:pt x="1575" y="2041"/>
                  </a:lnTo>
                  <a:lnTo>
                    <a:pt x="1552" y="2056"/>
                  </a:lnTo>
                  <a:lnTo>
                    <a:pt x="1527" y="2064"/>
                  </a:lnTo>
                  <a:lnTo>
                    <a:pt x="1500" y="2068"/>
                  </a:lnTo>
                  <a:lnTo>
                    <a:pt x="120" y="2068"/>
                  </a:lnTo>
                  <a:lnTo>
                    <a:pt x="93" y="2064"/>
                  </a:lnTo>
                  <a:lnTo>
                    <a:pt x="68" y="2056"/>
                  </a:lnTo>
                  <a:lnTo>
                    <a:pt x="45" y="2041"/>
                  </a:lnTo>
                  <a:lnTo>
                    <a:pt x="27" y="2023"/>
                  </a:lnTo>
                  <a:lnTo>
                    <a:pt x="12" y="2000"/>
                  </a:lnTo>
                  <a:lnTo>
                    <a:pt x="4" y="1976"/>
                  </a:lnTo>
                  <a:lnTo>
                    <a:pt x="0" y="1948"/>
                  </a:lnTo>
                  <a:lnTo>
                    <a:pt x="0" y="120"/>
                  </a:lnTo>
                  <a:lnTo>
                    <a:pt x="4" y="92"/>
                  </a:lnTo>
                  <a:lnTo>
                    <a:pt x="12" y="68"/>
                  </a:lnTo>
                  <a:lnTo>
                    <a:pt x="27" y="45"/>
                  </a:lnTo>
                  <a:lnTo>
                    <a:pt x="45" y="27"/>
                  </a:lnTo>
                  <a:lnTo>
                    <a:pt x="68" y="12"/>
                  </a:lnTo>
                  <a:lnTo>
                    <a:pt x="93" y="4"/>
                  </a:lnTo>
                  <a:lnTo>
                    <a:pt x="120" y="0"/>
                  </a:lnTo>
                  <a:lnTo>
                    <a:pt x="124" y="0"/>
                  </a:lnTo>
                  <a:lnTo>
                    <a:pt x="138" y="0"/>
                  </a:lnTo>
                  <a:close/>
                </a:path>
              </a:pathLst>
            </a:custGeom>
            <a:solidFill>
              <a:srgbClr val="F9BD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20"/>
            <p:cNvSpPr>
              <a:spLocks noEditPoints="1"/>
            </p:cNvSpPr>
            <p:nvPr/>
          </p:nvSpPr>
          <p:spPr bwMode="auto">
            <a:xfrm>
              <a:off x="8963602" y="1645507"/>
              <a:ext cx="376450" cy="499206"/>
            </a:xfrm>
            <a:custGeom>
              <a:avLst/>
              <a:gdLst>
                <a:gd name="T0" fmla="*/ 854 w 1380"/>
                <a:gd name="T1" fmla="*/ 0 h 1828"/>
                <a:gd name="T2" fmla="*/ 856 w 1380"/>
                <a:gd name="T3" fmla="*/ 0 h 1828"/>
                <a:gd name="T4" fmla="*/ 1380 w 1380"/>
                <a:gd name="T5" fmla="*/ 525 h 1828"/>
                <a:gd name="T6" fmla="*/ 1380 w 1380"/>
                <a:gd name="T7" fmla="*/ 525 h 1828"/>
                <a:gd name="T8" fmla="*/ 854 w 1380"/>
                <a:gd name="T9" fmla="*/ 525 h 1828"/>
                <a:gd name="T10" fmla="*/ 854 w 1380"/>
                <a:gd name="T11" fmla="*/ 0 h 1828"/>
                <a:gd name="T12" fmla="*/ 0 w 1380"/>
                <a:gd name="T13" fmla="*/ 0 h 1828"/>
                <a:gd name="T14" fmla="*/ 708 w 1380"/>
                <a:gd name="T15" fmla="*/ 0 h 1828"/>
                <a:gd name="T16" fmla="*/ 708 w 1380"/>
                <a:gd name="T17" fmla="*/ 672 h 1828"/>
                <a:gd name="T18" fmla="*/ 1380 w 1380"/>
                <a:gd name="T19" fmla="*/ 672 h 1828"/>
                <a:gd name="T20" fmla="*/ 1380 w 1380"/>
                <a:gd name="T21" fmla="*/ 1828 h 1828"/>
                <a:gd name="T22" fmla="*/ 0 w 1380"/>
                <a:gd name="T23" fmla="*/ 1828 h 1828"/>
                <a:gd name="T24" fmla="*/ 0 w 1380"/>
                <a:gd name="T25"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0" h="1828">
                  <a:moveTo>
                    <a:pt x="854" y="0"/>
                  </a:moveTo>
                  <a:lnTo>
                    <a:pt x="856" y="0"/>
                  </a:lnTo>
                  <a:lnTo>
                    <a:pt x="1380" y="525"/>
                  </a:lnTo>
                  <a:lnTo>
                    <a:pt x="1380" y="525"/>
                  </a:lnTo>
                  <a:lnTo>
                    <a:pt x="854" y="525"/>
                  </a:lnTo>
                  <a:lnTo>
                    <a:pt x="854" y="0"/>
                  </a:lnTo>
                  <a:close/>
                  <a:moveTo>
                    <a:pt x="0" y="0"/>
                  </a:moveTo>
                  <a:lnTo>
                    <a:pt x="708" y="0"/>
                  </a:lnTo>
                  <a:lnTo>
                    <a:pt x="708" y="672"/>
                  </a:lnTo>
                  <a:lnTo>
                    <a:pt x="1380" y="672"/>
                  </a:lnTo>
                  <a:lnTo>
                    <a:pt x="1380" y="1828"/>
                  </a:lnTo>
                  <a:lnTo>
                    <a:pt x="0" y="1828"/>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121"/>
            <p:cNvSpPr>
              <a:spLocks noEditPoints="1"/>
            </p:cNvSpPr>
            <p:nvPr/>
          </p:nvSpPr>
          <p:spPr bwMode="auto">
            <a:xfrm>
              <a:off x="9026344" y="1792814"/>
              <a:ext cx="225052" cy="294614"/>
            </a:xfrm>
            <a:custGeom>
              <a:avLst/>
              <a:gdLst>
                <a:gd name="T0" fmla="*/ 0 w 828"/>
                <a:gd name="T1" fmla="*/ 961 h 1080"/>
                <a:gd name="T2" fmla="*/ 602 w 828"/>
                <a:gd name="T3" fmla="*/ 961 h 1080"/>
                <a:gd name="T4" fmla="*/ 602 w 828"/>
                <a:gd name="T5" fmla="*/ 1080 h 1080"/>
                <a:gd name="T6" fmla="*/ 0 w 828"/>
                <a:gd name="T7" fmla="*/ 1080 h 1080"/>
                <a:gd name="T8" fmla="*/ 0 w 828"/>
                <a:gd name="T9" fmla="*/ 961 h 1080"/>
                <a:gd name="T10" fmla="*/ 0 w 828"/>
                <a:gd name="T11" fmla="*/ 641 h 1080"/>
                <a:gd name="T12" fmla="*/ 828 w 828"/>
                <a:gd name="T13" fmla="*/ 641 h 1080"/>
                <a:gd name="T14" fmla="*/ 828 w 828"/>
                <a:gd name="T15" fmla="*/ 759 h 1080"/>
                <a:gd name="T16" fmla="*/ 0 w 828"/>
                <a:gd name="T17" fmla="*/ 759 h 1080"/>
                <a:gd name="T18" fmla="*/ 0 w 828"/>
                <a:gd name="T19" fmla="*/ 641 h 1080"/>
                <a:gd name="T20" fmla="*/ 0 w 828"/>
                <a:gd name="T21" fmla="*/ 320 h 1080"/>
                <a:gd name="T22" fmla="*/ 828 w 828"/>
                <a:gd name="T23" fmla="*/ 320 h 1080"/>
                <a:gd name="T24" fmla="*/ 828 w 828"/>
                <a:gd name="T25" fmla="*/ 439 h 1080"/>
                <a:gd name="T26" fmla="*/ 0 w 828"/>
                <a:gd name="T27" fmla="*/ 439 h 1080"/>
                <a:gd name="T28" fmla="*/ 0 w 828"/>
                <a:gd name="T29" fmla="*/ 320 h 1080"/>
                <a:gd name="T30" fmla="*/ 0 w 828"/>
                <a:gd name="T31" fmla="*/ 0 h 1080"/>
                <a:gd name="T32" fmla="*/ 302 w 828"/>
                <a:gd name="T33" fmla="*/ 0 h 1080"/>
                <a:gd name="T34" fmla="*/ 302 w 828"/>
                <a:gd name="T35" fmla="*/ 120 h 1080"/>
                <a:gd name="T36" fmla="*/ 0 w 828"/>
                <a:gd name="T37" fmla="*/ 120 h 1080"/>
                <a:gd name="T38" fmla="*/ 0 w 828"/>
                <a:gd name="T3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1080">
                  <a:moveTo>
                    <a:pt x="0" y="961"/>
                  </a:moveTo>
                  <a:lnTo>
                    <a:pt x="602" y="961"/>
                  </a:lnTo>
                  <a:lnTo>
                    <a:pt x="602" y="1080"/>
                  </a:lnTo>
                  <a:lnTo>
                    <a:pt x="0" y="1080"/>
                  </a:lnTo>
                  <a:lnTo>
                    <a:pt x="0" y="961"/>
                  </a:lnTo>
                  <a:close/>
                  <a:moveTo>
                    <a:pt x="0" y="641"/>
                  </a:moveTo>
                  <a:lnTo>
                    <a:pt x="828" y="641"/>
                  </a:lnTo>
                  <a:lnTo>
                    <a:pt x="828" y="759"/>
                  </a:lnTo>
                  <a:lnTo>
                    <a:pt x="0" y="759"/>
                  </a:lnTo>
                  <a:lnTo>
                    <a:pt x="0" y="641"/>
                  </a:lnTo>
                  <a:close/>
                  <a:moveTo>
                    <a:pt x="0" y="320"/>
                  </a:moveTo>
                  <a:lnTo>
                    <a:pt x="828" y="320"/>
                  </a:lnTo>
                  <a:lnTo>
                    <a:pt x="828" y="439"/>
                  </a:lnTo>
                  <a:lnTo>
                    <a:pt x="0" y="439"/>
                  </a:lnTo>
                  <a:lnTo>
                    <a:pt x="0" y="320"/>
                  </a:lnTo>
                  <a:close/>
                  <a:moveTo>
                    <a:pt x="0" y="0"/>
                  </a:moveTo>
                  <a:lnTo>
                    <a:pt x="302" y="0"/>
                  </a:lnTo>
                  <a:lnTo>
                    <a:pt x="302" y="120"/>
                  </a:lnTo>
                  <a:lnTo>
                    <a:pt x="0" y="120"/>
                  </a:lnTo>
                  <a:lnTo>
                    <a:pt x="0" y="0"/>
                  </a:lnTo>
                  <a:close/>
                </a:path>
              </a:pathLst>
            </a:custGeom>
            <a:solidFill>
              <a:srgbClr val="F9BD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8" name="Title 5"/>
          <p:cNvSpPr txBox="1">
            <a:spLocks/>
          </p:cNvSpPr>
          <p:nvPr/>
        </p:nvSpPr>
        <p:spPr>
          <a:xfrm>
            <a:off x="109382" y="5319981"/>
            <a:ext cx="2032740" cy="307777"/>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r"/>
            <a:r>
              <a:rPr lang="en-US" sz="2000"/>
              <a:t>myconfig.json</a:t>
            </a:r>
          </a:p>
        </p:txBody>
      </p:sp>
      <p:grpSp>
        <p:nvGrpSpPr>
          <p:cNvPr id="69" name="Group 68"/>
          <p:cNvGrpSpPr>
            <a:grpSpLocks noChangeAspect="1"/>
          </p:cNvGrpSpPr>
          <p:nvPr/>
        </p:nvGrpSpPr>
        <p:grpSpPr>
          <a:xfrm>
            <a:off x="5781560" y="5287489"/>
            <a:ext cx="504779" cy="644997"/>
            <a:chOff x="8930867" y="1612772"/>
            <a:chExt cx="441920" cy="564676"/>
          </a:xfrm>
        </p:grpSpPr>
        <p:sp>
          <p:nvSpPr>
            <p:cNvPr id="70" name="Freeform 119"/>
            <p:cNvSpPr>
              <a:spLocks/>
            </p:cNvSpPr>
            <p:nvPr/>
          </p:nvSpPr>
          <p:spPr bwMode="auto">
            <a:xfrm>
              <a:off x="8930867" y="1612772"/>
              <a:ext cx="441920" cy="564676"/>
            </a:xfrm>
            <a:custGeom>
              <a:avLst/>
              <a:gdLst>
                <a:gd name="T0" fmla="*/ 158 w 1620"/>
                <a:gd name="T1" fmla="*/ 0 h 2068"/>
                <a:gd name="T2" fmla="*/ 220 w 1620"/>
                <a:gd name="T3" fmla="*/ 0 h 2068"/>
                <a:gd name="T4" fmla="*/ 303 w 1620"/>
                <a:gd name="T5" fmla="*/ 0 h 2068"/>
                <a:gd name="T6" fmla="*/ 456 w 1620"/>
                <a:gd name="T7" fmla="*/ 0 h 2068"/>
                <a:gd name="T8" fmla="*/ 927 w 1620"/>
                <a:gd name="T9" fmla="*/ 0 h 2068"/>
                <a:gd name="T10" fmla="*/ 967 w 1620"/>
                <a:gd name="T11" fmla="*/ 0 h 2068"/>
                <a:gd name="T12" fmla="*/ 999 w 1620"/>
                <a:gd name="T13" fmla="*/ 3 h 2068"/>
                <a:gd name="T14" fmla="*/ 1042 w 1620"/>
                <a:gd name="T15" fmla="*/ 21 h 2068"/>
                <a:gd name="T16" fmla="*/ 1585 w 1620"/>
                <a:gd name="T17" fmla="*/ 560 h 2068"/>
                <a:gd name="T18" fmla="*/ 1610 w 1620"/>
                <a:gd name="T19" fmla="*/ 599 h 2068"/>
                <a:gd name="T20" fmla="*/ 1620 w 1620"/>
                <a:gd name="T21" fmla="*/ 645 h 2068"/>
                <a:gd name="T22" fmla="*/ 1620 w 1620"/>
                <a:gd name="T23" fmla="*/ 666 h 2068"/>
                <a:gd name="T24" fmla="*/ 1620 w 1620"/>
                <a:gd name="T25" fmla="*/ 721 h 2068"/>
                <a:gd name="T26" fmla="*/ 1620 w 1620"/>
                <a:gd name="T27" fmla="*/ 847 h 2068"/>
                <a:gd name="T28" fmla="*/ 1620 w 1620"/>
                <a:gd name="T29" fmla="*/ 955 h 2068"/>
                <a:gd name="T30" fmla="*/ 1620 w 1620"/>
                <a:gd name="T31" fmla="*/ 1076 h 2068"/>
                <a:gd name="T32" fmla="*/ 1620 w 1620"/>
                <a:gd name="T33" fmla="*/ 1207 h 2068"/>
                <a:gd name="T34" fmla="*/ 1620 w 1620"/>
                <a:gd name="T35" fmla="*/ 1535 h 2068"/>
                <a:gd name="T36" fmla="*/ 1620 w 1620"/>
                <a:gd name="T37" fmla="*/ 1807 h 2068"/>
                <a:gd name="T38" fmla="*/ 1620 w 1620"/>
                <a:gd name="T39" fmla="*/ 1882 h 2068"/>
                <a:gd name="T40" fmla="*/ 1620 w 1620"/>
                <a:gd name="T41" fmla="*/ 1931 h 2068"/>
                <a:gd name="T42" fmla="*/ 1620 w 1620"/>
                <a:gd name="T43" fmla="*/ 1948 h 2068"/>
                <a:gd name="T44" fmla="*/ 1608 w 1620"/>
                <a:gd name="T45" fmla="*/ 2000 h 2068"/>
                <a:gd name="T46" fmla="*/ 1575 w 1620"/>
                <a:gd name="T47" fmla="*/ 2041 h 2068"/>
                <a:gd name="T48" fmla="*/ 1527 w 1620"/>
                <a:gd name="T49" fmla="*/ 2064 h 2068"/>
                <a:gd name="T50" fmla="*/ 120 w 1620"/>
                <a:gd name="T51" fmla="*/ 2068 h 2068"/>
                <a:gd name="T52" fmla="*/ 68 w 1620"/>
                <a:gd name="T53" fmla="*/ 2056 h 2068"/>
                <a:gd name="T54" fmla="*/ 27 w 1620"/>
                <a:gd name="T55" fmla="*/ 2023 h 2068"/>
                <a:gd name="T56" fmla="*/ 4 w 1620"/>
                <a:gd name="T57" fmla="*/ 1976 h 2068"/>
                <a:gd name="T58" fmla="*/ 0 w 1620"/>
                <a:gd name="T59" fmla="*/ 120 h 2068"/>
                <a:gd name="T60" fmla="*/ 12 w 1620"/>
                <a:gd name="T61" fmla="*/ 68 h 2068"/>
                <a:gd name="T62" fmla="*/ 45 w 1620"/>
                <a:gd name="T63" fmla="*/ 27 h 2068"/>
                <a:gd name="T64" fmla="*/ 93 w 1620"/>
                <a:gd name="T65" fmla="*/ 4 h 2068"/>
                <a:gd name="T66" fmla="*/ 124 w 1620"/>
                <a:gd name="T67" fmla="*/ 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0" h="2068">
                  <a:moveTo>
                    <a:pt x="138" y="0"/>
                  </a:moveTo>
                  <a:lnTo>
                    <a:pt x="158" y="0"/>
                  </a:lnTo>
                  <a:lnTo>
                    <a:pt x="186" y="0"/>
                  </a:lnTo>
                  <a:lnTo>
                    <a:pt x="220" y="0"/>
                  </a:lnTo>
                  <a:lnTo>
                    <a:pt x="260" y="0"/>
                  </a:lnTo>
                  <a:lnTo>
                    <a:pt x="303" y="0"/>
                  </a:lnTo>
                  <a:lnTo>
                    <a:pt x="352" y="0"/>
                  </a:lnTo>
                  <a:lnTo>
                    <a:pt x="456" y="0"/>
                  </a:lnTo>
                  <a:lnTo>
                    <a:pt x="510" y="0"/>
                  </a:lnTo>
                  <a:lnTo>
                    <a:pt x="927" y="0"/>
                  </a:lnTo>
                  <a:lnTo>
                    <a:pt x="950" y="0"/>
                  </a:lnTo>
                  <a:lnTo>
                    <a:pt x="967" y="0"/>
                  </a:lnTo>
                  <a:lnTo>
                    <a:pt x="974" y="0"/>
                  </a:lnTo>
                  <a:lnTo>
                    <a:pt x="999" y="3"/>
                  </a:lnTo>
                  <a:lnTo>
                    <a:pt x="1022" y="10"/>
                  </a:lnTo>
                  <a:lnTo>
                    <a:pt x="1042" y="21"/>
                  </a:lnTo>
                  <a:lnTo>
                    <a:pt x="1060" y="35"/>
                  </a:lnTo>
                  <a:lnTo>
                    <a:pt x="1585" y="560"/>
                  </a:lnTo>
                  <a:lnTo>
                    <a:pt x="1600" y="578"/>
                  </a:lnTo>
                  <a:lnTo>
                    <a:pt x="1610" y="599"/>
                  </a:lnTo>
                  <a:lnTo>
                    <a:pt x="1618" y="620"/>
                  </a:lnTo>
                  <a:lnTo>
                    <a:pt x="1620" y="645"/>
                  </a:lnTo>
                  <a:lnTo>
                    <a:pt x="1620" y="652"/>
                  </a:lnTo>
                  <a:lnTo>
                    <a:pt x="1620" y="666"/>
                  </a:lnTo>
                  <a:lnTo>
                    <a:pt x="1620" y="691"/>
                  </a:lnTo>
                  <a:lnTo>
                    <a:pt x="1620" y="721"/>
                  </a:lnTo>
                  <a:lnTo>
                    <a:pt x="1620" y="757"/>
                  </a:lnTo>
                  <a:lnTo>
                    <a:pt x="1620" y="847"/>
                  </a:lnTo>
                  <a:lnTo>
                    <a:pt x="1620" y="899"/>
                  </a:lnTo>
                  <a:lnTo>
                    <a:pt x="1620" y="955"/>
                  </a:lnTo>
                  <a:lnTo>
                    <a:pt x="1620" y="1015"/>
                  </a:lnTo>
                  <a:lnTo>
                    <a:pt x="1620" y="1076"/>
                  </a:lnTo>
                  <a:lnTo>
                    <a:pt x="1620" y="1140"/>
                  </a:lnTo>
                  <a:lnTo>
                    <a:pt x="1620" y="1207"/>
                  </a:lnTo>
                  <a:lnTo>
                    <a:pt x="1620" y="1472"/>
                  </a:lnTo>
                  <a:lnTo>
                    <a:pt x="1620" y="1535"/>
                  </a:lnTo>
                  <a:lnTo>
                    <a:pt x="1620" y="1596"/>
                  </a:lnTo>
                  <a:lnTo>
                    <a:pt x="1620" y="1807"/>
                  </a:lnTo>
                  <a:lnTo>
                    <a:pt x="1620" y="1847"/>
                  </a:lnTo>
                  <a:lnTo>
                    <a:pt x="1620" y="1882"/>
                  </a:lnTo>
                  <a:lnTo>
                    <a:pt x="1620" y="1909"/>
                  </a:lnTo>
                  <a:lnTo>
                    <a:pt x="1620" y="1931"/>
                  </a:lnTo>
                  <a:lnTo>
                    <a:pt x="1620" y="1943"/>
                  </a:lnTo>
                  <a:lnTo>
                    <a:pt x="1620" y="1948"/>
                  </a:lnTo>
                  <a:lnTo>
                    <a:pt x="1616" y="1976"/>
                  </a:lnTo>
                  <a:lnTo>
                    <a:pt x="1608" y="2000"/>
                  </a:lnTo>
                  <a:lnTo>
                    <a:pt x="1593" y="2023"/>
                  </a:lnTo>
                  <a:lnTo>
                    <a:pt x="1575" y="2041"/>
                  </a:lnTo>
                  <a:lnTo>
                    <a:pt x="1552" y="2056"/>
                  </a:lnTo>
                  <a:lnTo>
                    <a:pt x="1527" y="2064"/>
                  </a:lnTo>
                  <a:lnTo>
                    <a:pt x="1500" y="2068"/>
                  </a:lnTo>
                  <a:lnTo>
                    <a:pt x="120" y="2068"/>
                  </a:lnTo>
                  <a:lnTo>
                    <a:pt x="93" y="2064"/>
                  </a:lnTo>
                  <a:lnTo>
                    <a:pt x="68" y="2056"/>
                  </a:lnTo>
                  <a:lnTo>
                    <a:pt x="45" y="2041"/>
                  </a:lnTo>
                  <a:lnTo>
                    <a:pt x="27" y="2023"/>
                  </a:lnTo>
                  <a:lnTo>
                    <a:pt x="12" y="2000"/>
                  </a:lnTo>
                  <a:lnTo>
                    <a:pt x="4" y="1976"/>
                  </a:lnTo>
                  <a:lnTo>
                    <a:pt x="0" y="1948"/>
                  </a:lnTo>
                  <a:lnTo>
                    <a:pt x="0" y="120"/>
                  </a:lnTo>
                  <a:lnTo>
                    <a:pt x="4" y="92"/>
                  </a:lnTo>
                  <a:lnTo>
                    <a:pt x="12" y="68"/>
                  </a:lnTo>
                  <a:lnTo>
                    <a:pt x="27" y="45"/>
                  </a:lnTo>
                  <a:lnTo>
                    <a:pt x="45" y="27"/>
                  </a:lnTo>
                  <a:lnTo>
                    <a:pt x="68" y="12"/>
                  </a:lnTo>
                  <a:lnTo>
                    <a:pt x="93" y="4"/>
                  </a:lnTo>
                  <a:lnTo>
                    <a:pt x="120" y="0"/>
                  </a:lnTo>
                  <a:lnTo>
                    <a:pt x="124" y="0"/>
                  </a:lnTo>
                  <a:lnTo>
                    <a:pt x="138" y="0"/>
                  </a:lnTo>
                  <a:close/>
                </a:path>
              </a:pathLst>
            </a:custGeom>
            <a:solidFill>
              <a:srgbClr val="F9BD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120"/>
            <p:cNvSpPr>
              <a:spLocks noEditPoints="1"/>
            </p:cNvSpPr>
            <p:nvPr/>
          </p:nvSpPr>
          <p:spPr bwMode="auto">
            <a:xfrm>
              <a:off x="8963602" y="1645507"/>
              <a:ext cx="376450" cy="499206"/>
            </a:xfrm>
            <a:custGeom>
              <a:avLst/>
              <a:gdLst>
                <a:gd name="T0" fmla="*/ 854 w 1380"/>
                <a:gd name="T1" fmla="*/ 0 h 1828"/>
                <a:gd name="T2" fmla="*/ 856 w 1380"/>
                <a:gd name="T3" fmla="*/ 0 h 1828"/>
                <a:gd name="T4" fmla="*/ 1380 w 1380"/>
                <a:gd name="T5" fmla="*/ 525 h 1828"/>
                <a:gd name="T6" fmla="*/ 1380 w 1380"/>
                <a:gd name="T7" fmla="*/ 525 h 1828"/>
                <a:gd name="T8" fmla="*/ 854 w 1380"/>
                <a:gd name="T9" fmla="*/ 525 h 1828"/>
                <a:gd name="T10" fmla="*/ 854 w 1380"/>
                <a:gd name="T11" fmla="*/ 0 h 1828"/>
                <a:gd name="T12" fmla="*/ 0 w 1380"/>
                <a:gd name="T13" fmla="*/ 0 h 1828"/>
                <a:gd name="T14" fmla="*/ 708 w 1380"/>
                <a:gd name="T15" fmla="*/ 0 h 1828"/>
                <a:gd name="T16" fmla="*/ 708 w 1380"/>
                <a:gd name="T17" fmla="*/ 672 h 1828"/>
                <a:gd name="T18" fmla="*/ 1380 w 1380"/>
                <a:gd name="T19" fmla="*/ 672 h 1828"/>
                <a:gd name="T20" fmla="*/ 1380 w 1380"/>
                <a:gd name="T21" fmla="*/ 1828 h 1828"/>
                <a:gd name="T22" fmla="*/ 0 w 1380"/>
                <a:gd name="T23" fmla="*/ 1828 h 1828"/>
                <a:gd name="T24" fmla="*/ 0 w 1380"/>
                <a:gd name="T25"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0" h="1828">
                  <a:moveTo>
                    <a:pt x="854" y="0"/>
                  </a:moveTo>
                  <a:lnTo>
                    <a:pt x="856" y="0"/>
                  </a:lnTo>
                  <a:lnTo>
                    <a:pt x="1380" y="525"/>
                  </a:lnTo>
                  <a:lnTo>
                    <a:pt x="1380" y="525"/>
                  </a:lnTo>
                  <a:lnTo>
                    <a:pt x="854" y="525"/>
                  </a:lnTo>
                  <a:lnTo>
                    <a:pt x="854" y="0"/>
                  </a:lnTo>
                  <a:close/>
                  <a:moveTo>
                    <a:pt x="0" y="0"/>
                  </a:moveTo>
                  <a:lnTo>
                    <a:pt x="708" y="0"/>
                  </a:lnTo>
                  <a:lnTo>
                    <a:pt x="708" y="672"/>
                  </a:lnTo>
                  <a:lnTo>
                    <a:pt x="1380" y="672"/>
                  </a:lnTo>
                  <a:lnTo>
                    <a:pt x="1380" y="1828"/>
                  </a:lnTo>
                  <a:lnTo>
                    <a:pt x="0" y="1828"/>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121"/>
            <p:cNvSpPr>
              <a:spLocks noEditPoints="1"/>
            </p:cNvSpPr>
            <p:nvPr/>
          </p:nvSpPr>
          <p:spPr bwMode="auto">
            <a:xfrm>
              <a:off x="9026344" y="1792814"/>
              <a:ext cx="225052" cy="294614"/>
            </a:xfrm>
            <a:custGeom>
              <a:avLst/>
              <a:gdLst>
                <a:gd name="T0" fmla="*/ 0 w 828"/>
                <a:gd name="T1" fmla="*/ 961 h 1080"/>
                <a:gd name="T2" fmla="*/ 602 w 828"/>
                <a:gd name="T3" fmla="*/ 961 h 1080"/>
                <a:gd name="T4" fmla="*/ 602 w 828"/>
                <a:gd name="T5" fmla="*/ 1080 h 1080"/>
                <a:gd name="T6" fmla="*/ 0 w 828"/>
                <a:gd name="T7" fmla="*/ 1080 h 1080"/>
                <a:gd name="T8" fmla="*/ 0 w 828"/>
                <a:gd name="T9" fmla="*/ 961 h 1080"/>
                <a:gd name="T10" fmla="*/ 0 w 828"/>
                <a:gd name="T11" fmla="*/ 641 h 1080"/>
                <a:gd name="T12" fmla="*/ 828 w 828"/>
                <a:gd name="T13" fmla="*/ 641 h 1080"/>
                <a:gd name="T14" fmla="*/ 828 w 828"/>
                <a:gd name="T15" fmla="*/ 759 h 1080"/>
                <a:gd name="T16" fmla="*/ 0 w 828"/>
                <a:gd name="T17" fmla="*/ 759 h 1080"/>
                <a:gd name="T18" fmla="*/ 0 w 828"/>
                <a:gd name="T19" fmla="*/ 641 h 1080"/>
                <a:gd name="T20" fmla="*/ 0 w 828"/>
                <a:gd name="T21" fmla="*/ 320 h 1080"/>
                <a:gd name="T22" fmla="*/ 828 w 828"/>
                <a:gd name="T23" fmla="*/ 320 h 1080"/>
                <a:gd name="T24" fmla="*/ 828 w 828"/>
                <a:gd name="T25" fmla="*/ 439 h 1080"/>
                <a:gd name="T26" fmla="*/ 0 w 828"/>
                <a:gd name="T27" fmla="*/ 439 h 1080"/>
                <a:gd name="T28" fmla="*/ 0 w 828"/>
                <a:gd name="T29" fmla="*/ 320 h 1080"/>
                <a:gd name="T30" fmla="*/ 0 w 828"/>
                <a:gd name="T31" fmla="*/ 0 h 1080"/>
                <a:gd name="T32" fmla="*/ 302 w 828"/>
                <a:gd name="T33" fmla="*/ 0 h 1080"/>
                <a:gd name="T34" fmla="*/ 302 w 828"/>
                <a:gd name="T35" fmla="*/ 120 h 1080"/>
                <a:gd name="T36" fmla="*/ 0 w 828"/>
                <a:gd name="T37" fmla="*/ 120 h 1080"/>
                <a:gd name="T38" fmla="*/ 0 w 828"/>
                <a:gd name="T3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1080">
                  <a:moveTo>
                    <a:pt x="0" y="961"/>
                  </a:moveTo>
                  <a:lnTo>
                    <a:pt x="602" y="961"/>
                  </a:lnTo>
                  <a:lnTo>
                    <a:pt x="602" y="1080"/>
                  </a:lnTo>
                  <a:lnTo>
                    <a:pt x="0" y="1080"/>
                  </a:lnTo>
                  <a:lnTo>
                    <a:pt x="0" y="961"/>
                  </a:lnTo>
                  <a:close/>
                  <a:moveTo>
                    <a:pt x="0" y="641"/>
                  </a:moveTo>
                  <a:lnTo>
                    <a:pt x="828" y="641"/>
                  </a:lnTo>
                  <a:lnTo>
                    <a:pt x="828" y="759"/>
                  </a:lnTo>
                  <a:lnTo>
                    <a:pt x="0" y="759"/>
                  </a:lnTo>
                  <a:lnTo>
                    <a:pt x="0" y="641"/>
                  </a:lnTo>
                  <a:close/>
                  <a:moveTo>
                    <a:pt x="0" y="320"/>
                  </a:moveTo>
                  <a:lnTo>
                    <a:pt x="828" y="320"/>
                  </a:lnTo>
                  <a:lnTo>
                    <a:pt x="828" y="439"/>
                  </a:lnTo>
                  <a:lnTo>
                    <a:pt x="0" y="439"/>
                  </a:lnTo>
                  <a:lnTo>
                    <a:pt x="0" y="320"/>
                  </a:lnTo>
                  <a:close/>
                  <a:moveTo>
                    <a:pt x="0" y="0"/>
                  </a:moveTo>
                  <a:lnTo>
                    <a:pt x="302" y="0"/>
                  </a:lnTo>
                  <a:lnTo>
                    <a:pt x="302" y="120"/>
                  </a:lnTo>
                  <a:lnTo>
                    <a:pt x="0" y="120"/>
                  </a:lnTo>
                  <a:lnTo>
                    <a:pt x="0" y="0"/>
                  </a:lnTo>
                  <a:close/>
                </a:path>
              </a:pathLst>
            </a:custGeom>
            <a:solidFill>
              <a:srgbClr val="F9BD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3" name="Title 5"/>
          <p:cNvSpPr txBox="1">
            <a:spLocks/>
          </p:cNvSpPr>
          <p:nvPr/>
        </p:nvSpPr>
        <p:spPr>
          <a:xfrm>
            <a:off x="5273602" y="5949435"/>
            <a:ext cx="1539956" cy="246221"/>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1600"/>
              <a:t>myconfig.json</a:t>
            </a:r>
          </a:p>
        </p:txBody>
      </p:sp>
      <p:cxnSp>
        <p:nvCxnSpPr>
          <p:cNvPr id="76" name="Straight Connector 75"/>
          <p:cNvCxnSpPr/>
          <p:nvPr/>
        </p:nvCxnSpPr>
        <p:spPr bwMode="auto">
          <a:xfrm flipH="1" flipV="1">
            <a:off x="3043814" y="3892532"/>
            <a:ext cx="2461754" cy="734348"/>
          </a:xfrm>
          <a:prstGeom prst="line">
            <a:avLst/>
          </a:prstGeom>
          <a:noFill/>
          <a:ln w="57150" cap="flat" cmpd="sng" algn="ctr">
            <a:gradFill flip="none" rotWithShape="1">
              <a:gsLst>
                <a:gs pos="100000">
                  <a:srgbClr val="F9BD46">
                    <a:alpha val="0"/>
                  </a:srgbClr>
                </a:gs>
                <a:gs pos="0">
                  <a:srgbClr val="00B9F2"/>
                </a:gs>
                <a:gs pos="95000">
                  <a:srgbClr val="F9BD46"/>
                </a:gs>
              </a:gsLst>
              <a:lin ang="0" scaled="0"/>
              <a:tileRect/>
            </a:gradFill>
            <a:prstDash val="solid"/>
            <a:round/>
            <a:headEnd type="arrow" w="med" len="med"/>
            <a:tailEnd type="none" w="med" len="med"/>
          </a:ln>
          <a:effectLst/>
        </p:spPr>
      </p:cxnSp>
      <p:cxnSp>
        <p:nvCxnSpPr>
          <p:cNvPr id="77" name="Straight Connector 76"/>
          <p:cNvCxnSpPr/>
          <p:nvPr/>
        </p:nvCxnSpPr>
        <p:spPr bwMode="auto">
          <a:xfrm flipH="1" flipV="1">
            <a:off x="3099204" y="4952859"/>
            <a:ext cx="1998562" cy="581906"/>
          </a:xfrm>
          <a:prstGeom prst="line">
            <a:avLst/>
          </a:prstGeom>
          <a:ln w="57150" cmpd="sng">
            <a:solidFill>
              <a:srgbClr val="F9BD46"/>
            </a:solidFill>
            <a:headEnd type="arrow" w="med" len="med"/>
            <a:tailEnd type="none" w="med" len="med"/>
          </a:ln>
        </p:spPr>
        <p:style>
          <a:lnRef idx="1">
            <a:schemeClr val="accent4"/>
          </a:lnRef>
          <a:fillRef idx="0">
            <a:schemeClr val="accent4"/>
          </a:fillRef>
          <a:effectRef idx="0">
            <a:schemeClr val="accent4"/>
          </a:effectRef>
          <a:fontRef idx="minor">
            <a:schemeClr val="tx1"/>
          </a:fontRef>
        </p:style>
      </p:cxnSp>
      <p:sp>
        <p:nvSpPr>
          <p:cNvPr id="75" name="Oval 74"/>
          <p:cNvSpPr/>
          <p:nvPr/>
        </p:nvSpPr>
        <p:spPr bwMode="auto">
          <a:xfrm>
            <a:off x="5097766" y="5237210"/>
            <a:ext cx="1907965" cy="1168939"/>
          </a:xfrm>
          <a:prstGeom prst="ellipse">
            <a:avLst/>
          </a:prstGeom>
          <a:noFill/>
          <a:ln w="57150" cmpd="sng">
            <a:solidFill>
              <a:srgbClr val="FF008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39288078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a:t>Developing against stemapp</a:t>
            </a:r>
          </a:p>
        </p:txBody>
      </p:sp>
      <p:sp>
        <p:nvSpPr>
          <p:cNvPr id="5" name="Text Placeholder 4"/>
          <p:cNvSpPr>
            <a:spLocks noGrp="1"/>
          </p:cNvSpPr>
          <p:nvPr>
            <p:ph type="body" sz="quarter" idx="11"/>
          </p:nvPr>
        </p:nvSpPr>
        <p:spPr/>
        <p:txBody>
          <a:bodyPr/>
          <a:lstStyle/>
          <a:p>
            <a:r>
              <a:rPr lang="en-US"/>
              <a:t>urls</a:t>
            </a:r>
          </a:p>
        </p:txBody>
      </p:sp>
      <p:sp>
        <p:nvSpPr>
          <p:cNvPr id="75" name="Title 5"/>
          <p:cNvSpPr txBox="1">
            <a:spLocks/>
          </p:cNvSpPr>
          <p:nvPr/>
        </p:nvSpPr>
        <p:spPr>
          <a:xfrm>
            <a:off x="684213" y="2979616"/>
            <a:ext cx="10824908" cy="492443"/>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spc="0" dirty="0" smtClean="0">
                <a:solidFill>
                  <a:schemeClr val="tx1"/>
                </a:solidFill>
                <a:latin typeface="+mj-lt"/>
                <a:ea typeface="+mj-ea"/>
                <a:cs typeface="Arial"/>
              </a:defRPr>
            </a:lvl1pPr>
          </a:lstStyle>
          <a:p>
            <a:pPr algn="ctr"/>
            <a:r>
              <a:rPr lang="en-US" sz="3200"/>
              <a:t>:3344/webappbuilder/stemapp?config=myconfig.json</a:t>
            </a:r>
          </a:p>
        </p:txBody>
      </p:sp>
    </p:spTree>
    <p:extLst>
      <p:ext uri="{BB962C8B-B14F-4D97-AF65-F5344CB8AC3E}">
        <p14:creationId xmlns:p14="http://schemas.microsoft.com/office/powerpoint/2010/main" val="86903262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Extending WAB Widgets</a:t>
            </a:r>
          </a:p>
        </p:txBody>
      </p:sp>
      <p:sp>
        <p:nvSpPr>
          <p:cNvPr id="4" name="Text Placeholder 3"/>
          <p:cNvSpPr>
            <a:spLocks noGrp="1"/>
          </p:cNvSpPr>
          <p:nvPr>
            <p:ph type="body" sz="quarter" idx="11"/>
          </p:nvPr>
        </p:nvSpPr>
        <p:spPr/>
        <p:txBody>
          <a:bodyPr/>
          <a:lstStyle/>
          <a:p>
            <a:r>
              <a:rPr lang="en-US" dirty="0"/>
              <a:t>When out of the box widgets are close but need more</a:t>
            </a:r>
          </a:p>
        </p:txBody>
      </p:sp>
      <p:sp>
        <p:nvSpPr>
          <p:cNvPr id="9" name="Content Placeholder 11"/>
          <p:cNvSpPr>
            <a:spLocks noGrp="1"/>
          </p:cNvSpPr>
          <p:nvPr>
            <p:ph sz="quarter" idx="12"/>
          </p:nvPr>
        </p:nvSpPr>
        <p:spPr>
          <a:xfrm>
            <a:off x="914400" y="1828804"/>
            <a:ext cx="10369296" cy="3427413"/>
          </a:xfrm>
        </p:spPr>
        <p:txBody>
          <a:bodyPr/>
          <a:lstStyle/>
          <a:p>
            <a:r>
              <a:rPr lang="en-US" dirty="0"/>
              <a:t>Out of the box widgets provide a lot of flexibility but sometimes more customization is needed.</a:t>
            </a:r>
          </a:p>
          <a:p>
            <a:r>
              <a:rPr lang="en-US" dirty="0"/>
              <a:t>One option is to start modifying the out of the box widget directly.  </a:t>
            </a:r>
          </a:p>
          <a:p>
            <a:r>
              <a:rPr lang="en-US" dirty="0"/>
              <a:t>Alternatively you can use the out of the box widget as a base class and extend it.</a:t>
            </a:r>
          </a:p>
          <a:p>
            <a:r>
              <a:rPr lang="en-US" dirty="0"/>
              <a:t>Depending on the complexity of the modifications you need to make extending may not be the best option.  Need to evaluate on a case-by-case basis.</a:t>
            </a:r>
          </a:p>
        </p:txBody>
      </p:sp>
    </p:spTree>
    <p:extLst>
      <p:ext uri="{BB962C8B-B14F-4D97-AF65-F5344CB8AC3E}">
        <p14:creationId xmlns:p14="http://schemas.microsoft.com/office/powerpoint/2010/main" val="382519481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Extending WAB Widgets</a:t>
            </a:r>
          </a:p>
        </p:txBody>
      </p:sp>
      <p:sp>
        <p:nvSpPr>
          <p:cNvPr id="4" name="Text Placeholder 3"/>
          <p:cNvSpPr>
            <a:spLocks noGrp="1"/>
          </p:cNvSpPr>
          <p:nvPr>
            <p:ph type="body" sz="quarter" idx="11"/>
          </p:nvPr>
        </p:nvSpPr>
        <p:spPr/>
        <p:txBody>
          <a:bodyPr/>
          <a:lstStyle/>
          <a:p>
            <a:r>
              <a:rPr lang="en-US" dirty="0"/>
              <a:t>When out of the box widgets are close but need more</a:t>
            </a:r>
          </a:p>
        </p:txBody>
      </p:sp>
      <p:grpSp>
        <p:nvGrpSpPr>
          <p:cNvPr id="20" name="Group 19"/>
          <p:cNvGrpSpPr/>
          <p:nvPr/>
        </p:nvGrpSpPr>
        <p:grpSpPr>
          <a:xfrm>
            <a:off x="2385844" y="1924402"/>
            <a:ext cx="6703135" cy="1504598"/>
            <a:chOff x="2278267" y="2304594"/>
            <a:chExt cx="6703135" cy="1504598"/>
          </a:xfrm>
        </p:grpSpPr>
        <p:sp>
          <p:nvSpPr>
            <p:cNvPr id="7" name="Rectangle 6"/>
            <p:cNvSpPr/>
            <p:nvPr/>
          </p:nvSpPr>
          <p:spPr bwMode="auto">
            <a:xfrm>
              <a:off x="2797884" y="2894792"/>
              <a:ext cx="1570617" cy="914400"/>
            </a:xfrm>
            <a:prstGeom prst="rect">
              <a:avLst/>
            </a:prstGeom>
            <a:solidFill>
              <a:schemeClr val="bg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a:solidFill>
                    <a:srgbClr val="000000"/>
                  </a:solidFill>
                  <a:latin typeface="Arial" charset="0"/>
                  <a:ea typeface="ＭＳ Ｐゴシック" pitchFamily="16" charset="-128"/>
                  <a:cs typeface="ＭＳ Ｐゴシック" pitchFamily="-97" charset="-128"/>
                </a:rPr>
                <a:t>Search</a:t>
              </a:r>
            </a:p>
          </p:txBody>
        </p:sp>
        <p:sp>
          <p:nvSpPr>
            <p:cNvPr id="11" name="Rectangle 10"/>
            <p:cNvSpPr/>
            <p:nvPr/>
          </p:nvSpPr>
          <p:spPr bwMode="auto">
            <a:xfrm>
              <a:off x="6800625" y="2894792"/>
              <a:ext cx="1751704" cy="914400"/>
            </a:xfrm>
            <a:prstGeom prst="rect">
              <a:avLst/>
            </a:prstGeom>
            <a:solidFill>
              <a:schemeClr val="bg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400" b="1" dirty="0" err="1">
                  <a:solidFill>
                    <a:srgbClr val="000000"/>
                  </a:solidFill>
                  <a:latin typeface="Arial" charset="0"/>
                  <a:ea typeface="ＭＳ Ｐゴシック" pitchFamily="16" charset="-128"/>
                  <a:cs typeface="ＭＳ Ｐゴシック" pitchFamily="-97" charset="-128"/>
                </a:rPr>
                <a:t>SearchEnhanced</a:t>
              </a: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Arrow: Right 15"/>
            <p:cNvSpPr/>
            <p:nvPr/>
          </p:nvSpPr>
          <p:spPr bwMode="auto">
            <a:xfrm>
              <a:off x="4839148" y="3160394"/>
              <a:ext cx="1516828" cy="491307"/>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17" name="Picture 16"/>
            <p:cNvPicPr>
              <a:picLocks noChangeAspect="1"/>
            </p:cNvPicPr>
            <p:nvPr/>
          </p:nvPicPr>
          <p:blipFill>
            <a:blip r:embed="rId5"/>
            <a:stretch>
              <a:fillRect/>
            </a:stretch>
          </p:blipFill>
          <p:spPr>
            <a:xfrm>
              <a:off x="6371552" y="2304594"/>
              <a:ext cx="2609850" cy="323850"/>
            </a:xfrm>
            <a:prstGeom prst="rect">
              <a:avLst/>
            </a:prstGeom>
          </p:spPr>
        </p:pic>
        <p:pic>
          <p:nvPicPr>
            <p:cNvPr id="19" name="Picture 18"/>
            <p:cNvPicPr>
              <a:picLocks noChangeAspect="1"/>
            </p:cNvPicPr>
            <p:nvPr/>
          </p:nvPicPr>
          <p:blipFill>
            <a:blip r:embed="rId6"/>
            <a:stretch>
              <a:fillRect/>
            </a:stretch>
          </p:blipFill>
          <p:spPr>
            <a:xfrm>
              <a:off x="2278267" y="2304594"/>
              <a:ext cx="2609850" cy="323850"/>
            </a:xfrm>
            <a:prstGeom prst="rect">
              <a:avLst/>
            </a:prstGeom>
          </p:spPr>
        </p:pic>
      </p:grpSp>
      <p:sp>
        <p:nvSpPr>
          <p:cNvPr id="23" name="Content Placeholder 11"/>
          <p:cNvSpPr>
            <a:spLocks noGrp="1"/>
          </p:cNvSpPr>
          <p:nvPr>
            <p:ph sz="quarter" idx="12"/>
          </p:nvPr>
        </p:nvSpPr>
        <p:spPr>
          <a:xfrm>
            <a:off x="914400" y="3832481"/>
            <a:ext cx="10369296" cy="3427413"/>
          </a:xfrm>
        </p:spPr>
        <p:txBody>
          <a:bodyPr/>
          <a:lstStyle/>
          <a:p>
            <a:r>
              <a:rPr lang="en-US" dirty="0"/>
              <a:t>Set parent widget as the base widget for new class.</a:t>
            </a:r>
          </a:p>
          <a:p>
            <a:r>
              <a:rPr lang="en-US" dirty="0"/>
              <a:t>Add any additional properties or methods to the extended widget</a:t>
            </a:r>
          </a:p>
          <a:p>
            <a:r>
              <a:rPr lang="en-US" dirty="0"/>
              <a:t>Override base methods to call new methods injecting in new functionality.</a:t>
            </a:r>
          </a:p>
          <a:p>
            <a:pPr marL="0" indent="0">
              <a:buNone/>
            </a:pPr>
            <a:endParaRPr lang="en-US" dirty="0"/>
          </a:p>
        </p:txBody>
      </p:sp>
    </p:spTree>
    <p:extLst>
      <p:ext uri="{BB962C8B-B14F-4D97-AF65-F5344CB8AC3E}">
        <p14:creationId xmlns:p14="http://schemas.microsoft.com/office/powerpoint/2010/main" val="2616785465"/>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Extending WAB Widgets</a:t>
            </a:r>
          </a:p>
        </p:txBody>
      </p:sp>
      <p:sp>
        <p:nvSpPr>
          <p:cNvPr id="4" name="Text Placeholder 3"/>
          <p:cNvSpPr>
            <a:spLocks noGrp="1"/>
          </p:cNvSpPr>
          <p:nvPr>
            <p:ph type="body" sz="quarter" idx="11"/>
          </p:nvPr>
        </p:nvSpPr>
        <p:spPr/>
        <p:txBody>
          <a:bodyPr/>
          <a:lstStyle/>
          <a:p>
            <a:r>
              <a:rPr lang="en-US" dirty="0"/>
              <a:t>When out of the box widgets are close but need more</a:t>
            </a:r>
          </a:p>
        </p:txBody>
      </p:sp>
      <p:sp>
        <p:nvSpPr>
          <p:cNvPr id="23" name="Content Placeholder 11"/>
          <p:cNvSpPr>
            <a:spLocks noGrp="1"/>
          </p:cNvSpPr>
          <p:nvPr>
            <p:ph sz="quarter" idx="12"/>
          </p:nvPr>
        </p:nvSpPr>
        <p:spPr>
          <a:xfrm>
            <a:off x="542776" y="3567718"/>
            <a:ext cx="10369296" cy="1479728"/>
          </a:xfrm>
        </p:spPr>
        <p:txBody>
          <a:bodyPr/>
          <a:lstStyle/>
          <a:p>
            <a:pPr marL="0" indent="0" algn="ctr">
              <a:buNone/>
            </a:pPr>
            <a:r>
              <a:rPr lang="en-US" dirty="0"/>
              <a:t>Let’s look at some code</a:t>
            </a:r>
          </a:p>
        </p:txBody>
      </p:sp>
    </p:spTree>
    <p:extLst>
      <p:ext uri="{BB962C8B-B14F-4D97-AF65-F5344CB8AC3E}">
        <p14:creationId xmlns:p14="http://schemas.microsoft.com/office/powerpoint/2010/main" val="601208312"/>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Code Beyond Widgets</a:t>
            </a:r>
          </a:p>
        </p:txBody>
      </p:sp>
      <p:sp>
        <p:nvSpPr>
          <p:cNvPr id="4" name="Text Placeholder 3"/>
          <p:cNvSpPr>
            <a:spLocks noGrp="1"/>
          </p:cNvSpPr>
          <p:nvPr>
            <p:ph type="body" sz="quarter" idx="11"/>
          </p:nvPr>
        </p:nvSpPr>
        <p:spPr/>
        <p:txBody>
          <a:bodyPr/>
          <a:lstStyle/>
          <a:p>
            <a:r>
              <a:rPr lang="en-US" dirty="0"/>
              <a:t>Handling common code shared between widgets</a:t>
            </a:r>
          </a:p>
        </p:txBody>
      </p:sp>
      <p:sp>
        <p:nvSpPr>
          <p:cNvPr id="9" name="Content Placeholder 11"/>
          <p:cNvSpPr>
            <a:spLocks noGrp="1"/>
          </p:cNvSpPr>
          <p:nvPr>
            <p:ph sz="quarter" idx="12"/>
          </p:nvPr>
        </p:nvSpPr>
        <p:spPr>
          <a:xfrm>
            <a:off x="914400" y="1828804"/>
            <a:ext cx="10369296" cy="3427413"/>
          </a:xfrm>
        </p:spPr>
        <p:txBody>
          <a:bodyPr/>
          <a:lstStyle/>
          <a:p>
            <a:r>
              <a:rPr lang="en-US" dirty="0"/>
              <a:t>There are times when you have code that many widgets will need to access.</a:t>
            </a:r>
          </a:p>
          <a:p>
            <a:r>
              <a:rPr lang="en-US" dirty="0"/>
              <a:t>You can utilize the libs folder for this purpose</a:t>
            </a:r>
          </a:p>
          <a:p>
            <a:r>
              <a:rPr lang="en-US" dirty="0"/>
              <a:t>If your widget reference code in libs you won’t be able to as easily share the widget.  Both the widget folder and libs will need to be shared</a:t>
            </a:r>
          </a:p>
          <a:p>
            <a:r>
              <a:rPr lang="en-US" dirty="0"/>
              <a:t>Grunt / Gulp can be used to help with this.</a:t>
            </a:r>
          </a:p>
        </p:txBody>
      </p:sp>
    </p:spTree>
    <p:extLst>
      <p:ext uri="{BB962C8B-B14F-4D97-AF65-F5344CB8AC3E}">
        <p14:creationId xmlns:p14="http://schemas.microsoft.com/office/powerpoint/2010/main" val="2955669478"/>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1908705" y="1990427"/>
            <a:ext cx="10283295" cy="1477328"/>
          </a:xfrm>
        </p:spPr>
        <p:txBody>
          <a:bodyPr/>
          <a:lstStyle/>
          <a:p>
            <a:r>
              <a:rPr lang="en-US" dirty="0"/>
              <a:t>Deploy</a:t>
            </a:r>
          </a:p>
        </p:txBody>
      </p:sp>
      <p:sp>
        <p:nvSpPr>
          <p:cNvPr id="7" name="Text Placeholder 6"/>
          <p:cNvSpPr>
            <a:spLocks noGrp="1"/>
          </p:cNvSpPr>
          <p:nvPr>
            <p:ph type="body" sz="quarter" idx="10"/>
          </p:nvPr>
        </p:nvSpPr>
        <p:spPr>
          <a:xfrm>
            <a:off x="1908705" y="3467761"/>
            <a:ext cx="10283295" cy="615553"/>
          </a:xfrm>
        </p:spPr>
        <p:txBody>
          <a:bodyPr/>
          <a:lstStyle/>
          <a:p>
            <a:r>
              <a:rPr lang="en-US" dirty="0">
                <a:solidFill>
                  <a:srgbClr val="0BADDD"/>
                </a:solidFill>
              </a:rPr>
              <a:t>created apps</a:t>
            </a:r>
            <a:endParaRPr lang="en-US" dirty="0"/>
          </a:p>
        </p:txBody>
      </p:sp>
    </p:spTree>
    <p:extLst>
      <p:ext uri="{BB962C8B-B14F-4D97-AF65-F5344CB8AC3E}">
        <p14:creationId xmlns:p14="http://schemas.microsoft.com/office/powerpoint/2010/main" val="96998582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1908705" y="1990427"/>
            <a:ext cx="10283295" cy="1477328"/>
          </a:xfrm>
        </p:spPr>
        <p:txBody>
          <a:bodyPr/>
          <a:lstStyle/>
          <a:p>
            <a:r>
              <a:rPr lang="en-US" dirty="0"/>
              <a:t>Enterprise…</a:t>
            </a:r>
          </a:p>
        </p:txBody>
      </p:sp>
      <p:sp>
        <p:nvSpPr>
          <p:cNvPr id="7" name="Text Placeholder 6"/>
          <p:cNvSpPr>
            <a:spLocks noGrp="1"/>
          </p:cNvSpPr>
          <p:nvPr>
            <p:ph type="body" sz="quarter" idx="10"/>
          </p:nvPr>
        </p:nvSpPr>
        <p:spPr>
          <a:xfrm>
            <a:off x="1908705" y="3467761"/>
            <a:ext cx="10283295" cy="615553"/>
          </a:xfrm>
        </p:spPr>
        <p:txBody>
          <a:bodyPr/>
          <a:lstStyle/>
          <a:p>
            <a:r>
              <a:rPr lang="en-US" dirty="0">
                <a:solidFill>
                  <a:srgbClr val="0BADDD"/>
                </a:solidFill>
              </a:rPr>
              <a:t>What Does it Mean?</a:t>
            </a:r>
            <a:endParaRPr lang="en-US" dirty="0"/>
          </a:p>
        </p:txBody>
      </p:sp>
    </p:spTree>
    <p:extLst>
      <p:ext uri="{BB962C8B-B14F-4D97-AF65-F5344CB8AC3E}">
        <p14:creationId xmlns:p14="http://schemas.microsoft.com/office/powerpoint/2010/main" val="163512714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1572704" y="1990427"/>
            <a:ext cx="10238296" cy="1477328"/>
          </a:xfrm>
        </p:spPr>
        <p:txBody>
          <a:bodyPr/>
          <a:lstStyle/>
          <a:p>
            <a:r>
              <a:rPr lang="en-US" dirty="0"/>
              <a:t>I Have an App!</a:t>
            </a:r>
          </a:p>
        </p:txBody>
      </p:sp>
      <p:sp>
        <p:nvSpPr>
          <p:cNvPr id="6" name="Text Placeholder 5"/>
          <p:cNvSpPr>
            <a:spLocks noGrp="1"/>
          </p:cNvSpPr>
          <p:nvPr>
            <p:ph type="body" sz="quarter" idx="10"/>
          </p:nvPr>
        </p:nvSpPr>
        <p:spPr>
          <a:xfrm>
            <a:off x="1572704" y="3467761"/>
            <a:ext cx="10238296" cy="615553"/>
          </a:xfrm>
        </p:spPr>
        <p:txBody>
          <a:bodyPr/>
          <a:lstStyle/>
          <a:p>
            <a:r>
              <a:rPr lang="en-US" dirty="0">
                <a:solidFill>
                  <a:srgbClr val="0BADDD"/>
                </a:solidFill>
              </a:rPr>
              <a:t>Now what?</a:t>
            </a:r>
          </a:p>
        </p:txBody>
      </p:sp>
    </p:spTree>
    <p:extLst>
      <p:ext uri="{BB962C8B-B14F-4D97-AF65-F5344CB8AC3E}">
        <p14:creationId xmlns:p14="http://schemas.microsoft.com/office/powerpoint/2010/main" val="115770128"/>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Deployment Scenarios</a:t>
            </a:r>
          </a:p>
        </p:txBody>
      </p:sp>
      <p:sp>
        <p:nvSpPr>
          <p:cNvPr id="11" name="Text Placeholder 10"/>
          <p:cNvSpPr>
            <a:spLocks noGrp="1"/>
          </p:cNvSpPr>
          <p:nvPr>
            <p:ph type="body" sz="quarter" idx="11"/>
          </p:nvPr>
        </p:nvSpPr>
        <p:spPr/>
        <p:txBody>
          <a:bodyPr/>
          <a:lstStyle/>
          <a:p>
            <a:endParaRPr lang="en-US"/>
          </a:p>
        </p:txBody>
      </p:sp>
      <p:sp>
        <p:nvSpPr>
          <p:cNvPr id="12" name="Content Placeholder 11"/>
          <p:cNvSpPr>
            <a:spLocks noGrp="1"/>
          </p:cNvSpPr>
          <p:nvPr>
            <p:ph sz="quarter" idx="12"/>
          </p:nvPr>
        </p:nvSpPr>
        <p:spPr/>
        <p:txBody>
          <a:bodyPr/>
          <a:lstStyle/>
          <a:p>
            <a:r>
              <a:rPr lang="en-US" dirty="0"/>
              <a:t>Embedded Versions</a:t>
            </a:r>
          </a:p>
          <a:p>
            <a:pPr lvl="1"/>
            <a:r>
              <a:rPr lang="en-US" dirty="0"/>
              <a:t>EASY! No deployment needed</a:t>
            </a:r>
          </a:p>
          <a:p>
            <a:r>
              <a:rPr lang="en-US" dirty="0"/>
              <a:t>WAB Apps Used as Templates</a:t>
            </a:r>
          </a:p>
          <a:p>
            <a:pPr lvl="1"/>
            <a:r>
              <a:rPr lang="en-US" dirty="0"/>
              <a:t>Deployed through the portal</a:t>
            </a:r>
          </a:p>
          <a:p>
            <a:pPr lvl="1"/>
            <a:r>
              <a:rPr lang="en-US" dirty="0"/>
              <a:t>Hosted within WAB (not ideal)</a:t>
            </a:r>
          </a:p>
          <a:p>
            <a:r>
              <a:rPr lang="en-US" dirty="0"/>
              <a:t>Dev Edition WAB </a:t>
            </a:r>
          </a:p>
          <a:p>
            <a:pPr lvl="1"/>
            <a:r>
              <a:rPr lang="en-US" dirty="0"/>
              <a:t>Manual deployment required</a:t>
            </a:r>
          </a:p>
          <a:p>
            <a:pPr lvl="1"/>
            <a:r>
              <a:rPr lang="en-US" dirty="0"/>
              <a:t>Fits within existing enterprise framework</a:t>
            </a:r>
          </a:p>
        </p:txBody>
      </p:sp>
    </p:spTree>
    <p:extLst>
      <p:ext uri="{BB962C8B-B14F-4D97-AF65-F5344CB8AC3E}">
        <p14:creationId xmlns:p14="http://schemas.microsoft.com/office/powerpoint/2010/main" val="1360254045"/>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Deploying WAB Apps</a:t>
            </a:r>
          </a:p>
        </p:txBody>
      </p:sp>
      <p:sp>
        <p:nvSpPr>
          <p:cNvPr id="11" name="Text Placeholder 10"/>
          <p:cNvSpPr>
            <a:spLocks noGrp="1"/>
          </p:cNvSpPr>
          <p:nvPr>
            <p:ph type="body" sz="quarter" idx="11"/>
          </p:nvPr>
        </p:nvSpPr>
        <p:spPr/>
        <p:txBody>
          <a:bodyPr/>
          <a:lstStyle/>
          <a:p>
            <a:endParaRPr lang="en-US" dirty="0"/>
          </a:p>
        </p:txBody>
      </p:sp>
      <p:graphicFrame>
        <p:nvGraphicFramePr>
          <p:cNvPr id="2" name="Diagram 1"/>
          <p:cNvGraphicFramePr/>
          <p:nvPr>
            <p:extLst>
              <p:ext uri="{D42A27DB-BD31-4B8C-83A1-F6EECF244321}">
                <p14:modId xmlns:p14="http://schemas.microsoft.com/office/powerpoint/2010/main" val="3076650924"/>
              </p:ext>
            </p:extLst>
          </p:nvPr>
        </p:nvGraphicFramePr>
        <p:xfrm>
          <a:off x="1137011" y="1631200"/>
          <a:ext cx="9917723" cy="46001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6" name="Group 5"/>
          <p:cNvGrpSpPr/>
          <p:nvPr/>
        </p:nvGrpSpPr>
        <p:grpSpPr>
          <a:xfrm>
            <a:off x="344245" y="3031781"/>
            <a:ext cx="1966877" cy="877957"/>
            <a:chOff x="344245" y="3031781"/>
            <a:chExt cx="1966877" cy="877957"/>
          </a:xfrm>
        </p:grpSpPr>
        <p:sp>
          <p:nvSpPr>
            <p:cNvPr id="4" name="Rectangle 3"/>
            <p:cNvSpPr/>
            <p:nvPr/>
          </p:nvSpPr>
          <p:spPr bwMode="auto">
            <a:xfrm>
              <a:off x="344245" y="3031781"/>
              <a:ext cx="1874639" cy="615061"/>
            </a:xfrm>
            <a:prstGeom prst="rect">
              <a:avLst/>
            </a:prstGeom>
            <a:solidFill>
              <a:schemeClr val="bg1">
                <a:lumMod val="50000"/>
                <a:lumOff val="5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TextBox 4"/>
            <p:cNvSpPr txBox="1"/>
            <p:nvPr/>
          </p:nvSpPr>
          <p:spPr>
            <a:xfrm>
              <a:off x="422031" y="3109420"/>
              <a:ext cx="1889091" cy="800318"/>
            </a:xfrm>
            <a:prstGeom prst="rect">
              <a:avLst/>
            </a:prstGeom>
            <a:noFill/>
            <a:effectLst/>
          </p:spPr>
          <p:txBody>
            <a:bodyPr wrap="square" lIns="0" tIns="0" rIns="0" bIns="0" rtlCol="0">
              <a:noAutofit/>
            </a:bodyPr>
            <a:lstStyle/>
            <a:p>
              <a:pPr algn="l" eaLnBrk="0" hangingPunct="0">
                <a:lnSpc>
                  <a:spcPts val="1800"/>
                </a:lnSpc>
              </a:pPr>
              <a:r>
                <a:rPr lang="en-US" sz="2000" b="1" dirty="0">
                  <a:ea typeface="+mn-ea"/>
                  <a:cs typeface="+mn-cs"/>
                </a:rPr>
                <a:t>App Author or Developer</a:t>
              </a:r>
            </a:p>
          </p:txBody>
        </p:sp>
      </p:grpSp>
      <p:grpSp>
        <p:nvGrpSpPr>
          <p:cNvPr id="9" name="Group 8"/>
          <p:cNvGrpSpPr/>
          <p:nvPr/>
        </p:nvGrpSpPr>
        <p:grpSpPr>
          <a:xfrm>
            <a:off x="5516292" y="3054953"/>
            <a:ext cx="2591388" cy="862358"/>
            <a:chOff x="5516292" y="3054953"/>
            <a:chExt cx="2591388" cy="862358"/>
          </a:xfrm>
        </p:grpSpPr>
        <p:sp>
          <p:nvSpPr>
            <p:cNvPr id="16" name="Rectangle 15"/>
            <p:cNvSpPr/>
            <p:nvPr/>
          </p:nvSpPr>
          <p:spPr bwMode="auto">
            <a:xfrm>
              <a:off x="5516292" y="3054953"/>
              <a:ext cx="1874639" cy="615061"/>
            </a:xfrm>
            <a:prstGeom prst="rect">
              <a:avLst/>
            </a:prstGeom>
            <a:solidFill>
              <a:schemeClr val="bg1">
                <a:lumMod val="50000"/>
                <a:lumOff val="5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TextBox 12"/>
            <p:cNvSpPr txBox="1"/>
            <p:nvPr/>
          </p:nvSpPr>
          <p:spPr>
            <a:xfrm>
              <a:off x="5595592" y="3116993"/>
              <a:ext cx="2512088" cy="800318"/>
            </a:xfrm>
            <a:prstGeom prst="rect">
              <a:avLst/>
            </a:prstGeom>
            <a:noFill/>
            <a:effectLst/>
          </p:spPr>
          <p:txBody>
            <a:bodyPr wrap="square" lIns="0" tIns="0" rIns="0" bIns="0" rtlCol="0">
              <a:noAutofit/>
            </a:bodyPr>
            <a:lstStyle/>
            <a:p>
              <a:pPr algn="l" eaLnBrk="0" hangingPunct="0">
                <a:lnSpc>
                  <a:spcPts val="1800"/>
                </a:lnSpc>
              </a:pPr>
              <a:r>
                <a:rPr lang="en-US" sz="2000" b="1" dirty="0">
                  <a:ea typeface="+mn-ea"/>
                  <a:cs typeface="+mn-cs"/>
                </a:rPr>
                <a:t>App Author or Developer</a:t>
              </a:r>
            </a:p>
          </p:txBody>
        </p:sp>
      </p:grpSp>
      <p:grpSp>
        <p:nvGrpSpPr>
          <p:cNvPr id="7" name="Group 6"/>
          <p:cNvGrpSpPr/>
          <p:nvPr/>
        </p:nvGrpSpPr>
        <p:grpSpPr>
          <a:xfrm>
            <a:off x="3324570" y="3031782"/>
            <a:ext cx="2543668" cy="885529"/>
            <a:chOff x="3324570" y="3031782"/>
            <a:chExt cx="2543668" cy="885529"/>
          </a:xfrm>
        </p:grpSpPr>
        <p:sp>
          <p:nvSpPr>
            <p:cNvPr id="12" name="Rectangle 11"/>
            <p:cNvSpPr/>
            <p:nvPr/>
          </p:nvSpPr>
          <p:spPr bwMode="auto">
            <a:xfrm>
              <a:off x="3324570" y="3031782"/>
              <a:ext cx="1473341" cy="356878"/>
            </a:xfrm>
            <a:prstGeom prst="rect">
              <a:avLst/>
            </a:prstGeom>
            <a:solidFill>
              <a:schemeClr val="bg1">
                <a:lumMod val="50000"/>
                <a:lumOff val="5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4" name="TextBox 13"/>
            <p:cNvSpPr txBox="1"/>
            <p:nvPr/>
          </p:nvSpPr>
          <p:spPr>
            <a:xfrm>
              <a:off x="3356150" y="3116993"/>
              <a:ext cx="2512088" cy="800318"/>
            </a:xfrm>
            <a:prstGeom prst="rect">
              <a:avLst/>
            </a:prstGeom>
            <a:noFill/>
            <a:effectLst/>
          </p:spPr>
          <p:txBody>
            <a:bodyPr wrap="square" lIns="0" tIns="0" rIns="0" bIns="0" rtlCol="0">
              <a:noAutofit/>
            </a:bodyPr>
            <a:lstStyle/>
            <a:p>
              <a:pPr algn="l" eaLnBrk="0" hangingPunct="0">
                <a:lnSpc>
                  <a:spcPts val="1800"/>
                </a:lnSpc>
              </a:pPr>
              <a:r>
                <a:rPr lang="en-US" sz="2000" b="1" dirty="0">
                  <a:ea typeface="+mn-ea"/>
                  <a:cs typeface="+mn-cs"/>
                </a:rPr>
                <a:t>Sys Admin</a:t>
              </a:r>
            </a:p>
          </p:txBody>
        </p:sp>
      </p:grpSp>
      <p:grpSp>
        <p:nvGrpSpPr>
          <p:cNvPr id="18" name="Group 17"/>
          <p:cNvGrpSpPr/>
          <p:nvPr/>
        </p:nvGrpSpPr>
        <p:grpSpPr>
          <a:xfrm>
            <a:off x="8490006" y="3044195"/>
            <a:ext cx="2656966" cy="898402"/>
            <a:chOff x="8490006" y="3044195"/>
            <a:chExt cx="2656966" cy="898402"/>
          </a:xfrm>
        </p:grpSpPr>
        <p:sp>
          <p:nvSpPr>
            <p:cNvPr id="17" name="Rectangle 16"/>
            <p:cNvSpPr/>
            <p:nvPr/>
          </p:nvSpPr>
          <p:spPr bwMode="auto">
            <a:xfrm>
              <a:off x="8490006" y="3044195"/>
              <a:ext cx="1503852" cy="398256"/>
            </a:xfrm>
            <a:prstGeom prst="rect">
              <a:avLst/>
            </a:prstGeom>
            <a:solidFill>
              <a:schemeClr val="bg1">
                <a:lumMod val="50000"/>
                <a:lumOff val="50000"/>
              </a:schemeClr>
            </a:solidFill>
            <a:ln>
              <a:no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TextBox 14"/>
            <p:cNvSpPr txBox="1"/>
            <p:nvPr/>
          </p:nvSpPr>
          <p:spPr>
            <a:xfrm>
              <a:off x="8634884" y="3142279"/>
              <a:ext cx="2512088" cy="800318"/>
            </a:xfrm>
            <a:prstGeom prst="rect">
              <a:avLst/>
            </a:prstGeom>
            <a:noFill/>
            <a:effectLst/>
          </p:spPr>
          <p:txBody>
            <a:bodyPr wrap="square" lIns="0" tIns="0" rIns="0" bIns="0" rtlCol="0">
              <a:noAutofit/>
            </a:bodyPr>
            <a:lstStyle/>
            <a:p>
              <a:pPr algn="l" eaLnBrk="0" hangingPunct="0">
                <a:lnSpc>
                  <a:spcPts val="1800"/>
                </a:lnSpc>
              </a:pPr>
              <a:r>
                <a:rPr lang="en-US" sz="2000" b="1" dirty="0">
                  <a:ea typeface="+mn-ea"/>
                  <a:cs typeface="+mn-cs"/>
                </a:rPr>
                <a:t>Developer</a:t>
              </a:r>
            </a:p>
          </p:txBody>
        </p:sp>
      </p:grpSp>
    </p:spTree>
    <p:extLst>
      <p:ext uri="{BB962C8B-B14F-4D97-AF65-F5344CB8AC3E}">
        <p14:creationId xmlns:p14="http://schemas.microsoft.com/office/powerpoint/2010/main" val="150376795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 Placeholder 11"/>
          <p:cNvSpPr>
            <a:spLocks noGrp="1"/>
          </p:cNvSpPr>
          <p:nvPr>
            <p:ph type="body" idx="1"/>
          </p:nvPr>
        </p:nvSpPr>
        <p:spPr/>
        <p:txBody>
          <a:bodyPr/>
          <a:lstStyle/>
          <a:p>
            <a:endParaRPr lang="en-US"/>
          </a:p>
        </p:txBody>
      </p:sp>
      <p:sp>
        <p:nvSpPr>
          <p:cNvPr id="11" name="Title 10"/>
          <p:cNvSpPr>
            <a:spLocks noGrp="1"/>
          </p:cNvSpPr>
          <p:nvPr>
            <p:ph type="title"/>
          </p:nvPr>
        </p:nvSpPr>
        <p:spPr>
          <a:xfrm>
            <a:off x="6976871" y="2932886"/>
            <a:ext cx="4527741" cy="584775"/>
          </a:xfrm>
        </p:spPr>
        <p:txBody>
          <a:bodyPr/>
          <a:lstStyle/>
          <a:p>
            <a:r>
              <a:rPr lang="en-US" dirty="0"/>
              <a:t>Deploying the app</a:t>
            </a:r>
          </a:p>
        </p:txBody>
      </p:sp>
      <p:pic>
        <p:nvPicPr>
          <p:cNvPr id="7" name="Picture Placeholder 6"/>
          <p:cNvPicPr>
            <a:picLocks noGrp="1" noChangeAspect="1"/>
          </p:cNvPicPr>
          <p:nvPr>
            <p:ph type="pic" sz="quarter" idx="12"/>
          </p:nvPr>
        </p:nvPicPr>
        <p:blipFill>
          <a:blip r:embed="rId4"/>
          <a:srcRect l="708" r="708"/>
          <a:stretch>
            <a:fillRect/>
          </a:stretch>
        </p:blipFill>
        <p:spPr>
          <a:prstGeom prst="rect">
            <a:avLst/>
          </a:prstGeom>
        </p:spPr>
      </p:pic>
    </p:spTree>
    <p:extLst>
      <p:ext uri="{BB962C8B-B14F-4D97-AF65-F5344CB8AC3E}">
        <p14:creationId xmlns:p14="http://schemas.microsoft.com/office/powerpoint/2010/main" val="16205389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1908705" y="2236649"/>
            <a:ext cx="10283295" cy="1231106"/>
          </a:xfrm>
        </p:spPr>
        <p:txBody>
          <a:bodyPr/>
          <a:lstStyle/>
          <a:p>
            <a:r>
              <a:rPr lang="en-US" sz="8000" dirty="0"/>
              <a:t>Post-Deployment</a:t>
            </a:r>
          </a:p>
        </p:txBody>
      </p:sp>
      <p:sp>
        <p:nvSpPr>
          <p:cNvPr id="7" name="Text Placeholder 6"/>
          <p:cNvSpPr>
            <a:spLocks noGrp="1"/>
          </p:cNvSpPr>
          <p:nvPr>
            <p:ph type="body" sz="quarter" idx="10"/>
          </p:nvPr>
        </p:nvSpPr>
        <p:spPr>
          <a:xfrm>
            <a:off x="1908705" y="3467761"/>
            <a:ext cx="10283295" cy="615553"/>
          </a:xfrm>
        </p:spPr>
        <p:txBody>
          <a:bodyPr/>
          <a:lstStyle/>
          <a:p>
            <a:r>
              <a:rPr lang="en-US" dirty="0">
                <a:solidFill>
                  <a:srgbClr val="0BADDD"/>
                </a:solidFill>
              </a:rPr>
              <a:t>What happens next?</a:t>
            </a:r>
            <a:endParaRPr lang="en-US" dirty="0"/>
          </a:p>
        </p:txBody>
      </p:sp>
    </p:spTree>
    <p:extLst>
      <p:ext uri="{BB962C8B-B14F-4D97-AF65-F5344CB8AC3E}">
        <p14:creationId xmlns:p14="http://schemas.microsoft.com/office/powerpoint/2010/main" val="2951245252"/>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p:cNvSpPr>
            <a:spLocks noGrp="1"/>
          </p:cNvSpPr>
          <p:nvPr>
            <p:ph type="title"/>
          </p:nvPr>
        </p:nvSpPr>
        <p:spPr>
          <a:xfrm>
            <a:off x="1572704" y="1990427"/>
            <a:ext cx="10238296" cy="1477328"/>
          </a:xfrm>
        </p:spPr>
        <p:txBody>
          <a:bodyPr/>
          <a:lstStyle/>
          <a:p>
            <a:r>
              <a:rPr lang="en-US" dirty="0"/>
              <a:t>Proxies</a:t>
            </a:r>
          </a:p>
        </p:txBody>
      </p:sp>
    </p:spTree>
    <p:extLst>
      <p:ext uri="{BB962C8B-B14F-4D97-AF65-F5344CB8AC3E}">
        <p14:creationId xmlns:p14="http://schemas.microsoft.com/office/powerpoint/2010/main" val="2441816108"/>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Proxies</a:t>
            </a:r>
          </a:p>
        </p:txBody>
      </p:sp>
      <p:sp>
        <p:nvSpPr>
          <p:cNvPr id="11" name="Text Placeholder 10"/>
          <p:cNvSpPr>
            <a:spLocks noGrp="1"/>
          </p:cNvSpPr>
          <p:nvPr>
            <p:ph type="body" sz="quarter" idx="11"/>
          </p:nvPr>
        </p:nvSpPr>
        <p:spPr/>
        <p:txBody>
          <a:bodyPr/>
          <a:lstStyle/>
          <a:p>
            <a:r>
              <a:rPr lang="en-US"/>
              <a:t>Usages</a:t>
            </a:r>
          </a:p>
        </p:txBody>
      </p:sp>
      <p:grpSp>
        <p:nvGrpSpPr>
          <p:cNvPr id="13" name="Group 12"/>
          <p:cNvGrpSpPr>
            <a:grpSpLocks noChangeAspect="1"/>
          </p:cNvGrpSpPr>
          <p:nvPr/>
        </p:nvGrpSpPr>
        <p:grpSpPr>
          <a:xfrm>
            <a:off x="2548904" y="1602328"/>
            <a:ext cx="766484" cy="457200"/>
            <a:chOff x="13636413" y="2523387"/>
            <a:chExt cx="532126" cy="317408"/>
          </a:xfrm>
        </p:grpSpPr>
        <p:sp>
          <p:nvSpPr>
            <p:cNvPr id="15" name="Freeform 87"/>
            <p:cNvSpPr>
              <a:spLocks noEditPoints="1"/>
            </p:cNvSpPr>
            <p:nvPr/>
          </p:nvSpPr>
          <p:spPr bwMode="auto">
            <a:xfrm>
              <a:off x="13636413" y="2637747"/>
              <a:ext cx="532126" cy="203048"/>
            </a:xfrm>
            <a:custGeom>
              <a:avLst/>
              <a:gdLst>
                <a:gd name="T0" fmla="*/ 1591 w 2280"/>
                <a:gd name="T1" fmla="*/ 561 h 872"/>
                <a:gd name="T2" fmla="*/ 1591 w 2280"/>
                <a:gd name="T3" fmla="*/ 678 h 872"/>
                <a:gd name="T4" fmla="*/ 2106 w 2280"/>
                <a:gd name="T5" fmla="*/ 678 h 872"/>
                <a:gd name="T6" fmla="*/ 2106 w 2280"/>
                <a:gd name="T7" fmla="*/ 561 h 872"/>
                <a:gd name="T8" fmla="*/ 1591 w 2280"/>
                <a:gd name="T9" fmla="*/ 561 h 872"/>
                <a:gd name="T10" fmla="*/ 520 w 2280"/>
                <a:gd name="T11" fmla="*/ 561 h 872"/>
                <a:gd name="T12" fmla="*/ 520 w 2280"/>
                <a:gd name="T13" fmla="*/ 678 h 872"/>
                <a:gd name="T14" fmla="*/ 1035 w 2280"/>
                <a:gd name="T15" fmla="*/ 678 h 872"/>
                <a:gd name="T16" fmla="*/ 1035 w 2280"/>
                <a:gd name="T17" fmla="*/ 561 h 872"/>
                <a:gd name="T18" fmla="*/ 520 w 2280"/>
                <a:gd name="T19" fmla="*/ 561 h 872"/>
                <a:gd name="T20" fmla="*/ 1591 w 2280"/>
                <a:gd name="T21" fmla="*/ 193 h 872"/>
                <a:gd name="T22" fmla="*/ 1591 w 2280"/>
                <a:gd name="T23" fmla="*/ 312 h 872"/>
                <a:gd name="T24" fmla="*/ 2106 w 2280"/>
                <a:gd name="T25" fmla="*/ 312 h 872"/>
                <a:gd name="T26" fmla="*/ 2106 w 2280"/>
                <a:gd name="T27" fmla="*/ 193 h 872"/>
                <a:gd name="T28" fmla="*/ 1591 w 2280"/>
                <a:gd name="T29" fmla="*/ 193 h 872"/>
                <a:gd name="T30" fmla="*/ 520 w 2280"/>
                <a:gd name="T31" fmla="*/ 193 h 872"/>
                <a:gd name="T32" fmla="*/ 520 w 2280"/>
                <a:gd name="T33" fmla="*/ 312 h 872"/>
                <a:gd name="T34" fmla="*/ 1035 w 2280"/>
                <a:gd name="T35" fmla="*/ 312 h 872"/>
                <a:gd name="T36" fmla="*/ 1035 w 2280"/>
                <a:gd name="T37" fmla="*/ 193 h 872"/>
                <a:gd name="T38" fmla="*/ 520 w 2280"/>
                <a:gd name="T39" fmla="*/ 193 h 872"/>
                <a:gd name="T40" fmla="*/ 115 w 2280"/>
                <a:gd name="T41" fmla="*/ 0 h 872"/>
                <a:gd name="T42" fmla="*/ 2165 w 2280"/>
                <a:gd name="T43" fmla="*/ 0 h 872"/>
                <a:gd name="T44" fmla="*/ 2192 w 2280"/>
                <a:gd name="T45" fmla="*/ 2 h 872"/>
                <a:gd name="T46" fmla="*/ 2216 w 2280"/>
                <a:gd name="T47" fmla="*/ 11 h 872"/>
                <a:gd name="T48" fmla="*/ 2238 w 2280"/>
                <a:gd name="T49" fmla="*/ 24 h 872"/>
                <a:gd name="T50" fmla="*/ 2256 w 2280"/>
                <a:gd name="T51" fmla="*/ 41 h 872"/>
                <a:gd name="T52" fmla="*/ 2269 w 2280"/>
                <a:gd name="T53" fmla="*/ 61 h 872"/>
                <a:gd name="T54" fmla="*/ 2278 w 2280"/>
                <a:gd name="T55" fmla="*/ 84 h 872"/>
                <a:gd name="T56" fmla="*/ 2280 w 2280"/>
                <a:gd name="T57" fmla="*/ 110 h 872"/>
                <a:gd name="T58" fmla="*/ 2280 w 2280"/>
                <a:gd name="T59" fmla="*/ 760 h 872"/>
                <a:gd name="T60" fmla="*/ 2278 w 2280"/>
                <a:gd name="T61" fmla="*/ 786 h 872"/>
                <a:gd name="T62" fmla="*/ 2269 w 2280"/>
                <a:gd name="T63" fmla="*/ 809 h 872"/>
                <a:gd name="T64" fmla="*/ 2256 w 2280"/>
                <a:gd name="T65" fmla="*/ 829 h 872"/>
                <a:gd name="T66" fmla="*/ 2238 w 2280"/>
                <a:gd name="T67" fmla="*/ 846 h 872"/>
                <a:gd name="T68" fmla="*/ 2216 w 2280"/>
                <a:gd name="T69" fmla="*/ 859 h 872"/>
                <a:gd name="T70" fmla="*/ 2192 w 2280"/>
                <a:gd name="T71" fmla="*/ 868 h 872"/>
                <a:gd name="T72" fmla="*/ 2165 w 2280"/>
                <a:gd name="T73" fmla="*/ 872 h 872"/>
                <a:gd name="T74" fmla="*/ 115 w 2280"/>
                <a:gd name="T75" fmla="*/ 872 h 872"/>
                <a:gd name="T76" fmla="*/ 88 w 2280"/>
                <a:gd name="T77" fmla="*/ 868 h 872"/>
                <a:gd name="T78" fmla="*/ 64 w 2280"/>
                <a:gd name="T79" fmla="*/ 859 h 872"/>
                <a:gd name="T80" fmla="*/ 42 w 2280"/>
                <a:gd name="T81" fmla="*/ 846 h 872"/>
                <a:gd name="T82" fmla="*/ 24 w 2280"/>
                <a:gd name="T83" fmla="*/ 829 h 872"/>
                <a:gd name="T84" fmla="*/ 11 w 2280"/>
                <a:gd name="T85" fmla="*/ 809 h 872"/>
                <a:gd name="T86" fmla="*/ 2 w 2280"/>
                <a:gd name="T87" fmla="*/ 786 h 872"/>
                <a:gd name="T88" fmla="*/ 0 w 2280"/>
                <a:gd name="T89" fmla="*/ 760 h 872"/>
                <a:gd name="T90" fmla="*/ 0 w 2280"/>
                <a:gd name="T91" fmla="*/ 110 h 872"/>
                <a:gd name="T92" fmla="*/ 2 w 2280"/>
                <a:gd name="T93" fmla="*/ 84 h 872"/>
                <a:gd name="T94" fmla="*/ 11 w 2280"/>
                <a:gd name="T95" fmla="*/ 61 h 872"/>
                <a:gd name="T96" fmla="*/ 24 w 2280"/>
                <a:gd name="T97" fmla="*/ 41 h 872"/>
                <a:gd name="T98" fmla="*/ 42 w 2280"/>
                <a:gd name="T99" fmla="*/ 24 h 872"/>
                <a:gd name="T100" fmla="*/ 64 w 2280"/>
                <a:gd name="T101" fmla="*/ 11 h 872"/>
                <a:gd name="T102" fmla="*/ 88 w 2280"/>
                <a:gd name="T103" fmla="*/ 2 h 872"/>
                <a:gd name="T104" fmla="*/ 115 w 2280"/>
                <a:gd name="T105"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872">
                  <a:moveTo>
                    <a:pt x="1591" y="561"/>
                  </a:moveTo>
                  <a:lnTo>
                    <a:pt x="1591" y="678"/>
                  </a:lnTo>
                  <a:lnTo>
                    <a:pt x="2106" y="678"/>
                  </a:lnTo>
                  <a:lnTo>
                    <a:pt x="2106" y="561"/>
                  </a:lnTo>
                  <a:lnTo>
                    <a:pt x="1591" y="561"/>
                  </a:lnTo>
                  <a:close/>
                  <a:moveTo>
                    <a:pt x="520" y="561"/>
                  </a:moveTo>
                  <a:lnTo>
                    <a:pt x="520" y="678"/>
                  </a:lnTo>
                  <a:lnTo>
                    <a:pt x="1035" y="678"/>
                  </a:lnTo>
                  <a:lnTo>
                    <a:pt x="1035" y="561"/>
                  </a:lnTo>
                  <a:lnTo>
                    <a:pt x="520" y="561"/>
                  </a:lnTo>
                  <a:close/>
                  <a:moveTo>
                    <a:pt x="1591" y="193"/>
                  </a:moveTo>
                  <a:lnTo>
                    <a:pt x="1591" y="312"/>
                  </a:lnTo>
                  <a:lnTo>
                    <a:pt x="2106" y="312"/>
                  </a:lnTo>
                  <a:lnTo>
                    <a:pt x="2106" y="193"/>
                  </a:lnTo>
                  <a:lnTo>
                    <a:pt x="1591" y="193"/>
                  </a:lnTo>
                  <a:close/>
                  <a:moveTo>
                    <a:pt x="520" y="193"/>
                  </a:moveTo>
                  <a:lnTo>
                    <a:pt x="520" y="312"/>
                  </a:lnTo>
                  <a:lnTo>
                    <a:pt x="1035" y="312"/>
                  </a:lnTo>
                  <a:lnTo>
                    <a:pt x="1035" y="193"/>
                  </a:lnTo>
                  <a:lnTo>
                    <a:pt x="520" y="193"/>
                  </a:lnTo>
                  <a:close/>
                  <a:moveTo>
                    <a:pt x="115" y="0"/>
                  </a:moveTo>
                  <a:lnTo>
                    <a:pt x="2165" y="0"/>
                  </a:lnTo>
                  <a:lnTo>
                    <a:pt x="2192" y="2"/>
                  </a:lnTo>
                  <a:lnTo>
                    <a:pt x="2216" y="11"/>
                  </a:lnTo>
                  <a:lnTo>
                    <a:pt x="2238" y="24"/>
                  </a:lnTo>
                  <a:lnTo>
                    <a:pt x="2256" y="41"/>
                  </a:lnTo>
                  <a:lnTo>
                    <a:pt x="2269" y="61"/>
                  </a:lnTo>
                  <a:lnTo>
                    <a:pt x="2278" y="84"/>
                  </a:lnTo>
                  <a:lnTo>
                    <a:pt x="2280" y="110"/>
                  </a:lnTo>
                  <a:lnTo>
                    <a:pt x="2280" y="760"/>
                  </a:lnTo>
                  <a:lnTo>
                    <a:pt x="2278" y="786"/>
                  </a:lnTo>
                  <a:lnTo>
                    <a:pt x="2269" y="809"/>
                  </a:lnTo>
                  <a:lnTo>
                    <a:pt x="2256" y="829"/>
                  </a:lnTo>
                  <a:lnTo>
                    <a:pt x="2238" y="846"/>
                  </a:lnTo>
                  <a:lnTo>
                    <a:pt x="2216" y="859"/>
                  </a:lnTo>
                  <a:lnTo>
                    <a:pt x="2192" y="868"/>
                  </a:lnTo>
                  <a:lnTo>
                    <a:pt x="2165" y="872"/>
                  </a:lnTo>
                  <a:lnTo>
                    <a:pt x="115" y="872"/>
                  </a:lnTo>
                  <a:lnTo>
                    <a:pt x="88" y="868"/>
                  </a:lnTo>
                  <a:lnTo>
                    <a:pt x="64" y="859"/>
                  </a:lnTo>
                  <a:lnTo>
                    <a:pt x="42" y="846"/>
                  </a:lnTo>
                  <a:lnTo>
                    <a:pt x="24" y="829"/>
                  </a:lnTo>
                  <a:lnTo>
                    <a:pt x="11" y="809"/>
                  </a:lnTo>
                  <a:lnTo>
                    <a:pt x="2" y="786"/>
                  </a:lnTo>
                  <a:lnTo>
                    <a:pt x="0" y="760"/>
                  </a:lnTo>
                  <a:lnTo>
                    <a:pt x="0" y="110"/>
                  </a:lnTo>
                  <a:lnTo>
                    <a:pt x="2" y="84"/>
                  </a:lnTo>
                  <a:lnTo>
                    <a:pt x="11" y="61"/>
                  </a:lnTo>
                  <a:lnTo>
                    <a:pt x="24" y="41"/>
                  </a:lnTo>
                  <a:lnTo>
                    <a:pt x="42" y="24"/>
                  </a:lnTo>
                  <a:lnTo>
                    <a:pt x="64" y="11"/>
                  </a:lnTo>
                  <a:lnTo>
                    <a:pt x="88" y="2"/>
                  </a:lnTo>
                  <a:lnTo>
                    <a:pt x="115"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88"/>
            <p:cNvSpPr>
              <a:spLocks noEditPoints="1"/>
            </p:cNvSpPr>
            <p:nvPr/>
          </p:nvSpPr>
          <p:spPr bwMode="auto">
            <a:xfrm>
              <a:off x="13653917" y="2523387"/>
              <a:ext cx="497117" cy="281233"/>
            </a:xfrm>
            <a:custGeom>
              <a:avLst/>
              <a:gdLst>
                <a:gd name="T0" fmla="*/ 1180 w 2129"/>
                <a:gd name="T1" fmla="*/ 1008 h 1207"/>
                <a:gd name="T2" fmla="*/ 1379 w 2129"/>
                <a:gd name="T3" fmla="*/ 1008 h 1207"/>
                <a:gd name="T4" fmla="*/ 1379 w 2129"/>
                <a:gd name="T5" fmla="*/ 1207 h 1207"/>
                <a:gd name="T6" fmla="*/ 1180 w 2129"/>
                <a:gd name="T7" fmla="*/ 1207 h 1207"/>
                <a:gd name="T8" fmla="*/ 1180 w 2129"/>
                <a:gd name="T9" fmla="*/ 1008 h 1207"/>
                <a:gd name="T10" fmla="*/ 109 w 2129"/>
                <a:gd name="T11" fmla="*/ 1008 h 1207"/>
                <a:gd name="T12" fmla="*/ 308 w 2129"/>
                <a:gd name="T13" fmla="*/ 1008 h 1207"/>
                <a:gd name="T14" fmla="*/ 308 w 2129"/>
                <a:gd name="T15" fmla="*/ 1207 h 1207"/>
                <a:gd name="T16" fmla="*/ 109 w 2129"/>
                <a:gd name="T17" fmla="*/ 1207 h 1207"/>
                <a:gd name="T18" fmla="*/ 109 w 2129"/>
                <a:gd name="T19" fmla="*/ 1008 h 1207"/>
                <a:gd name="T20" fmla="*/ 1180 w 2129"/>
                <a:gd name="T21" fmla="*/ 640 h 1207"/>
                <a:gd name="T22" fmla="*/ 1379 w 2129"/>
                <a:gd name="T23" fmla="*/ 640 h 1207"/>
                <a:gd name="T24" fmla="*/ 1379 w 2129"/>
                <a:gd name="T25" fmla="*/ 841 h 1207"/>
                <a:gd name="T26" fmla="*/ 1180 w 2129"/>
                <a:gd name="T27" fmla="*/ 841 h 1207"/>
                <a:gd name="T28" fmla="*/ 1180 w 2129"/>
                <a:gd name="T29" fmla="*/ 640 h 1207"/>
                <a:gd name="T30" fmla="*/ 109 w 2129"/>
                <a:gd name="T31" fmla="*/ 640 h 1207"/>
                <a:gd name="T32" fmla="*/ 308 w 2129"/>
                <a:gd name="T33" fmla="*/ 640 h 1207"/>
                <a:gd name="T34" fmla="*/ 308 w 2129"/>
                <a:gd name="T35" fmla="*/ 841 h 1207"/>
                <a:gd name="T36" fmla="*/ 109 w 2129"/>
                <a:gd name="T37" fmla="*/ 841 h 1207"/>
                <a:gd name="T38" fmla="*/ 109 w 2129"/>
                <a:gd name="T39" fmla="*/ 640 h 1207"/>
                <a:gd name="T40" fmla="*/ 376 w 2129"/>
                <a:gd name="T41" fmla="*/ 0 h 1207"/>
                <a:gd name="T42" fmla="*/ 1738 w 2129"/>
                <a:gd name="T43" fmla="*/ 0 h 1207"/>
                <a:gd name="T44" fmla="*/ 1758 w 2129"/>
                <a:gd name="T45" fmla="*/ 3 h 1207"/>
                <a:gd name="T46" fmla="*/ 1776 w 2129"/>
                <a:gd name="T47" fmla="*/ 8 h 1207"/>
                <a:gd name="T48" fmla="*/ 1790 w 2129"/>
                <a:gd name="T49" fmla="*/ 15 h 1207"/>
                <a:gd name="T50" fmla="*/ 1801 w 2129"/>
                <a:gd name="T51" fmla="*/ 26 h 1207"/>
                <a:gd name="T52" fmla="*/ 1803 w 2129"/>
                <a:gd name="T53" fmla="*/ 26 h 1207"/>
                <a:gd name="T54" fmla="*/ 2129 w 2129"/>
                <a:gd name="T55" fmla="*/ 383 h 1207"/>
                <a:gd name="T56" fmla="*/ 2110 w 2129"/>
                <a:gd name="T57" fmla="*/ 380 h 1207"/>
                <a:gd name="T58" fmla="*/ 2090 w 2129"/>
                <a:gd name="T59" fmla="*/ 379 h 1207"/>
                <a:gd name="T60" fmla="*/ 40 w 2129"/>
                <a:gd name="T61" fmla="*/ 379 h 1207"/>
                <a:gd name="T62" fmla="*/ 19 w 2129"/>
                <a:gd name="T63" fmla="*/ 380 h 1207"/>
                <a:gd name="T64" fmla="*/ 0 w 2129"/>
                <a:gd name="T65" fmla="*/ 383 h 1207"/>
                <a:gd name="T66" fmla="*/ 309 w 2129"/>
                <a:gd name="T67" fmla="*/ 26 h 1207"/>
                <a:gd name="T68" fmla="*/ 312 w 2129"/>
                <a:gd name="T69" fmla="*/ 26 h 1207"/>
                <a:gd name="T70" fmla="*/ 323 w 2129"/>
                <a:gd name="T71" fmla="*/ 15 h 1207"/>
                <a:gd name="T72" fmla="*/ 338 w 2129"/>
                <a:gd name="T73" fmla="*/ 8 h 1207"/>
                <a:gd name="T74" fmla="*/ 355 w 2129"/>
                <a:gd name="T75" fmla="*/ 3 h 1207"/>
                <a:gd name="T76" fmla="*/ 376 w 2129"/>
                <a:gd name="T77"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9" h="1207">
                  <a:moveTo>
                    <a:pt x="1180" y="1008"/>
                  </a:moveTo>
                  <a:lnTo>
                    <a:pt x="1379" y="1008"/>
                  </a:lnTo>
                  <a:lnTo>
                    <a:pt x="1379" y="1207"/>
                  </a:lnTo>
                  <a:lnTo>
                    <a:pt x="1180" y="1207"/>
                  </a:lnTo>
                  <a:lnTo>
                    <a:pt x="1180" y="1008"/>
                  </a:lnTo>
                  <a:close/>
                  <a:moveTo>
                    <a:pt x="109" y="1008"/>
                  </a:moveTo>
                  <a:lnTo>
                    <a:pt x="308" y="1008"/>
                  </a:lnTo>
                  <a:lnTo>
                    <a:pt x="308" y="1207"/>
                  </a:lnTo>
                  <a:lnTo>
                    <a:pt x="109" y="1207"/>
                  </a:lnTo>
                  <a:lnTo>
                    <a:pt x="109" y="1008"/>
                  </a:lnTo>
                  <a:close/>
                  <a:moveTo>
                    <a:pt x="1180" y="640"/>
                  </a:moveTo>
                  <a:lnTo>
                    <a:pt x="1379" y="640"/>
                  </a:lnTo>
                  <a:lnTo>
                    <a:pt x="1379" y="841"/>
                  </a:lnTo>
                  <a:lnTo>
                    <a:pt x="1180" y="841"/>
                  </a:lnTo>
                  <a:lnTo>
                    <a:pt x="1180" y="640"/>
                  </a:lnTo>
                  <a:close/>
                  <a:moveTo>
                    <a:pt x="109" y="640"/>
                  </a:moveTo>
                  <a:lnTo>
                    <a:pt x="308" y="640"/>
                  </a:lnTo>
                  <a:lnTo>
                    <a:pt x="308" y="841"/>
                  </a:lnTo>
                  <a:lnTo>
                    <a:pt x="109" y="841"/>
                  </a:lnTo>
                  <a:lnTo>
                    <a:pt x="109" y="640"/>
                  </a:lnTo>
                  <a:close/>
                  <a:moveTo>
                    <a:pt x="376" y="0"/>
                  </a:moveTo>
                  <a:lnTo>
                    <a:pt x="1738" y="0"/>
                  </a:lnTo>
                  <a:lnTo>
                    <a:pt x="1758" y="3"/>
                  </a:lnTo>
                  <a:lnTo>
                    <a:pt x="1776" y="8"/>
                  </a:lnTo>
                  <a:lnTo>
                    <a:pt x="1790" y="15"/>
                  </a:lnTo>
                  <a:lnTo>
                    <a:pt x="1801" y="26"/>
                  </a:lnTo>
                  <a:lnTo>
                    <a:pt x="1803" y="26"/>
                  </a:lnTo>
                  <a:lnTo>
                    <a:pt x="2129" y="383"/>
                  </a:lnTo>
                  <a:lnTo>
                    <a:pt x="2110" y="380"/>
                  </a:lnTo>
                  <a:lnTo>
                    <a:pt x="2090" y="379"/>
                  </a:lnTo>
                  <a:lnTo>
                    <a:pt x="40" y="379"/>
                  </a:lnTo>
                  <a:lnTo>
                    <a:pt x="19" y="380"/>
                  </a:lnTo>
                  <a:lnTo>
                    <a:pt x="0" y="383"/>
                  </a:lnTo>
                  <a:lnTo>
                    <a:pt x="309" y="26"/>
                  </a:lnTo>
                  <a:lnTo>
                    <a:pt x="312" y="26"/>
                  </a:lnTo>
                  <a:lnTo>
                    <a:pt x="323" y="15"/>
                  </a:lnTo>
                  <a:lnTo>
                    <a:pt x="338" y="8"/>
                  </a:lnTo>
                  <a:lnTo>
                    <a:pt x="355" y="3"/>
                  </a:lnTo>
                  <a:lnTo>
                    <a:pt x="37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a:grpSpLocks noChangeAspect="1"/>
          </p:cNvGrpSpPr>
          <p:nvPr/>
        </p:nvGrpSpPr>
        <p:grpSpPr>
          <a:xfrm>
            <a:off x="4230745" y="1587524"/>
            <a:ext cx="766484" cy="457200"/>
            <a:chOff x="13636413" y="2523387"/>
            <a:chExt cx="532126" cy="317408"/>
          </a:xfrm>
        </p:grpSpPr>
        <p:sp>
          <p:nvSpPr>
            <p:cNvPr id="19" name="Freeform 87"/>
            <p:cNvSpPr>
              <a:spLocks noEditPoints="1"/>
            </p:cNvSpPr>
            <p:nvPr/>
          </p:nvSpPr>
          <p:spPr bwMode="auto">
            <a:xfrm>
              <a:off x="13636413" y="2637747"/>
              <a:ext cx="532126" cy="203048"/>
            </a:xfrm>
            <a:custGeom>
              <a:avLst/>
              <a:gdLst>
                <a:gd name="T0" fmla="*/ 1591 w 2280"/>
                <a:gd name="T1" fmla="*/ 561 h 872"/>
                <a:gd name="T2" fmla="*/ 1591 w 2280"/>
                <a:gd name="T3" fmla="*/ 678 h 872"/>
                <a:gd name="T4" fmla="*/ 2106 w 2280"/>
                <a:gd name="T5" fmla="*/ 678 h 872"/>
                <a:gd name="T6" fmla="*/ 2106 w 2280"/>
                <a:gd name="T7" fmla="*/ 561 h 872"/>
                <a:gd name="T8" fmla="*/ 1591 w 2280"/>
                <a:gd name="T9" fmla="*/ 561 h 872"/>
                <a:gd name="T10" fmla="*/ 520 w 2280"/>
                <a:gd name="T11" fmla="*/ 561 h 872"/>
                <a:gd name="T12" fmla="*/ 520 w 2280"/>
                <a:gd name="T13" fmla="*/ 678 h 872"/>
                <a:gd name="T14" fmla="*/ 1035 w 2280"/>
                <a:gd name="T15" fmla="*/ 678 h 872"/>
                <a:gd name="T16" fmla="*/ 1035 w 2280"/>
                <a:gd name="T17" fmla="*/ 561 h 872"/>
                <a:gd name="T18" fmla="*/ 520 w 2280"/>
                <a:gd name="T19" fmla="*/ 561 h 872"/>
                <a:gd name="T20" fmla="*/ 1591 w 2280"/>
                <a:gd name="T21" fmla="*/ 193 h 872"/>
                <a:gd name="T22" fmla="*/ 1591 w 2280"/>
                <a:gd name="T23" fmla="*/ 312 h 872"/>
                <a:gd name="T24" fmla="*/ 2106 w 2280"/>
                <a:gd name="T25" fmla="*/ 312 h 872"/>
                <a:gd name="T26" fmla="*/ 2106 w 2280"/>
                <a:gd name="T27" fmla="*/ 193 h 872"/>
                <a:gd name="T28" fmla="*/ 1591 w 2280"/>
                <a:gd name="T29" fmla="*/ 193 h 872"/>
                <a:gd name="T30" fmla="*/ 520 w 2280"/>
                <a:gd name="T31" fmla="*/ 193 h 872"/>
                <a:gd name="T32" fmla="*/ 520 w 2280"/>
                <a:gd name="T33" fmla="*/ 312 h 872"/>
                <a:gd name="T34" fmla="*/ 1035 w 2280"/>
                <a:gd name="T35" fmla="*/ 312 h 872"/>
                <a:gd name="T36" fmla="*/ 1035 w 2280"/>
                <a:gd name="T37" fmla="*/ 193 h 872"/>
                <a:gd name="T38" fmla="*/ 520 w 2280"/>
                <a:gd name="T39" fmla="*/ 193 h 872"/>
                <a:gd name="T40" fmla="*/ 115 w 2280"/>
                <a:gd name="T41" fmla="*/ 0 h 872"/>
                <a:gd name="T42" fmla="*/ 2165 w 2280"/>
                <a:gd name="T43" fmla="*/ 0 h 872"/>
                <a:gd name="T44" fmla="*/ 2192 w 2280"/>
                <a:gd name="T45" fmla="*/ 2 h 872"/>
                <a:gd name="T46" fmla="*/ 2216 w 2280"/>
                <a:gd name="T47" fmla="*/ 11 h 872"/>
                <a:gd name="T48" fmla="*/ 2238 w 2280"/>
                <a:gd name="T49" fmla="*/ 24 h 872"/>
                <a:gd name="T50" fmla="*/ 2256 w 2280"/>
                <a:gd name="T51" fmla="*/ 41 h 872"/>
                <a:gd name="T52" fmla="*/ 2269 w 2280"/>
                <a:gd name="T53" fmla="*/ 61 h 872"/>
                <a:gd name="T54" fmla="*/ 2278 w 2280"/>
                <a:gd name="T55" fmla="*/ 84 h 872"/>
                <a:gd name="T56" fmla="*/ 2280 w 2280"/>
                <a:gd name="T57" fmla="*/ 110 h 872"/>
                <a:gd name="T58" fmla="*/ 2280 w 2280"/>
                <a:gd name="T59" fmla="*/ 760 h 872"/>
                <a:gd name="T60" fmla="*/ 2278 w 2280"/>
                <a:gd name="T61" fmla="*/ 786 h 872"/>
                <a:gd name="T62" fmla="*/ 2269 w 2280"/>
                <a:gd name="T63" fmla="*/ 809 h 872"/>
                <a:gd name="T64" fmla="*/ 2256 w 2280"/>
                <a:gd name="T65" fmla="*/ 829 h 872"/>
                <a:gd name="T66" fmla="*/ 2238 w 2280"/>
                <a:gd name="T67" fmla="*/ 846 h 872"/>
                <a:gd name="T68" fmla="*/ 2216 w 2280"/>
                <a:gd name="T69" fmla="*/ 859 h 872"/>
                <a:gd name="T70" fmla="*/ 2192 w 2280"/>
                <a:gd name="T71" fmla="*/ 868 h 872"/>
                <a:gd name="T72" fmla="*/ 2165 w 2280"/>
                <a:gd name="T73" fmla="*/ 872 h 872"/>
                <a:gd name="T74" fmla="*/ 115 w 2280"/>
                <a:gd name="T75" fmla="*/ 872 h 872"/>
                <a:gd name="T76" fmla="*/ 88 w 2280"/>
                <a:gd name="T77" fmla="*/ 868 h 872"/>
                <a:gd name="T78" fmla="*/ 64 w 2280"/>
                <a:gd name="T79" fmla="*/ 859 h 872"/>
                <a:gd name="T80" fmla="*/ 42 w 2280"/>
                <a:gd name="T81" fmla="*/ 846 h 872"/>
                <a:gd name="T82" fmla="*/ 24 w 2280"/>
                <a:gd name="T83" fmla="*/ 829 h 872"/>
                <a:gd name="T84" fmla="*/ 11 w 2280"/>
                <a:gd name="T85" fmla="*/ 809 h 872"/>
                <a:gd name="T86" fmla="*/ 2 w 2280"/>
                <a:gd name="T87" fmla="*/ 786 h 872"/>
                <a:gd name="T88" fmla="*/ 0 w 2280"/>
                <a:gd name="T89" fmla="*/ 760 h 872"/>
                <a:gd name="T90" fmla="*/ 0 w 2280"/>
                <a:gd name="T91" fmla="*/ 110 h 872"/>
                <a:gd name="T92" fmla="*/ 2 w 2280"/>
                <a:gd name="T93" fmla="*/ 84 h 872"/>
                <a:gd name="T94" fmla="*/ 11 w 2280"/>
                <a:gd name="T95" fmla="*/ 61 h 872"/>
                <a:gd name="T96" fmla="*/ 24 w 2280"/>
                <a:gd name="T97" fmla="*/ 41 h 872"/>
                <a:gd name="T98" fmla="*/ 42 w 2280"/>
                <a:gd name="T99" fmla="*/ 24 h 872"/>
                <a:gd name="T100" fmla="*/ 64 w 2280"/>
                <a:gd name="T101" fmla="*/ 11 h 872"/>
                <a:gd name="T102" fmla="*/ 88 w 2280"/>
                <a:gd name="T103" fmla="*/ 2 h 872"/>
                <a:gd name="T104" fmla="*/ 115 w 2280"/>
                <a:gd name="T105"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872">
                  <a:moveTo>
                    <a:pt x="1591" y="561"/>
                  </a:moveTo>
                  <a:lnTo>
                    <a:pt x="1591" y="678"/>
                  </a:lnTo>
                  <a:lnTo>
                    <a:pt x="2106" y="678"/>
                  </a:lnTo>
                  <a:lnTo>
                    <a:pt x="2106" y="561"/>
                  </a:lnTo>
                  <a:lnTo>
                    <a:pt x="1591" y="561"/>
                  </a:lnTo>
                  <a:close/>
                  <a:moveTo>
                    <a:pt x="520" y="561"/>
                  </a:moveTo>
                  <a:lnTo>
                    <a:pt x="520" y="678"/>
                  </a:lnTo>
                  <a:lnTo>
                    <a:pt x="1035" y="678"/>
                  </a:lnTo>
                  <a:lnTo>
                    <a:pt x="1035" y="561"/>
                  </a:lnTo>
                  <a:lnTo>
                    <a:pt x="520" y="561"/>
                  </a:lnTo>
                  <a:close/>
                  <a:moveTo>
                    <a:pt x="1591" y="193"/>
                  </a:moveTo>
                  <a:lnTo>
                    <a:pt x="1591" y="312"/>
                  </a:lnTo>
                  <a:lnTo>
                    <a:pt x="2106" y="312"/>
                  </a:lnTo>
                  <a:lnTo>
                    <a:pt x="2106" y="193"/>
                  </a:lnTo>
                  <a:lnTo>
                    <a:pt x="1591" y="193"/>
                  </a:lnTo>
                  <a:close/>
                  <a:moveTo>
                    <a:pt x="520" y="193"/>
                  </a:moveTo>
                  <a:lnTo>
                    <a:pt x="520" y="312"/>
                  </a:lnTo>
                  <a:lnTo>
                    <a:pt x="1035" y="312"/>
                  </a:lnTo>
                  <a:lnTo>
                    <a:pt x="1035" y="193"/>
                  </a:lnTo>
                  <a:lnTo>
                    <a:pt x="520" y="193"/>
                  </a:lnTo>
                  <a:close/>
                  <a:moveTo>
                    <a:pt x="115" y="0"/>
                  </a:moveTo>
                  <a:lnTo>
                    <a:pt x="2165" y="0"/>
                  </a:lnTo>
                  <a:lnTo>
                    <a:pt x="2192" y="2"/>
                  </a:lnTo>
                  <a:lnTo>
                    <a:pt x="2216" y="11"/>
                  </a:lnTo>
                  <a:lnTo>
                    <a:pt x="2238" y="24"/>
                  </a:lnTo>
                  <a:lnTo>
                    <a:pt x="2256" y="41"/>
                  </a:lnTo>
                  <a:lnTo>
                    <a:pt x="2269" y="61"/>
                  </a:lnTo>
                  <a:lnTo>
                    <a:pt x="2278" y="84"/>
                  </a:lnTo>
                  <a:lnTo>
                    <a:pt x="2280" y="110"/>
                  </a:lnTo>
                  <a:lnTo>
                    <a:pt x="2280" y="760"/>
                  </a:lnTo>
                  <a:lnTo>
                    <a:pt x="2278" y="786"/>
                  </a:lnTo>
                  <a:lnTo>
                    <a:pt x="2269" y="809"/>
                  </a:lnTo>
                  <a:lnTo>
                    <a:pt x="2256" y="829"/>
                  </a:lnTo>
                  <a:lnTo>
                    <a:pt x="2238" y="846"/>
                  </a:lnTo>
                  <a:lnTo>
                    <a:pt x="2216" y="859"/>
                  </a:lnTo>
                  <a:lnTo>
                    <a:pt x="2192" y="868"/>
                  </a:lnTo>
                  <a:lnTo>
                    <a:pt x="2165" y="872"/>
                  </a:lnTo>
                  <a:lnTo>
                    <a:pt x="115" y="872"/>
                  </a:lnTo>
                  <a:lnTo>
                    <a:pt x="88" y="868"/>
                  </a:lnTo>
                  <a:lnTo>
                    <a:pt x="64" y="859"/>
                  </a:lnTo>
                  <a:lnTo>
                    <a:pt x="42" y="846"/>
                  </a:lnTo>
                  <a:lnTo>
                    <a:pt x="24" y="829"/>
                  </a:lnTo>
                  <a:lnTo>
                    <a:pt x="11" y="809"/>
                  </a:lnTo>
                  <a:lnTo>
                    <a:pt x="2" y="786"/>
                  </a:lnTo>
                  <a:lnTo>
                    <a:pt x="0" y="760"/>
                  </a:lnTo>
                  <a:lnTo>
                    <a:pt x="0" y="110"/>
                  </a:lnTo>
                  <a:lnTo>
                    <a:pt x="2" y="84"/>
                  </a:lnTo>
                  <a:lnTo>
                    <a:pt x="11" y="61"/>
                  </a:lnTo>
                  <a:lnTo>
                    <a:pt x="24" y="41"/>
                  </a:lnTo>
                  <a:lnTo>
                    <a:pt x="42" y="24"/>
                  </a:lnTo>
                  <a:lnTo>
                    <a:pt x="64" y="11"/>
                  </a:lnTo>
                  <a:lnTo>
                    <a:pt x="88" y="2"/>
                  </a:lnTo>
                  <a:lnTo>
                    <a:pt x="115"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88"/>
            <p:cNvSpPr>
              <a:spLocks noEditPoints="1"/>
            </p:cNvSpPr>
            <p:nvPr/>
          </p:nvSpPr>
          <p:spPr bwMode="auto">
            <a:xfrm>
              <a:off x="13653917" y="2523387"/>
              <a:ext cx="497117" cy="281233"/>
            </a:xfrm>
            <a:custGeom>
              <a:avLst/>
              <a:gdLst>
                <a:gd name="T0" fmla="*/ 1180 w 2129"/>
                <a:gd name="T1" fmla="*/ 1008 h 1207"/>
                <a:gd name="T2" fmla="*/ 1379 w 2129"/>
                <a:gd name="T3" fmla="*/ 1008 h 1207"/>
                <a:gd name="T4" fmla="*/ 1379 w 2129"/>
                <a:gd name="T5" fmla="*/ 1207 h 1207"/>
                <a:gd name="T6" fmla="*/ 1180 w 2129"/>
                <a:gd name="T7" fmla="*/ 1207 h 1207"/>
                <a:gd name="T8" fmla="*/ 1180 w 2129"/>
                <a:gd name="T9" fmla="*/ 1008 h 1207"/>
                <a:gd name="T10" fmla="*/ 109 w 2129"/>
                <a:gd name="T11" fmla="*/ 1008 h 1207"/>
                <a:gd name="T12" fmla="*/ 308 w 2129"/>
                <a:gd name="T13" fmla="*/ 1008 h 1207"/>
                <a:gd name="T14" fmla="*/ 308 w 2129"/>
                <a:gd name="T15" fmla="*/ 1207 h 1207"/>
                <a:gd name="T16" fmla="*/ 109 w 2129"/>
                <a:gd name="T17" fmla="*/ 1207 h 1207"/>
                <a:gd name="T18" fmla="*/ 109 w 2129"/>
                <a:gd name="T19" fmla="*/ 1008 h 1207"/>
                <a:gd name="T20" fmla="*/ 1180 w 2129"/>
                <a:gd name="T21" fmla="*/ 640 h 1207"/>
                <a:gd name="T22" fmla="*/ 1379 w 2129"/>
                <a:gd name="T23" fmla="*/ 640 h 1207"/>
                <a:gd name="T24" fmla="*/ 1379 w 2129"/>
                <a:gd name="T25" fmla="*/ 841 h 1207"/>
                <a:gd name="T26" fmla="*/ 1180 w 2129"/>
                <a:gd name="T27" fmla="*/ 841 h 1207"/>
                <a:gd name="T28" fmla="*/ 1180 w 2129"/>
                <a:gd name="T29" fmla="*/ 640 h 1207"/>
                <a:gd name="T30" fmla="*/ 109 w 2129"/>
                <a:gd name="T31" fmla="*/ 640 h 1207"/>
                <a:gd name="T32" fmla="*/ 308 w 2129"/>
                <a:gd name="T33" fmla="*/ 640 h 1207"/>
                <a:gd name="T34" fmla="*/ 308 w 2129"/>
                <a:gd name="T35" fmla="*/ 841 h 1207"/>
                <a:gd name="T36" fmla="*/ 109 w 2129"/>
                <a:gd name="T37" fmla="*/ 841 h 1207"/>
                <a:gd name="T38" fmla="*/ 109 w 2129"/>
                <a:gd name="T39" fmla="*/ 640 h 1207"/>
                <a:gd name="T40" fmla="*/ 376 w 2129"/>
                <a:gd name="T41" fmla="*/ 0 h 1207"/>
                <a:gd name="T42" fmla="*/ 1738 w 2129"/>
                <a:gd name="T43" fmla="*/ 0 h 1207"/>
                <a:gd name="T44" fmla="*/ 1758 w 2129"/>
                <a:gd name="T45" fmla="*/ 3 h 1207"/>
                <a:gd name="T46" fmla="*/ 1776 w 2129"/>
                <a:gd name="T47" fmla="*/ 8 h 1207"/>
                <a:gd name="T48" fmla="*/ 1790 w 2129"/>
                <a:gd name="T49" fmla="*/ 15 h 1207"/>
                <a:gd name="T50" fmla="*/ 1801 w 2129"/>
                <a:gd name="T51" fmla="*/ 26 h 1207"/>
                <a:gd name="T52" fmla="*/ 1803 w 2129"/>
                <a:gd name="T53" fmla="*/ 26 h 1207"/>
                <a:gd name="T54" fmla="*/ 2129 w 2129"/>
                <a:gd name="T55" fmla="*/ 383 h 1207"/>
                <a:gd name="T56" fmla="*/ 2110 w 2129"/>
                <a:gd name="T57" fmla="*/ 380 h 1207"/>
                <a:gd name="T58" fmla="*/ 2090 w 2129"/>
                <a:gd name="T59" fmla="*/ 379 h 1207"/>
                <a:gd name="T60" fmla="*/ 40 w 2129"/>
                <a:gd name="T61" fmla="*/ 379 h 1207"/>
                <a:gd name="T62" fmla="*/ 19 w 2129"/>
                <a:gd name="T63" fmla="*/ 380 h 1207"/>
                <a:gd name="T64" fmla="*/ 0 w 2129"/>
                <a:gd name="T65" fmla="*/ 383 h 1207"/>
                <a:gd name="T66" fmla="*/ 309 w 2129"/>
                <a:gd name="T67" fmla="*/ 26 h 1207"/>
                <a:gd name="T68" fmla="*/ 312 w 2129"/>
                <a:gd name="T69" fmla="*/ 26 h 1207"/>
                <a:gd name="T70" fmla="*/ 323 w 2129"/>
                <a:gd name="T71" fmla="*/ 15 h 1207"/>
                <a:gd name="T72" fmla="*/ 338 w 2129"/>
                <a:gd name="T73" fmla="*/ 8 h 1207"/>
                <a:gd name="T74" fmla="*/ 355 w 2129"/>
                <a:gd name="T75" fmla="*/ 3 h 1207"/>
                <a:gd name="T76" fmla="*/ 376 w 2129"/>
                <a:gd name="T77" fmla="*/ 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9" h="1207">
                  <a:moveTo>
                    <a:pt x="1180" y="1008"/>
                  </a:moveTo>
                  <a:lnTo>
                    <a:pt x="1379" y="1008"/>
                  </a:lnTo>
                  <a:lnTo>
                    <a:pt x="1379" y="1207"/>
                  </a:lnTo>
                  <a:lnTo>
                    <a:pt x="1180" y="1207"/>
                  </a:lnTo>
                  <a:lnTo>
                    <a:pt x="1180" y="1008"/>
                  </a:lnTo>
                  <a:close/>
                  <a:moveTo>
                    <a:pt x="109" y="1008"/>
                  </a:moveTo>
                  <a:lnTo>
                    <a:pt x="308" y="1008"/>
                  </a:lnTo>
                  <a:lnTo>
                    <a:pt x="308" y="1207"/>
                  </a:lnTo>
                  <a:lnTo>
                    <a:pt x="109" y="1207"/>
                  </a:lnTo>
                  <a:lnTo>
                    <a:pt x="109" y="1008"/>
                  </a:lnTo>
                  <a:close/>
                  <a:moveTo>
                    <a:pt x="1180" y="640"/>
                  </a:moveTo>
                  <a:lnTo>
                    <a:pt x="1379" y="640"/>
                  </a:lnTo>
                  <a:lnTo>
                    <a:pt x="1379" y="841"/>
                  </a:lnTo>
                  <a:lnTo>
                    <a:pt x="1180" y="841"/>
                  </a:lnTo>
                  <a:lnTo>
                    <a:pt x="1180" y="640"/>
                  </a:lnTo>
                  <a:close/>
                  <a:moveTo>
                    <a:pt x="109" y="640"/>
                  </a:moveTo>
                  <a:lnTo>
                    <a:pt x="308" y="640"/>
                  </a:lnTo>
                  <a:lnTo>
                    <a:pt x="308" y="841"/>
                  </a:lnTo>
                  <a:lnTo>
                    <a:pt x="109" y="841"/>
                  </a:lnTo>
                  <a:lnTo>
                    <a:pt x="109" y="640"/>
                  </a:lnTo>
                  <a:close/>
                  <a:moveTo>
                    <a:pt x="376" y="0"/>
                  </a:moveTo>
                  <a:lnTo>
                    <a:pt x="1738" y="0"/>
                  </a:lnTo>
                  <a:lnTo>
                    <a:pt x="1758" y="3"/>
                  </a:lnTo>
                  <a:lnTo>
                    <a:pt x="1776" y="8"/>
                  </a:lnTo>
                  <a:lnTo>
                    <a:pt x="1790" y="15"/>
                  </a:lnTo>
                  <a:lnTo>
                    <a:pt x="1801" y="26"/>
                  </a:lnTo>
                  <a:lnTo>
                    <a:pt x="1803" y="26"/>
                  </a:lnTo>
                  <a:lnTo>
                    <a:pt x="2129" y="383"/>
                  </a:lnTo>
                  <a:lnTo>
                    <a:pt x="2110" y="380"/>
                  </a:lnTo>
                  <a:lnTo>
                    <a:pt x="2090" y="379"/>
                  </a:lnTo>
                  <a:lnTo>
                    <a:pt x="40" y="379"/>
                  </a:lnTo>
                  <a:lnTo>
                    <a:pt x="19" y="380"/>
                  </a:lnTo>
                  <a:lnTo>
                    <a:pt x="0" y="383"/>
                  </a:lnTo>
                  <a:lnTo>
                    <a:pt x="309" y="26"/>
                  </a:lnTo>
                  <a:lnTo>
                    <a:pt x="312" y="26"/>
                  </a:lnTo>
                  <a:lnTo>
                    <a:pt x="323" y="15"/>
                  </a:lnTo>
                  <a:lnTo>
                    <a:pt x="338" y="8"/>
                  </a:lnTo>
                  <a:lnTo>
                    <a:pt x="355" y="3"/>
                  </a:lnTo>
                  <a:lnTo>
                    <a:pt x="37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Rectangle 20"/>
          <p:cNvSpPr>
            <a:spLocks noChangeArrowheads="1"/>
          </p:cNvSpPr>
          <p:nvPr/>
        </p:nvSpPr>
        <p:spPr bwMode="auto">
          <a:xfrm>
            <a:off x="2705490" y="2087829"/>
            <a:ext cx="2213967" cy="659214"/>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dirty="0">
                <a:solidFill>
                  <a:srgbClr val="FFFFFF"/>
                </a:solidFill>
              </a:rPr>
              <a:t>Cross-Domain Resources</a:t>
            </a:r>
            <a:endParaRPr kumimoji="0" lang="en-US" sz="2200" b="1" i="0" u="none" strike="noStrike" kern="1200" cap="none" spc="0" normalizeH="0" baseline="0" noProof="0" dirty="0">
              <a:ln>
                <a:noFill/>
              </a:ln>
              <a:solidFill>
                <a:srgbClr val="FFFFFF"/>
              </a:solidFill>
              <a:effectLst/>
              <a:uLnTx/>
              <a:uFillTx/>
            </a:endParaRPr>
          </a:p>
        </p:txBody>
      </p:sp>
      <p:cxnSp>
        <p:nvCxnSpPr>
          <p:cNvPr id="22" name="Straight Arrow Connector 21"/>
          <p:cNvCxnSpPr/>
          <p:nvPr/>
        </p:nvCxnSpPr>
        <p:spPr bwMode="auto">
          <a:xfrm>
            <a:off x="3384000" y="1828429"/>
            <a:ext cx="764449" cy="0"/>
          </a:xfrm>
          <a:prstGeom prst="straightConnector1">
            <a:avLst/>
          </a:prstGeom>
          <a:noFill/>
          <a:ln w="38100" cap="flat" cmpd="sng" algn="ctr">
            <a:solidFill>
              <a:srgbClr val="19B9DE"/>
            </a:solidFill>
            <a:prstDash val="solid"/>
            <a:round/>
            <a:headEnd type="none"/>
            <a:tailEnd type="none"/>
          </a:ln>
          <a:effectLst/>
        </p:spPr>
      </p:cxnSp>
      <p:sp>
        <p:nvSpPr>
          <p:cNvPr id="29" name="Rectangle 28"/>
          <p:cNvSpPr>
            <a:spLocks noChangeArrowheads="1"/>
          </p:cNvSpPr>
          <p:nvPr/>
        </p:nvSpPr>
        <p:spPr bwMode="auto">
          <a:xfrm>
            <a:off x="6904299" y="2087829"/>
            <a:ext cx="2773397" cy="659214"/>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dirty="0">
                <a:solidFill>
                  <a:srgbClr val="FFFFFF"/>
                </a:solidFill>
              </a:rPr>
              <a:t>Token-based secured resources</a:t>
            </a:r>
            <a:endParaRPr kumimoji="0" lang="en-US" sz="2200" b="1" i="0" u="none" strike="noStrike" kern="1200" cap="none" spc="0" normalizeH="0" baseline="0" noProof="0" dirty="0">
              <a:ln>
                <a:noFill/>
              </a:ln>
              <a:solidFill>
                <a:srgbClr val="FFFFFF"/>
              </a:solidFill>
              <a:effectLst/>
              <a:uLnTx/>
              <a:uFillTx/>
            </a:endParaRPr>
          </a:p>
        </p:txBody>
      </p:sp>
      <p:sp>
        <p:nvSpPr>
          <p:cNvPr id="31" name="Rectangle 30"/>
          <p:cNvSpPr>
            <a:spLocks noChangeArrowheads="1"/>
          </p:cNvSpPr>
          <p:nvPr/>
        </p:nvSpPr>
        <p:spPr bwMode="auto">
          <a:xfrm>
            <a:off x="2857890" y="4824298"/>
            <a:ext cx="2213967" cy="659214"/>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dirty="0">
                <a:solidFill>
                  <a:srgbClr val="FFFFFF"/>
                </a:solidFill>
              </a:rPr>
              <a:t>OAuth 2.0 app logins</a:t>
            </a:r>
            <a:endParaRPr kumimoji="0" lang="en-US" sz="2200" b="1" i="0" u="none" strike="noStrike" kern="1200" cap="none" spc="0" normalizeH="0" baseline="0" noProof="0" dirty="0">
              <a:ln>
                <a:noFill/>
              </a:ln>
              <a:solidFill>
                <a:srgbClr val="FFFFFF"/>
              </a:solidFill>
              <a:effectLst/>
              <a:uLnTx/>
              <a:uFillTx/>
            </a:endParaRPr>
          </a:p>
        </p:txBody>
      </p:sp>
      <p:sp>
        <p:nvSpPr>
          <p:cNvPr id="32" name="Rectangle 31"/>
          <p:cNvSpPr>
            <a:spLocks noChangeArrowheads="1"/>
          </p:cNvSpPr>
          <p:nvPr/>
        </p:nvSpPr>
        <p:spPr bwMode="auto">
          <a:xfrm>
            <a:off x="7046683" y="4824298"/>
            <a:ext cx="2773397" cy="659214"/>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dirty="0">
                <a:solidFill>
                  <a:srgbClr val="FFFFFF"/>
                </a:solidFill>
              </a:rPr>
              <a:t>Rate limiting</a:t>
            </a:r>
            <a:endParaRPr kumimoji="0" lang="en-US" sz="2200" b="1" i="0" u="none" strike="noStrike" kern="1200" cap="none" spc="0" normalizeH="0" baseline="0" noProof="0" dirty="0">
              <a:ln>
                <a:noFill/>
              </a:ln>
              <a:solidFill>
                <a:srgbClr val="FFFFFF"/>
              </a:solidFill>
              <a:effectLst/>
              <a:uLnTx/>
              <a:uFillTx/>
            </a:endParaRPr>
          </a:p>
        </p:txBody>
      </p:sp>
      <p:grpSp>
        <p:nvGrpSpPr>
          <p:cNvPr id="51" name="Group 50"/>
          <p:cNvGrpSpPr>
            <a:grpSpLocks noChangeAspect="1"/>
          </p:cNvGrpSpPr>
          <p:nvPr/>
        </p:nvGrpSpPr>
        <p:grpSpPr bwMode="auto">
          <a:xfrm>
            <a:off x="3384000" y="3612628"/>
            <a:ext cx="1142186" cy="851522"/>
            <a:chOff x="1829" y="1798"/>
            <a:chExt cx="558" cy="416"/>
          </a:xfrm>
        </p:grpSpPr>
        <p:sp>
          <p:nvSpPr>
            <p:cNvPr id="52" name="Rectangle 51"/>
            <p:cNvSpPr>
              <a:spLocks noChangeArrowheads="1"/>
            </p:cNvSpPr>
            <p:nvPr/>
          </p:nvSpPr>
          <p:spPr bwMode="auto">
            <a:xfrm>
              <a:off x="1829" y="1798"/>
              <a:ext cx="558" cy="416"/>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kern="1200"/>
            </a:p>
          </p:txBody>
        </p:sp>
        <p:sp>
          <p:nvSpPr>
            <p:cNvPr id="53" name="Rectangle 52"/>
            <p:cNvSpPr>
              <a:spLocks noChangeArrowheads="1"/>
            </p:cNvSpPr>
            <p:nvPr/>
          </p:nvSpPr>
          <p:spPr bwMode="auto">
            <a:xfrm>
              <a:off x="1877" y="1928"/>
              <a:ext cx="71" cy="239"/>
            </a:xfrm>
            <a:prstGeom prst="rect">
              <a:avLst/>
            </a:prstGeom>
            <a:solidFill>
              <a:srgbClr val="1096C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kern="1200"/>
            </a:p>
          </p:txBody>
        </p:sp>
        <p:sp>
          <p:nvSpPr>
            <p:cNvPr id="54" name="Freeform 53"/>
            <p:cNvSpPr>
              <a:spLocks noEditPoints="1"/>
            </p:cNvSpPr>
            <p:nvPr/>
          </p:nvSpPr>
          <p:spPr bwMode="auto">
            <a:xfrm>
              <a:off x="1853" y="1822"/>
              <a:ext cx="510" cy="368"/>
            </a:xfrm>
            <a:custGeom>
              <a:avLst/>
              <a:gdLst>
                <a:gd name="T0" fmla="*/ 119 w 2548"/>
                <a:gd name="T1" fmla="*/ 532 h 1842"/>
                <a:gd name="T2" fmla="*/ 119 w 2548"/>
                <a:gd name="T3" fmla="*/ 1723 h 1842"/>
                <a:gd name="T4" fmla="*/ 478 w 2548"/>
                <a:gd name="T5" fmla="*/ 1723 h 1842"/>
                <a:gd name="T6" fmla="*/ 478 w 2548"/>
                <a:gd name="T7" fmla="*/ 532 h 1842"/>
                <a:gd name="T8" fmla="*/ 119 w 2548"/>
                <a:gd name="T9" fmla="*/ 532 h 1842"/>
                <a:gd name="T10" fmla="*/ 0 w 2548"/>
                <a:gd name="T11" fmla="*/ 0 h 1842"/>
                <a:gd name="T12" fmla="*/ 2548 w 2548"/>
                <a:gd name="T13" fmla="*/ 0 h 1842"/>
                <a:gd name="T14" fmla="*/ 2548 w 2548"/>
                <a:gd name="T15" fmla="*/ 1842 h 1842"/>
                <a:gd name="T16" fmla="*/ 0 w 2548"/>
                <a:gd name="T17" fmla="*/ 1842 h 1842"/>
                <a:gd name="T18" fmla="*/ 0 w 2548"/>
                <a:gd name="T19" fmla="*/ 0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8" h="1842">
                  <a:moveTo>
                    <a:pt x="119" y="532"/>
                  </a:moveTo>
                  <a:lnTo>
                    <a:pt x="119" y="1723"/>
                  </a:lnTo>
                  <a:lnTo>
                    <a:pt x="478" y="1723"/>
                  </a:lnTo>
                  <a:lnTo>
                    <a:pt x="478" y="532"/>
                  </a:lnTo>
                  <a:lnTo>
                    <a:pt x="119" y="532"/>
                  </a:lnTo>
                  <a:close/>
                  <a:moveTo>
                    <a:pt x="0" y="0"/>
                  </a:moveTo>
                  <a:lnTo>
                    <a:pt x="2548" y="0"/>
                  </a:lnTo>
                  <a:lnTo>
                    <a:pt x="2548" y="1842"/>
                  </a:lnTo>
                  <a:lnTo>
                    <a:pt x="0" y="184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55" name="Rectangle 54"/>
            <p:cNvSpPr>
              <a:spLocks noChangeArrowheads="1"/>
            </p:cNvSpPr>
            <p:nvPr/>
          </p:nvSpPr>
          <p:spPr bwMode="auto">
            <a:xfrm>
              <a:off x="1877" y="1848"/>
              <a:ext cx="462" cy="48"/>
            </a:xfrm>
            <a:prstGeom prst="rect">
              <a:avLst/>
            </a:prstGeom>
            <a:solidFill>
              <a:srgbClr val="227FF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kern="1200"/>
            </a:p>
          </p:txBody>
        </p:sp>
        <p:sp>
          <p:nvSpPr>
            <p:cNvPr id="56" name="Rectangle 55"/>
            <p:cNvSpPr>
              <a:spLocks noChangeArrowheads="1"/>
            </p:cNvSpPr>
            <p:nvPr/>
          </p:nvSpPr>
          <p:spPr bwMode="auto">
            <a:xfrm>
              <a:off x="1975" y="1928"/>
              <a:ext cx="364" cy="2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kern="1200"/>
            </a:p>
          </p:txBody>
        </p:sp>
        <p:sp>
          <p:nvSpPr>
            <p:cNvPr id="57" name="Freeform 56"/>
            <p:cNvSpPr>
              <a:spLocks/>
            </p:cNvSpPr>
            <p:nvPr/>
          </p:nvSpPr>
          <p:spPr bwMode="auto">
            <a:xfrm>
              <a:off x="1975" y="1928"/>
              <a:ext cx="364" cy="201"/>
            </a:xfrm>
            <a:custGeom>
              <a:avLst/>
              <a:gdLst>
                <a:gd name="T0" fmla="*/ 1820 w 1820"/>
                <a:gd name="T1" fmla="*/ 0 h 1006"/>
                <a:gd name="T2" fmla="*/ 1787 w 1820"/>
                <a:gd name="T3" fmla="*/ 986 h 1006"/>
                <a:gd name="T4" fmla="*/ 1708 w 1820"/>
                <a:gd name="T5" fmla="*/ 1000 h 1006"/>
                <a:gd name="T6" fmla="*/ 1617 w 1820"/>
                <a:gd name="T7" fmla="*/ 1006 h 1006"/>
                <a:gd name="T8" fmla="*/ 1481 w 1820"/>
                <a:gd name="T9" fmla="*/ 992 h 1006"/>
                <a:gd name="T10" fmla="*/ 1346 w 1820"/>
                <a:gd name="T11" fmla="*/ 954 h 1006"/>
                <a:gd name="T12" fmla="*/ 1280 w 1820"/>
                <a:gd name="T13" fmla="*/ 915 h 1006"/>
                <a:gd name="T14" fmla="*/ 1226 w 1820"/>
                <a:gd name="T15" fmla="*/ 863 h 1006"/>
                <a:gd name="T16" fmla="*/ 1182 w 1820"/>
                <a:gd name="T17" fmla="*/ 805 h 1006"/>
                <a:gd name="T18" fmla="*/ 1156 w 1820"/>
                <a:gd name="T19" fmla="*/ 754 h 1006"/>
                <a:gd name="T20" fmla="*/ 1134 w 1820"/>
                <a:gd name="T21" fmla="*/ 709 h 1006"/>
                <a:gd name="T22" fmla="*/ 1110 w 1820"/>
                <a:gd name="T23" fmla="*/ 676 h 1006"/>
                <a:gd name="T24" fmla="*/ 1093 w 1820"/>
                <a:gd name="T25" fmla="*/ 671 h 1006"/>
                <a:gd name="T26" fmla="*/ 1071 w 1820"/>
                <a:gd name="T27" fmla="*/ 666 h 1006"/>
                <a:gd name="T28" fmla="*/ 1035 w 1820"/>
                <a:gd name="T29" fmla="*/ 656 h 1006"/>
                <a:gd name="T30" fmla="*/ 985 w 1820"/>
                <a:gd name="T31" fmla="*/ 636 h 1006"/>
                <a:gd name="T32" fmla="*/ 931 w 1820"/>
                <a:gd name="T33" fmla="*/ 607 h 1006"/>
                <a:gd name="T34" fmla="*/ 879 w 1820"/>
                <a:gd name="T35" fmla="*/ 567 h 1006"/>
                <a:gd name="T36" fmla="*/ 837 w 1820"/>
                <a:gd name="T37" fmla="*/ 516 h 1006"/>
                <a:gd name="T38" fmla="*/ 813 w 1820"/>
                <a:gd name="T39" fmla="*/ 454 h 1006"/>
                <a:gd name="T40" fmla="*/ 810 w 1820"/>
                <a:gd name="T41" fmla="*/ 445 h 1006"/>
                <a:gd name="T42" fmla="*/ 808 w 1820"/>
                <a:gd name="T43" fmla="*/ 435 h 1006"/>
                <a:gd name="T44" fmla="*/ 783 w 1820"/>
                <a:gd name="T45" fmla="*/ 433 h 1006"/>
                <a:gd name="T46" fmla="*/ 723 w 1820"/>
                <a:gd name="T47" fmla="*/ 439 h 1006"/>
                <a:gd name="T48" fmla="*/ 654 w 1820"/>
                <a:gd name="T49" fmla="*/ 457 h 1006"/>
                <a:gd name="T50" fmla="*/ 584 w 1820"/>
                <a:gd name="T51" fmla="*/ 477 h 1006"/>
                <a:gd name="T52" fmla="*/ 527 w 1820"/>
                <a:gd name="T53" fmla="*/ 497 h 1006"/>
                <a:gd name="T54" fmla="*/ 478 w 1820"/>
                <a:gd name="T55" fmla="*/ 517 h 1006"/>
                <a:gd name="T56" fmla="*/ 438 w 1820"/>
                <a:gd name="T57" fmla="*/ 524 h 1006"/>
                <a:gd name="T58" fmla="*/ 395 w 1820"/>
                <a:gd name="T59" fmla="*/ 527 h 1006"/>
                <a:gd name="T60" fmla="*/ 342 w 1820"/>
                <a:gd name="T61" fmla="*/ 526 h 1006"/>
                <a:gd name="T62" fmla="*/ 261 w 1820"/>
                <a:gd name="T63" fmla="*/ 516 h 1006"/>
                <a:gd name="T64" fmla="*/ 177 w 1820"/>
                <a:gd name="T65" fmla="*/ 489 h 1006"/>
                <a:gd name="T66" fmla="*/ 140 w 1820"/>
                <a:gd name="T67" fmla="*/ 477 h 1006"/>
                <a:gd name="T68" fmla="*/ 89 w 1820"/>
                <a:gd name="T69" fmla="*/ 451 h 1006"/>
                <a:gd name="T70" fmla="*/ 31 w 1820"/>
                <a:gd name="T71" fmla="*/ 404 h 1006"/>
                <a:gd name="T72" fmla="*/ 0 w 1820"/>
                <a:gd name="T73" fmla="*/ 0 h 1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20" h="1006">
                  <a:moveTo>
                    <a:pt x="0" y="0"/>
                  </a:moveTo>
                  <a:lnTo>
                    <a:pt x="1820" y="0"/>
                  </a:lnTo>
                  <a:lnTo>
                    <a:pt x="1820" y="977"/>
                  </a:lnTo>
                  <a:lnTo>
                    <a:pt x="1787" y="986"/>
                  </a:lnTo>
                  <a:lnTo>
                    <a:pt x="1750" y="994"/>
                  </a:lnTo>
                  <a:lnTo>
                    <a:pt x="1708" y="1000"/>
                  </a:lnTo>
                  <a:lnTo>
                    <a:pt x="1665" y="1004"/>
                  </a:lnTo>
                  <a:lnTo>
                    <a:pt x="1617" y="1006"/>
                  </a:lnTo>
                  <a:lnTo>
                    <a:pt x="1549" y="1003"/>
                  </a:lnTo>
                  <a:lnTo>
                    <a:pt x="1481" y="992"/>
                  </a:lnTo>
                  <a:lnTo>
                    <a:pt x="1413" y="977"/>
                  </a:lnTo>
                  <a:lnTo>
                    <a:pt x="1346" y="954"/>
                  </a:lnTo>
                  <a:lnTo>
                    <a:pt x="1313" y="937"/>
                  </a:lnTo>
                  <a:lnTo>
                    <a:pt x="1280" y="915"/>
                  </a:lnTo>
                  <a:lnTo>
                    <a:pt x="1251" y="890"/>
                  </a:lnTo>
                  <a:lnTo>
                    <a:pt x="1226" y="863"/>
                  </a:lnTo>
                  <a:lnTo>
                    <a:pt x="1203" y="834"/>
                  </a:lnTo>
                  <a:lnTo>
                    <a:pt x="1182" y="805"/>
                  </a:lnTo>
                  <a:lnTo>
                    <a:pt x="1167" y="778"/>
                  </a:lnTo>
                  <a:lnTo>
                    <a:pt x="1156" y="754"/>
                  </a:lnTo>
                  <a:lnTo>
                    <a:pt x="1145" y="731"/>
                  </a:lnTo>
                  <a:lnTo>
                    <a:pt x="1134" y="709"/>
                  </a:lnTo>
                  <a:lnTo>
                    <a:pt x="1123" y="690"/>
                  </a:lnTo>
                  <a:lnTo>
                    <a:pt x="1110" y="676"/>
                  </a:lnTo>
                  <a:lnTo>
                    <a:pt x="1103" y="673"/>
                  </a:lnTo>
                  <a:lnTo>
                    <a:pt x="1093" y="671"/>
                  </a:lnTo>
                  <a:lnTo>
                    <a:pt x="1081" y="668"/>
                  </a:lnTo>
                  <a:lnTo>
                    <a:pt x="1071" y="666"/>
                  </a:lnTo>
                  <a:lnTo>
                    <a:pt x="1056" y="662"/>
                  </a:lnTo>
                  <a:lnTo>
                    <a:pt x="1035" y="656"/>
                  </a:lnTo>
                  <a:lnTo>
                    <a:pt x="1011" y="647"/>
                  </a:lnTo>
                  <a:lnTo>
                    <a:pt x="985" y="636"/>
                  </a:lnTo>
                  <a:lnTo>
                    <a:pt x="958" y="622"/>
                  </a:lnTo>
                  <a:lnTo>
                    <a:pt x="931" y="607"/>
                  </a:lnTo>
                  <a:lnTo>
                    <a:pt x="904" y="587"/>
                  </a:lnTo>
                  <a:lnTo>
                    <a:pt x="879" y="567"/>
                  </a:lnTo>
                  <a:lnTo>
                    <a:pt x="856" y="543"/>
                  </a:lnTo>
                  <a:lnTo>
                    <a:pt x="837" y="516"/>
                  </a:lnTo>
                  <a:lnTo>
                    <a:pt x="822" y="487"/>
                  </a:lnTo>
                  <a:lnTo>
                    <a:pt x="813" y="454"/>
                  </a:lnTo>
                  <a:lnTo>
                    <a:pt x="811" y="452"/>
                  </a:lnTo>
                  <a:lnTo>
                    <a:pt x="810" y="445"/>
                  </a:lnTo>
                  <a:lnTo>
                    <a:pt x="809" y="439"/>
                  </a:lnTo>
                  <a:lnTo>
                    <a:pt x="808" y="435"/>
                  </a:lnTo>
                  <a:lnTo>
                    <a:pt x="798" y="433"/>
                  </a:lnTo>
                  <a:lnTo>
                    <a:pt x="783" y="433"/>
                  </a:lnTo>
                  <a:lnTo>
                    <a:pt x="754" y="434"/>
                  </a:lnTo>
                  <a:lnTo>
                    <a:pt x="723" y="439"/>
                  </a:lnTo>
                  <a:lnTo>
                    <a:pt x="689" y="447"/>
                  </a:lnTo>
                  <a:lnTo>
                    <a:pt x="654" y="457"/>
                  </a:lnTo>
                  <a:lnTo>
                    <a:pt x="619" y="466"/>
                  </a:lnTo>
                  <a:lnTo>
                    <a:pt x="584" y="477"/>
                  </a:lnTo>
                  <a:lnTo>
                    <a:pt x="568" y="482"/>
                  </a:lnTo>
                  <a:lnTo>
                    <a:pt x="527" y="497"/>
                  </a:lnTo>
                  <a:lnTo>
                    <a:pt x="493" y="511"/>
                  </a:lnTo>
                  <a:lnTo>
                    <a:pt x="478" y="517"/>
                  </a:lnTo>
                  <a:lnTo>
                    <a:pt x="459" y="521"/>
                  </a:lnTo>
                  <a:lnTo>
                    <a:pt x="438" y="524"/>
                  </a:lnTo>
                  <a:lnTo>
                    <a:pt x="416" y="526"/>
                  </a:lnTo>
                  <a:lnTo>
                    <a:pt x="395" y="527"/>
                  </a:lnTo>
                  <a:lnTo>
                    <a:pt x="377" y="527"/>
                  </a:lnTo>
                  <a:lnTo>
                    <a:pt x="342" y="526"/>
                  </a:lnTo>
                  <a:lnTo>
                    <a:pt x="303" y="522"/>
                  </a:lnTo>
                  <a:lnTo>
                    <a:pt x="261" y="516"/>
                  </a:lnTo>
                  <a:lnTo>
                    <a:pt x="219" y="505"/>
                  </a:lnTo>
                  <a:lnTo>
                    <a:pt x="177" y="489"/>
                  </a:lnTo>
                  <a:lnTo>
                    <a:pt x="161" y="485"/>
                  </a:lnTo>
                  <a:lnTo>
                    <a:pt x="140" y="477"/>
                  </a:lnTo>
                  <a:lnTo>
                    <a:pt x="116" y="466"/>
                  </a:lnTo>
                  <a:lnTo>
                    <a:pt x="89" y="451"/>
                  </a:lnTo>
                  <a:lnTo>
                    <a:pt x="62" y="430"/>
                  </a:lnTo>
                  <a:lnTo>
                    <a:pt x="31" y="404"/>
                  </a:lnTo>
                  <a:lnTo>
                    <a:pt x="0" y="370"/>
                  </a:lnTo>
                  <a:lnTo>
                    <a:pt x="0" y="0"/>
                  </a:lnTo>
                  <a:close/>
                </a:path>
              </a:pathLst>
            </a:custGeom>
            <a:solidFill>
              <a:srgbClr val="288135"/>
            </a:solidFill>
            <a:ln w="0">
              <a:solidFill>
                <a:srgbClr val="0B9F00"/>
              </a:solid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58" name="Freeform 57"/>
            <p:cNvSpPr>
              <a:spLocks/>
            </p:cNvSpPr>
            <p:nvPr/>
          </p:nvSpPr>
          <p:spPr bwMode="auto">
            <a:xfrm>
              <a:off x="1975" y="1928"/>
              <a:ext cx="364" cy="185"/>
            </a:xfrm>
            <a:custGeom>
              <a:avLst/>
              <a:gdLst>
                <a:gd name="T0" fmla="*/ 1820 w 1820"/>
                <a:gd name="T1" fmla="*/ 0 h 926"/>
                <a:gd name="T2" fmla="*/ 1791 w 1820"/>
                <a:gd name="T3" fmla="*/ 903 h 926"/>
                <a:gd name="T4" fmla="*/ 1721 w 1820"/>
                <a:gd name="T5" fmla="*/ 917 h 926"/>
                <a:gd name="T6" fmla="*/ 1636 w 1820"/>
                <a:gd name="T7" fmla="*/ 926 h 926"/>
                <a:gd name="T8" fmla="*/ 1540 w 1820"/>
                <a:gd name="T9" fmla="*/ 921 h 926"/>
                <a:gd name="T10" fmla="*/ 1433 w 1820"/>
                <a:gd name="T11" fmla="*/ 899 h 926"/>
                <a:gd name="T12" fmla="*/ 1349 w 1820"/>
                <a:gd name="T13" fmla="*/ 865 h 926"/>
                <a:gd name="T14" fmla="*/ 1299 w 1820"/>
                <a:gd name="T15" fmla="*/ 824 h 926"/>
                <a:gd name="T16" fmla="*/ 1256 w 1820"/>
                <a:gd name="T17" fmla="*/ 772 h 926"/>
                <a:gd name="T18" fmla="*/ 1228 w 1820"/>
                <a:gd name="T19" fmla="*/ 723 h 926"/>
                <a:gd name="T20" fmla="*/ 1207 w 1820"/>
                <a:gd name="T21" fmla="*/ 674 h 926"/>
                <a:gd name="T22" fmla="*/ 1178 w 1820"/>
                <a:gd name="T23" fmla="*/ 631 h 926"/>
                <a:gd name="T24" fmla="*/ 1146 w 1820"/>
                <a:gd name="T25" fmla="*/ 605 h 926"/>
                <a:gd name="T26" fmla="*/ 1110 w 1820"/>
                <a:gd name="T27" fmla="*/ 593 h 926"/>
                <a:gd name="T28" fmla="*/ 1077 w 1820"/>
                <a:gd name="T29" fmla="*/ 585 h 926"/>
                <a:gd name="T30" fmla="*/ 1041 w 1820"/>
                <a:gd name="T31" fmla="*/ 573 h 926"/>
                <a:gd name="T32" fmla="*/ 996 w 1820"/>
                <a:gd name="T33" fmla="*/ 552 h 926"/>
                <a:gd name="T34" fmla="*/ 950 w 1820"/>
                <a:gd name="T35" fmla="*/ 523 h 926"/>
                <a:gd name="T36" fmla="*/ 912 w 1820"/>
                <a:gd name="T37" fmla="*/ 485 h 926"/>
                <a:gd name="T38" fmla="*/ 890 w 1820"/>
                <a:gd name="T39" fmla="*/ 437 h 926"/>
                <a:gd name="T40" fmla="*/ 884 w 1820"/>
                <a:gd name="T41" fmla="*/ 405 h 926"/>
                <a:gd name="T42" fmla="*/ 877 w 1820"/>
                <a:gd name="T43" fmla="*/ 387 h 926"/>
                <a:gd name="T44" fmla="*/ 865 w 1820"/>
                <a:gd name="T45" fmla="*/ 374 h 926"/>
                <a:gd name="T46" fmla="*/ 822 w 1820"/>
                <a:gd name="T47" fmla="*/ 356 h 926"/>
                <a:gd name="T48" fmla="*/ 768 w 1820"/>
                <a:gd name="T49" fmla="*/ 353 h 926"/>
                <a:gd name="T50" fmla="*/ 706 w 1820"/>
                <a:gd name="T51" fmla="*/ 361 h 926"/>
                <a:gd name="T52" fmla="*/ 641 w 1820"/>
                <a:gd name="T53" fmla="*/ 377 h 926"/>
                <a:gd name="T54" fmla="*/ 576 w 1820"/>
                <a:gd name="T55" fmla="*/ 396 h 926"/>
                <a:gd name="T56" fmla="*/ 498 w 1820"/>
                <a:gd name="T57" fmla="*/ 422 h 926"/>
                <a:gd name="T58" fmla="*/ 451 w 1820"/>
                <a:gd name="T59" fmla="*/ 441 h 926"/>
                <a:gd name="T60" fmla="*/ 418 w 1820"/>
                <a:gd name="T61" fmla="*/ 446 h 926"/>
                <a:gd name="T62" fmla="*/ 365 w 1820"/>
                <a:gd name="T63" fmla="*/ 447 h 926"/>
                <a:gd name="T64" fmla="*/ 301 w 1820"/>
                <a:gd name="T65" fmla="*/ 442 h 926"/>
                <a:gd name="T66" fmla="*/ 233 w 1820"/>
                <a:gd name="T67" fmla="*/ 426 h 926"/>
                <a:gd name="T68" fmla="*/ 198 w 1820"/>
                <a:gd name="T69" fmla="*/ 412 h 926"/>
                <a:gd name="T70" fmla="*/ 179 w 1820"/>
                <a:gd name="T71" fmla="*/ 407 h 926"/>
                <a:gd name="T72" fmla="*/ 145 w 1820"/>
                <a:gd name="T73" fmla="*/ 391 h 926"/>
                <a:gd name="T74" fmla="*/ 102 w 1820"/>
                <a:gd name="T75" fmla="*/ 359 h 926"/>
                <a:gd name="T76" fmla="*/ 51 w 1820"/>
                <a:gd name="T77" fmla="*/ 306 h 926"/>
                <a:gd name="T78" fmla="*/ 0 w 1820"/>
                <a:gd name="T79" fmla="*/ 2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20" h="926">
                  <a:moveTo>
                    <a:pt x="0" y="0"/>
                  </a:moveTo>
                  <a:lnTo>
                    <a:pt x="1820" y="0"/>
                  </a:lnTo>
                  <a:lnTo>
                    <a:pt x="1820" y="893"/>
                  </a:lnTo>
                  <a:lnTo>
                    <a:pt x="1791" y="903"/>
                  </a:lnTo>
                  <a:lnTo>
                    <a:pt x="1757" y="910"/>
                  </a:lnTo>
                  <a:lnTo>
                    <a:pt x="1721" y="917"/>
                  </a:lnTo>
                  <a:lnTo>
                    <a:pt x="1679" y="923"/>
                  </a:lnTo>
                  <a:lnTo>
                    <a:pt x="1636" y="926"/>
                  </a:lnTo>
                  <a:lnTo>
                    <a:pt x="1590" y="926"/>
                  </a:lnTo>
                  <a:lnTo>
                    <a:pt x="1540" y="921"/>
                  </a:lnTo>
                  <a:lnTo>
                    <a:pt x="1487" y="913"/>
                  </a:lnTo>
                  <a:lnTo>
                    <a:pt x="1433" y="899"/>
                  </a:lnTo>
                  <a:lnTo>
                    <a:pt x="1376" y="879"/>
                  </a:lnTo>
                  <a:lnTo>
                    <a:pt x="1349" y="865"/>
                  </a:lnTo>
                  <a:lnTo>
                    <a:pt x="1323" y="846"/>
                  </a:lnTo>
                  <a:lnTo>
                    <a:pt x="1299" y="824"/>
                  </a:lnTo>
                  <a:lnTo>
                    <a:pt x="1277" y="799"/>
                  </a:lnTo>
                  <a:lnTo>
                    <a:pt x="1256" y="772"/>
                  </a:lnTo>
                  <a:lnTo>
                    <a:pt x="1241" y="747"/>
                  </a:lnTo>
                  <a:lnTo>
                    <a:pt x="1228" y="723"/>
                  </a:lnTo>
                  <a:lnTo>
                    <a:pt x="1218" y="699"/>
                  </a:lnTo>
                  <a:lnTo>
                    <a:pt x="1207" y="674"/>
                  </a:lnTo>
                  <a:lnTo>
                    <a:pt x="1193" y="651"/>
                  </a:lnTo>
                  <a:lnTo>
                    <a:pt x="1178" y="631"/>
                  </a:lnTo>
                  <a:lnTo>
                    <a:pt x="1160" y="614"/>
                  </a:lnTo>
                  <a:lnTo>
                    <a:pt x="1146" y="605"/>
                  </a:lnTo>
                  <a:lnTo>
                    <a:pt x="1129" y="598"/>
                  </a:lnTo>
                  <a:lnTo>
                    <a:pt x="1110" y="593"/>
                  </a:lnTo>
                  <a:lnTo>
                    <a:pt x="1088" y="589"/>
                  </a:lnTo>
                  <a:lnTo>
                    <a:pt x="1077" y="585"/>
                  </a:lnTo>
                  <a:lnTo>
                    <a:pt x="1062" y="580"/>
                  </a:lnTo>
                  <a:lnTo>
                    <a:pt x="1041" y="573"/>
                  </a:lnTo>
                  <a:lnTo>
                    <a:pt x="1019" y="563"/>
                  </a:lnTo>
                  <a:lnTo>
                    <a:pt x="996" y="552"/>
                  </a:lnTo>
                  <a:lnTo>
                    <a:pt x="973" y="539"/>
                  </a:lnTo>
                  <a:lnTo>
                    <a:pt x="950" y="523"/>
                  </a:lnTo>
                  <a:lnTo>
                    <a:pt x="930" y="505"/>
                  </a:lnTo>
                  <a:lnTo>
                    <a:pt x="912" y="485"/>
                  </a:lnTo>
                  <a:lnTo>
                    <a:pt x="898" y="463"/>
                  </a:lnTo>
                  <a:lnTo>
                    <a:pt x="890" y="437"/>
                  </a:lnTo>
                  <a:lnTo>
                    <a:pt x="886" y="419"/>
                  </a:lnTo>
                  <a:lnTo>
                    <a:pt x="884" y="405"/>
                  </a:lnTo>
                  <a:lnTo>
                    <a:pt x="880" y="395"/>
                  </a:lnTo>
                  <a:lnTo>
                    <a:pt x="877" y="387"/>
                  </a:lnTo>
                  <a:lnTo>
                    <a:pt x="872" y="381"/>
                  </a:lnTo>
                  <a:lnTo>
                    <a:pt x="865" y="374"/>
                  </a:lnTo>
                  <a:lnTo>
                    <a:pt x="845" y="364"/>
                  </a:lnTo>
                  <a:lnTo>
                    <a:pt x="822" y="356"/>
                  </a:lnTo>
                  <a:lnTo>
                    <a:pt x="797" y="353"/>
                  </a:lnTo>
                  <a:lnTo>
                    <a:pt x="768" y="353"/>
                  </a:lnTo>
                  <a:lnTo>
                    <a:pt x="738" y="356"/>
                  </a:lnTo>
                  <a:lnTo>
                    <a:pt x="706" y="361"/>
                  </a:lnTo>
                  <a:lnTo>
                    <a:pt x="673" y="368"/>
                  </a:lnTo>
                  <a:lnTo>
                    <a:pt x="641" y="377"/>
                  </a:lnTo>
                  <a:lnTo>
                    <a:pt x="608" y="387"/>
                  </a:lnTo>
                  <a:lnTo>
                    <a:pt x="576" y="396"/>
                  </a:lnTo>
                  <a:lnTo>
                    <a:pt x="544" y="406"/>
                  </a:lnTo>
                  <a:lnTo>
                    <a:pt x="498" y="422"/>
                  </a:lnTo>
                  <a:lnTo>
                    <a:pt x="457" y="440"/>
                  </a:lnTo>
                  <a:lnTo>
                    <a:pt x="451" y="441"/>
                  </a:lnTo>
                  <a:lnTo>
                    <a:pt x="438" y="443"/>
                  </a:lnTo>
                  <a:lnTo>
                    <a:pt x="418" y="446"/>
                  </a:lnTo>
                  <a:lnTo>
                    <a:pt x="394" y="447"/>
                  </a:lnTo>
                  <a:lnTo>
                    <a:pt x="365" y="447"/>
                  </a:lnTo>
                  <a:lnTo>
                    <a:pt x="334" y="446"/>
                  </a:lnTo>
                  <a:lnTo>
                    <a:pt x="301" y="442"/>
                  </a:lnTo>
                  <a:lnTo>
                    <a:pt x="267" y="435"/>
                  </a:lnTo>
                  <a:lnTo>
                    <a:pt x="233" y="426"/>
                  </a:lnTo>
                  <a:lnTo>
                    <a:pt x="202" y="413"/>
                  </a:lnTo>
                  <a:lnTo>
                    <a:pt x="198" y="412"/>
                  </a:lnTo>
                  <a:lnTo>
                    <a:pt x="191" y="411"/>
                  </a:lnTo>
                  <a:lnTo>
                    <a:pt x="179" y="407"/>
                  </a:lnTo>
                  <a:lnTo>
                    <a:pt x="164" y="401"/>
                  </a:lnTo>
                  <a:lnTo>
                    <a:pt x="145" y="391"/>
                  </a:lnTo>
                  <a:lnTo>
                    <a:pt x="125" y="378"/>
                  </a:lnTo>
                  <a:lnTo>
                    <a:pt x="102" y="359"/>
                  </a:lnTo>
                  <a:lnTo>
                    <a:pt x="76" y="336"/>
                  </a:lnTo>
                  <a:lnTo>
                    <a:pt x="51" y="306"/>
                  </a:lnTo>
                  <a:lnTo>
                    <a:pt x="25" y="269"/>
                  </a:lnTo>
                  <a:lnTo>
                    <a:pt x="0" y="226"/>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59" name="Freeform 58"/>
            <p:cNvSpPr>
              <a:spLocks/>
            </p:cNvSpPr>
            <p:nvPr/>
          </p:nvSpPr>
          <p:spPr bwMode="auto">
            <a:xfrm>
              <a:off x="1975" y="2035"/>
              <a:ext cx="364" cy="131"/>
            </a:xfrm>
            <a:custGeom>
              <a:avLst/>
              <a:gdLst>
                <a:gd name="T0" fmla="*/ 37 w 1820"/>
                <a:gd name="T1" fmla="*/ 25 h 658"/>
                <a:gd name="T2" fmla="*/ 105 w 1820"/>
                <a:gd name="T3" fmla="*/ 59 h 658"/>
                <a:gd name="T4" fmla="*/ 138 w 1820"/>
                <a:gd name="T5" fmla="*/ 70 h 658"/>
                <a:gd name="T6" fmla="*/ 193 w 1820"/>
                <a:gd name="T7" fmla="*/ 89 h 658"/>
                <a:gd name="T8" fmla="*/ 293 w 1820"/>
                <a:gd name="T9" fmla="*/ 109 h 658"/>
                <a:gd name="T10" fmla="*/ 377 w 1820"/>
                <a:gd name="T11" fmla="*/ 114 h 658"/>
                <a:gd name="T12" fmla="*/ 450 w 1820"/>
                <a:gd name="T13" fmla="*/ 110 h 658"/>
                <a:gd name="T14" fmla="*/ 499 w 1820"/>
                <a:gd name="T15" fmla="*/ 103 h 658"/>
                <a:gd name="T16" fmla="*/ 531 w 1820"/>
                <a:gd name="T17" fmla="*/ 93 h 658"/>
                <a:gd name="T18" fmla="*/ 549 w 1820"/>
                <a:gd name="T19" fmla="*/ 85 h 658"/>
                <a:gd name="T20" fmla="*/ 603 w 1820"/>
                <a:gd name="T21" fmla="*/ 64 h 658"/>
                <a:gd name="T22" fmla="*/ 767 w 1820"/>
                <a:gd name="T23" fmla="*/ 88 h 658"/>
                <a:gd name="T24" fmla="*/ 827 w 1820"/>
                <a:gd name="T25" fmla="*/ 146 h 658"/>
                <a:gd name="T26" fmla="*/ 891 w 1820"/>
                <a:gd name="T27" fmla="*/ 189 h 658"/>
                <a:gd name="T28" fmla="*/ 948 w 1820"/>
                <a:gd name="T29" fmla="*/ 218 h 658"/>
                <a:gd name="T30" fmla="*/ 990 w 1820"/>
                <a:gd name="T31" fmla="*/ 234 h 658"/>
                <a:gd name="T32" fmla="*/ 1057 w 1820"/>
                <a:gd name="T33" fmla="*/ 292 h 658"/>
                <a:gd name="T34" fmla="*/ 1098 w 1820"/>
                <a:gd name="T35" fmla="*/ 360 h 658"/>
                <a:gd name="T36" fmla="*/ 1153 w 1820"/>
                <a:gd name="T37" fmla="*/ 428 h 658"/>
                <a:gd name="T38" fmla="*/ 1222 w 1820"/>
                <a:gd name="T39" fmla="*/ 487 h 658"/>
                <a:gd name="T40" fmla="*/ 1302 w 1820"/>
                <a:gd name="T41" fmla="*/ 532 h 658"/>
                <a:gd name="T42" fmla="*/ 1458 w 1820"/>
                <a:gd name="T43" fmla="*/ 578 h 658"/>
                <a:gd name="T44" fmla="*/ 1617 w 1820"/>
                <a:gd name="T45" fmla="*/ 592 h 658"/>
                <a:gd name="T46" fmla="*/ 1728 w 1820"/>
                <a:gd name="T47" fmla="*/ 585 h 658"/>
                <a:gd name="T48" fmla="*/ 1820 w 1820"/>
                <a:gd name="T49" fmla="*/ 568 h 658"/>
                <a:gd name="T50" fmla="*/ 1301 w 1820"/>
                <a:gd name="T51" fmla="*/ 658 h 658"/>
                <a:gd name="T52" fmla="*/ 1212 w 1820"/>
                <a:gd name="T53" fmla="*/ 621 h 658"/>
                <a:gd name="T54" fmla="*/ 1126 w 1820"/>
                <a:gd name="T55" fmla="*/ 565 h 658"/>
                <a:gd name="T56" fmla="*/ 1053 w 1820"/>
                <a:gd name="T57" fmla="*/ 496 h 658"/>
                <a:gd name="T58" fmla="*/ 994 w 1820"/>
                <a:gd name="T59" fmla="*/ 421 h 658"/>
                <a:gd name="T60" fmla="*/ 950 w 1820"/>
                <a:gd name="T61" fmla="*/ 347 h 658"/>
                <a:gd name="T62" fmla="*/ 872 w 1820"/>
                <a:gd name="T63" fmla="*/ 314 h 658"/>
                <a:gd name="T64" fmla="*/ 790 w 1820"/>
                <a:gd name="T65" fmla="*/ 266 h 658"/>
                <a:gd name="T66" fmla="*/ 712 w 1820"/>
                <a:gd name="T67" fmla="*/ 204 h 658"/>
                <a:gd name="T68" fmla="*/ 670 w 1820"/>
                <a:gd name="T69" fmla="*/ 168 h 658"/>
                <a:gd name="T70" fmla="*/ 649 w 1820"/>
                <a:gd name="T71" fmla="*/ 174 h 658"/>
                <a:gd name="T72" fmla="*/ 638 w 1820"/>
                <a:gd name="T73" fmla="*/ 178 h 658"/>
                <a:gd name="T74" fmla="*/ 608 w 1820"/>
                <a:gd name="T75" fmla="*/ 189 h 658"/>
                <a:gd name="T76" fmla="*/ 585 w 1820"/>
                <a:gd name="T77" fmla="*/ 199 h 658"/>
                <a:gd name="T78" fmla="*/ 545 w 1820"/>
                <a:gd name="T79" fmla="*/ 214 h 658"/>
                <a:gd name="T80" fmla="*/ 492 w 1820"/>
                <a:gd name="T81" fmla="*/ 225 h 658"/>
                <a:gd name="T82" fmla="*/ 421 w 1820"/>
                <a:gd name="T83" fmla="*/ 232 h 658"/>
                <a:gd name="T84" fmla="*/ 339 w 1820"/>
                <a:gd name="T85" fmla="*/ 232 h 658"/>
                <a:gd name="T86" fmla="*/ 249 w 1820"/>
                <a:gd name="T87" fmla="*/ 224 h 658"/>
                <a:gd name="T88" fmla="*/ 149 w 1820"/>
                <a:gd name="T89" fmla="*/ 201 h 658"/>
                <a:gd name="T90" fmla="*/ 69 w 1820"/>
                <a:gd name="T91" fmla="*/ 174 h 658"/>
                <a:gd name="T92" fmla="*/ 0 w 1820"/>
                <a:gd name="T93" fmla="*/ 143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20" h="658">
                  <a:moveTo>
                    <a:pt x="0" y="0"/>
                  </a:moveTo>
                  <a:lnTo>
                    <a:pt x="37" y="25"/>
                  </a:lnTo>
                  <a:lnTo>
                    <a:pt x="74" y="45"/>
                  </a:lnTo>
                  <a:lnTo>
                    <a:pt x="105" y="59"/>
                  </a:lnTo>
                  <a:lnTo>
                    <a:pt x="132" y="69"/>
                  </a:lnTo>
                  <a:lnTo>
                    <a:pt x="138" y="70"/>
                  </a:lnTo>
                  <a:lnTo>
                    <a:pt x="143" y="72"/>
                  </a:lnTo>
                  <a:lnTo>
                    <a:pt x="193" y="89"/>
                  </a:lnTo>
                  <a:lnTo>
                    <a:pt x="244" y="101"/>
                  </a:lnTo>
                  <a:lnTo>
                    <a:pt x="293" y="109"/>
                  </a:lnTo>
                  <a:lnTo>
                    <a:pt x="337" y="112"/>
                  </a:lnTo>
                  <a:lnTo>
                    <a:pt x="377" y="114"/>
                  </a:lnTo>
                  <a:lnTo>
                    <a:pt x="416" y="112"/>
                  </a:lnTo>
                  <a:lnTo>
                    <a:pt x="450" y="110"/>
                  </a:lnTo>
                  <a:lnTo>
                    <a:pt x="478" y="106"/>
                  </a:lnTo>
                  <a:lnTo>
                    <a:pt x="499" y="103"/>
                  </a:lnTo>
                  <a:lnTo>
                    <a:pt x="516" y="98"/>
                  </a:lnTo>
                  <a:lnTo>
                    <a:pt x="531" y="93"/>
                  </a:lnTo>
                  <a:lnTo>
                    <a:pt x="540" y="88"/>
                  </a:lnTo>
                  <a:lnTo>
                    <a:pt x="549" y="85"/>
                  </a:lnTo>
                  <a:lnTo>
                    <a:pt x="573" y="74"/>
                  </a:lnTo>
                  <a:lnTo>
                    <a:pt x="603" y="64"/>
                  </a:lnTo>
                  <a:lnTo>
                    <a:pt x="716" y="29"/>
                  </a:lnTo>
                  <a:lnTo>
                    <a:pt x="767" y="88"/>
                  </a:lnTo>
                  <a:lnTo>
                    <a:pt x="797" y="118"/>
                  </a:lnTo>
                  <a:lnTo>
                    <a:pt x="827" y="146"/>
                  </a:lnTo>
                  <a:lnTo>
                    <a:pt x="860" y="169"/>
                  </a:lnTo>
                  <a:lnTo>
                    <a:pt x="891" y="189"/>
                  </a:lnTo>
                  <a:lnTo>
                    <a:pt x="920" y="204"/>
                  </a:lnTo>
                  <a:lnTo>
                    <a:pt x="948" y="218"/>
                  </a:lnTo>
                  <a:lnTo>
                    <a:pt x="971" y="227"/>
                  </a:lnTo>
                  <a:lnTo>
                    <a:pt x="990" y="234"/>
                  </a:lnTo>
                  <a:lnTo>
                    <a:pt x="1035" y="250"/>
                  </a:lnTo>
                  <a:lnTo>
                    <a:pt x="1057" y="292"/>
                  </a:lnTo>
                  <a:lnTo>
                    <a:pt x="1075" y="326"/>
                  </a:lnTo>
                  <a:lnTo>
                    <a:pt x="1098" y="360"/>
                  </a:lnTo>
                  <a:lnTo>
                    <a:pt x="1123" y="394"/>
                  </a:lnTo>
                  <a:lnTo>
                    <a:pt x="1153" y="428"/>
                  </a:lnTo>
                  <a:lnTo>
                    <a:pt x="1186" y="459"/>
                  </a:lnTo>
                  <a:lnTo>
                    <a:pt x="1222" y="487"/>
                  </a:lnTo>
                  <a:lnTo>
                    <a:pt x="1261" y="513"/>
                  </a:lnTo>
                  <a:lnTo>
                    <a:pt x="1302" y="532"/>
                  </a:lnTo>
                  <a:lnTo>
                    <a:pt x="1380" y="558"/>
                  </a:lnTo>
                  <a:lnTo>
                    <a:pt x="1458" y="578"/>
                  </a:lnTo>
                  <a:lnTo>
                    <a:pt x="1538" y="589"/>
                  </a:lnTo>
                  <a:lnTo>
                    <a:pt x="1617" y="592"/>
                  </a:lnTo>
                  <a:lnTo>
                    <a:pt x="1675" y="591"/>
                  </a:lnTo>
                  <a:lnTo>
                    <a:pt x="1728" y="585"/>
                  </a:lnTo>
                  <a:lnTo>
                    <a:pt x="1776" y="578"/>
                  </a:lnTo>
                  <a:lnTo>
                    <a:pt x="1820" y="568"/>
                  </a:lnTo>
                  <a:lnTo>
                    <a:pt x="1820" y="658"/>
                  </a:lnTo>
                  <a:lnTo>
                    <a:pt x="1301" y="658"/>
                  </a:lnTo>
                  <a:lnTo>
                    <a:pt x="1259" y="643"/>
                  </a:lnTo>
                  <a:lnTo>
                    <a:pt x="1212" y="621"/>
                  </a:lnTo>
                  <a:lnTo>
                    <a:pt x="1167" y="595"/>
                  </a:lnTo>
                  <a:lnTo>
                    <a:pt x="1126" y="565"/>
                  </a:lnTo>
                  <a:lnTo>
                    <a:pt x="1087" y="531"/>
                  </a:lnTo>
                  <a:lnTo>
                    <a:pt x="1053" y="496"/>
                  </a:lnTo>
                  <a:lnTo>
                    <a:pt x="1022" y="458"/>
                  </a:lnTo>
                  <a:lnTo>
                    <a:pt x="994" y="421"/>
                  </a:lnTo>
                  <a:lnTo>
                    <a:pt x="970" y="383"/>
                  </a:lnTo>
                  <a:lnTo>
                    <a:pt x="950" y="347"/>
                  </a:lnTo>
                  <a:lnTo>
                    <a:pt x="912" y="332"/>
                  </a:lnTo>
                  <a:lnTo>
                    <a:pt x="872" y="314"/>
                  </a:lnTo>
                  <a:lnTo>
                    <a:pt x="831" y="292"/>
                  </a:lnTo>
                  <a:lnTo>
                    <a:pt x="790" y="266"/>
                  </a:lnTo>
                  <a:lnTo>
                    <a:pt x="750" y="237"/>
                  </a:lnTo>
                  <a:lnTo>
                    <a:pt x="712" y="204"/>
                  </a:lnTo>
                  <a:lnTo>
                    <a:pt x="676" y="167"/>
                  </a:lnTo>
                  <a:lnTo>
                    <a:pt x="670" y="168"/>
                  </a:lnTo>
                  <a:lnTo>
                    <a:pt x="660" y="172"/>
                  </a:lnTo>
                  <a:lnTo>
                    <a:pt x="649" y="174"/>
                  </a:lnTo>
                  <a:lnTo>
                    <a:pt x="642" y="176"/>
                  </a:lnTo>
                  <a:lnTo>
                    <a:pt x="638" y="178"/>
                  </a:lnTo>
                  <a:lnTo>
                    <a:pt x="621" y="184"/>
                  </a:lnTo>
                  <a:lnTo>
                    <a:pt x="608" y="189"/>
                  </a:lnTo>
                  <a:lnTo>
                    <a:pt x="601" y="192"/>
                  </a:lnTo>
                  <a:lnTo>
                    <a:pt x="585" y="199"/>
                  </a:lnTo>
                  <a:lnTo>
                    <a:pt x="567" y="207"/>
                  </a:lnTo>
                  <a:lnTo>
                    <a:pt x="545" y="214"/>
                  </a:lnTo>
                  <a:lnTo>
                    <a:pt x="521" y="220"/>
                  </a:lnTo>
                  <a:lnTo>
                    <a:pt x="492" y="225"/>
                  </a:lnTo>
                  <a:lnTo>
                    <a:pt x="459" y="230"/>
                  </a:lnTo>
                  <a:lnTo>
                    <a:pt x="421" y="232"/>
                  </a:lnTo>
                  <a:lnTo>
                    <a:pt x="377" y="233"/>
                  </a:lnTo>
                  <a:lnTo>
                    <a:pt x="339" y="232"/>
                  </a:lnTo>
                  <a:lnTo>
                    <a:pt x="295" y="230"/>
                  </a:lnTo>
                  <a:lnTo>
                    <a:pt x="249" y="224"/>
                  </a:lnTo>
                  <a:lnTo>
                    <a:pt x="200" y="214"/>
                  </a:lnTo>
                  <a:lnTo>
                    <a:pt x="149" y="201"/>
                  </a:lnTo>
                  <a:lnTo>
                    <a:pt x="98" y="182"/>
                  </a:lnTo>
                  <a:lnTo>
                    <a:pt x="69" y="174"/>
                  </a:lnTo>
                  <a:lnTo>
                    <a:pt x="36" y="159"/>
                  </a:lnTo>
                  <a:lnTo>
                    <a:pt x="0" y="143"/>
                  </a:lnTo>
                  <a:lnTo>
                    <a:pt x="0"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60" name="Freeform 59"/>
            <p:cNvSpPr>
              <a:spLocks noEditPoints="1"/>
            </p:cNvSpPr>
            <p:nvPr/>
          </p:nvSpPr>
          <p:spPr bwMode="auto">
            <a:xfrm>
              <a:off x="2069" y="1954"/>
              <a:ext cx="202" cy="89"/>
            </a:xfrm>
            <a:custGeom>
              <a:avLst/>
              <a:gdLst>
                <a:gd name="T0" fmla="*/ 924 w 1013"/>
                <a:gd name="T1" fmla="*/ 213 h 442"/>
                <a:gd name="T2" fmla="*/ 970 w 1013"/>
                <a:gd name="T3" fmla="*/ 236 h 442"/>
                <a:gd name="T4" fmla="*/ 1001 w 1013"/>
                <a:gd name="T5" fmla="*/ 275 h 442"/>
                <a:gd name="T6" fmla="*/ 1013 w 1013"/>
                <a:gd name="T7" fmla="*/ 326 h 442"/>
                <a:gd name="T8" fmla="*/ 1001 w 1013"/>
                <a:gd name="T9" fmla="*/ 376 h 442"/>
                <a:gd name="T10" fmla="*/ 970 w 1013"/>
                <a:gd name="T11" fmla="*/ 416 h 442"/>
                <a:gd name="T12" fmla="*/ 924 w 1013"/>
                <a:gd name="T13" fmla="*/ 438 h 442"/>
                <a:gd name="T14" fmla="*/ 871 w 1013"/>
                <a:gd name="T15" fmla="*/ 438 h 442"/>
                <a:gd name="T16" fmla="*/ 825 w 1013"/>
                <a:gd name="T17" fmla="*/ 416 h 442"/>
                <a:gd name="T18" fmla="*/ 793 w 1013"/>
                <a:gd name="T19" fmla="*/ 376 h 442"/>
                <a:gd name="T20" fmla="*/ 781 w 1013"/>
                <a:gd name="T21" fmla="*/ 326 h 442"/>
                <a:gd name="T22" fmla="*/ 793 w 1013"/>
                <a:gd name="T23" fmla="*/ 275 h 442"/>
                <a:gd name="T24" fmla="*/ 825 w 1013"/>
                <a:gd name="T25" fmla="*/ 236 h 442"/>
                <a:gd name="T26" fmla="*/ 871 w 1013"/>
                <a:gd name="T27" fmla="*/ 213 h 442"/>
                <a:gd name="T28" fmla="*/ 628 w 1013"/>
                <a:gd name="T29" fmla="*/ 10 h 442"/>
                <a:gd name="T30" fmla="*/ 675 w 1013"/>
                <a:gd name="T31" fmla="*/ 22 h 442"/>
                <a:gd name="T32" fmla="*/ 709 w 1013"/>
                <a:gd name="T33" fmla="*/ 56 h 442"/>
                <a:gd name="T34" fmla="*/ 721 w 1013"/>
                <a:gd name="T35" fmla="*/ 103 h 442"/>
                <a:gd name="T36" fmla="*/ 709 w 1013"/>
                <a:gd name="T37" fmla="*/ 150 h 442"/>
                <a:gd name="T38" fmla="*/ 675 w 1013"/>
                <a:gd name="T39" fmla="*/ 184 h 442"/>
                <a:gd name="T40" fmla="*/ 628 w 1013"/>
                <a:gd name="T41" fmla="*/ 198 h 442"/>
                <a:gd name="T42" fmla="*/ 580 w 1013"/>
                <a:gd name="T43" fmla="*/ 184 h 442"/>
                <a:gd name="T44" fmla="*/ 547 w 1013"/>
                <a:gd name="T45" fmla="*/ 150 h 442"/>
                <a:gd name="T46" fmla="*/ 533 w 1013"/>
                <a:gd name="T47" fmla="*/ 103 h 442"/>
                <a:gd name="T48" fmla="*/ 547 w 1013"/>
                <a:gd name="T49" fmla="*/ 56 h 442"/>
                <a:gd name="T50" fmla="*/ 580 w 1013"/>
                <a:gd name="T51" fmla="*/ 22 h 442"/>
                <a:gd name="T52" fmla="*/ 628 w 1013"/>
                <a:gd name="T53" fmla="*/ 10 h 442"/>
                <a:gd name="T54" fmla="*/ 96 w 1013"/>
                <a:gd name="T55" fmla="*/ 4 h 442"/>
                <a:gd name="T56" fmla="*/ 132 w 1013"/>
                <a:gd name="T57" fmla="*/ 29 h 442"/>
                <a:gd name="T58" fmla="*/ 145 w 1013"/>
                <a:gd name="T59" fmla="*/ 72 h 442"/>
                <a:gd name="T60" fmla="*/ 132 w 1013"/>
                <a:gd name="T61" fmla="*/ 115 h 442"/>
                <a:gd name="T62" fmla="*/ 96 w 1013"/>
                <a:gd name="T63" fmla="*/ 141 h 442"/>
                <a:gd name="T64" fmla="*/ 50 w 1013"/>
                <a:gd name="T65" fmla="*/ 141 h 442"/>
                <a:gd name="T66" fmla="*/ 15 w 1013"/>
                <a:gd name="T67" fmla="*/ 115 h 442"/>
                <a:gd name="T68" fmla="*/ 0 w 1013"/>
                <a:gd name="T69" fmla="*/ 72 h 442"/>
                <a:gd name="T70" fmla="*/ 15 w 1013"/>
                <a:gd name="T71" fmla="*/ 29 h 442"/>
                <a:gd name="T72" fmla="*/ 50 w 1013"/>
                <a:gd name="T73" fmla="*/ 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3" h="442">
                  <a:moveTo>
                    <a:pt x="897" y="211"/>
                  </a:moveTo>
                  <a:lnTo>
                    <a:pt x="924" y="213"/>
                  </a:lnTo>
                  <a:lnTo>
                    <a:pt x="948" y="222"/>
                  </a:lnTo>
                  <a:lnTo>
                    <a:pt x="970" y="236"/>
                  </a:lnTo>
                  <a:lnTo>
                    <a:pt x="988" y="253"/>
                  </a:lnTo>
                  <a:lnTo>
                    <a:pt x="1001" y="275"/>
                  </a:lnTo>
                  <a:lnTo>
                    <a:pt x="1010" y="299"/>
                  </a:lnTo>
                  <a:lnTo>
                    <a:pt x="1013" y="326"/>
                  </a:lnTo>
                  <a:lnTo>
                    <a:pt x="1010" y="352"/>
                  </a:lnTo>
                  <a:lnTo>
                    <a:pt x="1001" y="376"/>
                  </a:lnTo>
                  <a:lnTo>
                    <a:pt x="988" y="398"/>
                  </a:lnTo>
                  <a:lnTo>
                    <a:pt x="970" y="416"/>
                  </a:lnTo>
                  <a:lnTo>
                    <a:pt x="948" y="430"/>
                  </a:lnTo>
                  <a:lnTo>
                    <a:pt x="924" y="438"/>
                  </a:lnTo>
                  <a:lnTo>
                    <a:pt x="897" y="442"/>
                  </a:lnTo>
                  <a:lnTo>
                    <a:pt x="871" y="438"/>
                  </a:lnTo>
                  <a:lnTo>
                    <a:pt x="846" y="430"/>
                  </a:lnTo>
                  <a:lnTo>
                    <a:pt x="825" y="416"/>
                  </a:lnTo>
                  <a:lnTo>
                    <a:pt x="807" y="398"/>
                  </a:lnTo>
                  <a:lnTo>
                    <a:pt x="793" y="376"/>
                  </a:lnTo>
                  <a:lnTo>
                    <a:pt x="785" y="352"/>
                  </a:lnTo>
                  <a:lnTo>
                    <a:pt x="781" y="326"/>
                  </a:lnTo>
                  <a:lnTo>
                    <a:pt x="785" y="299"/>
                  </a:lnTo>
                  <a:lnTo>
                    <a:pt x="793" y="275"/>
                  </a:lnTo>
                  <a:lnTo>
                    <a:pt x="807" y="253"/>
                  </a:lnTo>
                  <a:lnTo>
                    <a:pt x="825" y="236"/>
                  </a:lnTo>
                  <a:lnTo>
                    <a:pt x="846" y="222"/>
                  </a:lnTo>
                  <a:lnTo>
                    <a:pt x="871" y="213"/>
                  </a:lnTo>
                  <a:lnTo>
                    <a:pt x="897" y="211"/>
                  </a:lnTo>
                  <a:close/>
                  <a:moveTo>
                    <a:pt x="628" y="10"/>
                  </a:moveTo>
                  <a:lnTo>
                    <a:pt x="652" y="14"/>
                  </a:lnTo>
                  <a:lnTo>
                    <a:pt x="675" y="22"/>
                  </a:lnTo>
                  <a:lnTo>
                    <a:pt x="693" y="37"/>
                  </a:lnTo>
                  <a:lnTo>
                    <a:pt x="709" y="56"/>
                  </a:lnTo>
                  <a:lnTo>
                    <a:pt x="717" y="79"/>
                  </a:lnTo>
                  <a:lnTo>
                    <a:pt x="721" y="103"/>
                  </a:lnTo>
                  <a:lnTo>
                    <a:pt x="717" y="129"/>
                  </a:lnTo>
                  <a:lnTo>
                    <a:pt x="709" y="150"/>
                  </a:lnTo>
                  <a:lnTo>
                    <a:pt x="693" y="170"/>
                  </a:lnTo>
                  <a:lnTo>
                    <a:pt x="675" y="184"/>
                  </a:lnTo>
                  <a:lnTo>
                    <a:pt x="652" y="194"/>
                  </a:lnTo>
                  <a:lnTo>
                    <a:pt x="628" y="198"/>
                  </a:lnTo>
                  <a:lnTo>
                    <a:pt x="602" y="194"/>
                  </a:lnTo>
                  <a:lnTo>
                    <a:pt x="580" y="184"/>
                  </a:lnTo>
                  <a:lnTo>
                    <a:pt x="561" y="170"/>
                  </a:lnTo>
                  <a:lnTo>
                    <a:pt x="547" y="150"/>
                  </a:lnTo>
                  <a:lnTo>
                    <a:pt x="537" y="129"/>
                  </a:lnTo>
                  <a:lnTo>
                    <a:pt x="533" y="103"/>
                  </a:lnTo>
                  <a:lnTo>
                    <a:pt x="537" y="79"/>
                  </a:lnTo>
                  <a:lnTo>
                    <a:pt x="547" y="56"/>
                  </a:lnTo>
                  <a:lnTo>
                    <a:pt x="561" y="37"/>
                  </a:lnTo>
                  <a:lnTo>
                    <a:pt x="580" y="22"/>
                  </a:lnTo>
                  <a:lnTo>
                    <a:pt x="602" y="14"/>
                  </a:lnTo>
                  <a:lnTo>
                    <a:pt x="628" y="10"/>
                  </a:lnTo>
                  <a:close/>
                  <a:moveTo>
                    <a:pt x="73" y="0"/>
                  </a:moveTo>
                  <a:lnTo>
                    <a:pt x="96" y="4"/>
                  </a:lnTo>
                  <a:lnTo>
                    <a:pt x="116" y="14"/>
                  </a:lnTo>
                  <a:lnTo>
                    <a:pt x="132" y="29"/>
                  </a:lnTo>
                  <a:lnTo>
                    <a:pt x="142" y="49"/>
                  </a:lnTo>
                  <a:lnTo>
                    <a:pt x="145" y="72"/>
                  </a:lnTo>
                  <a:lnTo>
                    <a:pt x="142" y="95"/>
                  </a:lnTo>
                  <a:lnTo>
                    <a:pt x="132" y="115"/>
                  </a:lnTo>
                  <a:lnTo>
                    <a:pt x="116" y="131"/>
                  </a:lnTo>
                  <a:lnTo>
                    <a:pt x="96" y="141"/>
                  </a:lnTo>
                  <a:lnTo>
                    <a:pt x="73" y="144"/>
                  </a:lnTo>
                  <a:lnTo>
                    <a:pt x="50" y="141"/>
                  </a:lnTo>
                  <a:lnTo>
                    <a:pt x="30" y="131"/>
                  </a:lnTo>
                  <a:lnTo>
                    <a:pt x="15" y="115"/>
                  </a:lnTo>
                  <a:lnTo>
                    <a:pt x="5" y="95"/>
                  </a:lnTo>
                  <a:lnTo>
                    <a:pt x="0" y="72"/>
                  </a:lnTo>
                  <a:lnTo>
                    <a:pt x="5" y="49"/>
                  </a:lnTo>
                  <a:lnTo>
                    <a:pt x="15" y="29"/>
                  </a:lnTo>
                  <a:lnTo>
                    <a:pt x="30" y="14"/>
                  </a:lnTo>
                  <a:lnTo>
                    <a:pt x="50" y="4"/>
                  </a:lnTo>
                  <a:lnTo>
                    <a:pt x="73" y="0"/>
                  </a:lnTo>
                  <a:close/>
                </a:path>
              </a:pathLst>
            </a:custGeom>
            <a:solidFill>
              <a:srgbClr val="D07507"/>
            </a:solidFill>
            <a:ln w="0">
              <a:solidFill>
                <a:srgbClr val="D15B00"/>
              </a:solid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grpSp>
      <p:grpSp>
        <p:nvGrpSpPr>
          <p:cNvPr id="61" name="Group 60"/>
          <p:cNvGrpSpPr>
            <a:grpSpLocks noChangeAspect="1"/>
          </p:cNvGrpSpPr>
          <p:nvPr/>
        </p:nvGrpSpPr>
        <p:grpSpPr bwMode="auto">
          <a:xfrm>
            <a:off x="7872956" y="1097309"/>
            <a:ext cx="1149966" cy="740564"/>
            <a:chOff x="3711" y="1667"/>
            <a:chExt cx="632" cy="407"/>
          </a:xfrm>
        </p:grpSpPr>
        <p:sp>
          <p:nvSpPr>
            <p:cNvPr id="62" name="Freeform 61"/>
            <p:cNvSpPr>
              <a:spLocks/>
            </p:cNvSpPr>
            <p:nvPr/>
          </p:nvSpPr>
          <p:spPr bwMode="auto">
            <a:xfrm>
              <a:off x="3711" y="1667"/>
              <a:ext cx="632" cy="407"/>
            </a:xfrm>
            <a:custGeom>
              <a:avLst/>
              <a:gdLst>
                <a:gd name="T0" fmla="*/ 1578 w 3158"/>
                <a:gd name="T1" fmla="*/ 0 h 2034"/>
                <a:gd name="T2" fmla="*/ 1603 w 3158"/>
                <a:gd name="T3" fmla="*/ 1 h 2034"/>
                <a:gd name="T4" fmla="*/ 1630 w 3158"/>
                <a:gd name="T5" fmla="*/ 4 h 2034"/>
                <a:gd name="T6" fmla="*/ 1659 w 3158"/>
                <a:gd name="T7" fmla="*/ 10 h 2034"/>
                <a:gd name="T8" fmla="*/ 1688 w 3158"/>
                <a:gd name="T9" fmla="*/ 21 h 2034"/>
                <a:gd name="T10" fmla="*/ 1718 w 3158"/>
                <a:gd name="T11" fmla="*/ 35 h 2034"/>
                <a:gd name="T12" fmla="*/ 3049 w 3158"/>
                <a:gd name="T13" fmla="*/ 835 h 2034"/>
                <a:gd name="T14" fmla="*/ 3081 w 3158"/>
                <a:gd name="T15" fmla="*/ 857 h 2034"/>
                <a:gd name="T16" fmla="*/ 3107 w 3158"/>
                <a:gd name="T17" fmla="*/ 884 h 2034"/>
                <a:gd name="T18" fmla="*/ 3129 w 3158"/>
                <a:gd name="T19" fmla="*/ 914 h 2034"/>
                <a:gd name="T20" fmla="*/ 3145 w 3158"/>
                <a:gd name="T21" fmla="*/ 947 h 2034"/>
                <a:gd name="T22" fmla="*/ 3154 w 3158"/>
                <a:gd name="T23" fmla="*/ 981 h 2034"/>
                <a:gd name="T24" fmla="*/ 3158 w 3158"/>
                <a:gd name="T25" fmla="*/ 1017 h 2034"/>
                <a:gd name="T26" fmla="*/ 3154 w 3158"/>
                <a:gd name="T27" fmla="*/ 1053 h 2034"/>
                <a:gd name="T28" fmla="*/ 3145 w 3158"/>
                <a:gd name="T29" fmla="*/ 1087 h 2034"/>
                <a:gd name="T30" fmla="*/ 3129 w 3158"/>
                <a:gd name="T31" fmla="*/ 1120 h 2034"/>
                <a:gd name="T32" fmla="*/ 3107 w 3158"/>
                <a:gd name="T33" fmla="*/ 1150 h 2034"/>
                <a:gd name="T34" fmla="*/ 3081 w 3158"/>
                <a:gd name="T35" fmla="*/ 1177 h 2034"/>
                <a:gd name="T36" fmla="*/ 3049 w 3158"/>
                <a:gd name="T37" fmla="*/ 1200 h 2034"/>
                <a:gd name="T38" fmla="*/ 1718 w 3158"/>
                <a:gd name="T39" fmla="*/ 1998 h 2034"/>
                <a:gd name="T40" fmla="*/ 1689 w 3158"/>
                <a:gd name="T41" fmla="*/ 2013 h 2034"/>
                <a:gd name="T42" fmla="*/ 1659 w 3158"/>
                <a:gd name="T43" fmla="*/ 2023 h 2034"/>
                <a:gd name="T44" fmla="*/ 1630 w 3158"/>
                <a:gd name="T45" fmla="*/ 2029 h 2034"/>
                <a:gd name="T46" fmla="*/ 1603 w 3158"/>
                <a:gd name="T47" fmla="*/ 2033 h 2034"/>
                <a:gd name="T48" fmla="*/ 1578 w 3158"/>
                <a:gd name="T49" fmla="*/ 2034 h 2034"/>
                <a:gd name="T50" fmla="*/ 1555 w 3158"/>
                <a:gd name="T51" fmla="*/ 2033 h 2034"/>
                <a:gd name="T52" fmla="*/ 1528 w 3158"/>
                <a:gd name="T53" fmla="*/ 2029 h 2034"/>
                <a:gd name="T54" fmla="*/ 1498 w 3158"/>
                <a:gd name="T55" fmla="*/ 2023 h 2034"/>
                <a:gd name="T56" fmla="*/ 1469 w 3158"/>
                <a:gd name="T57" fmla="*/ 2012 h 2034"/>
                <a:gd name="T58" fmla="*/ 1439 w 3158"/>
                <a:gd name="T59" fmla="*/ 1998 h 2034"/>
                <a:gd name="T60" fmla="*/ 109 w 3158"/>
                <a:gd name="T61" fmla="*/ 1200 h 2034"/>
                <a:gd name="T62" fmla="*/ 77 w 3158"/>
                <a:gd name="T63" fmla="*/ 1177 h 2034"/>
                <a:gd name="T64" fmla="*/ 50 w 3158"/>
                <a:gd name="T65" fmla="*/ 1150 h 2034"/>
                <a:gd name="T66" fmla="*/ 29 w 3158"/>
                <a:gd name="T67" fmla="*/ 1120 h 2034"/>
                <a:gd name="T68" fmla="*/ 13 w 3158"/>
                <a:gd name="T69" fmla="*/ 1087 h 2034"/>
                <a:gd name="T70" fmla="*/ 4 w 3158"/>
                <a:gd name="T71" fmla="*/ 1052 h 2034"/>
                <a:gd name="T72" fmla="*/ 0 w 3158"/>
                <a:gd name="T73" fmla="*/ 1016 h 2034"/>
                <a:gd name="T74" fmla="*/ 4 w 3158"/>
                <a:gd name="T75" fmla="*/ 980 h 2034"/>
                <a:gd name="T76" fmla="*/ 13 w 3158"/>
                <a:gd name="T77" fmla="*/ 945 h 2034"/>
                <a:gd name="T78" fmla="*/ 29 w 3158"/>
                <a:gd name="T79" fmla="*/ 913 h 2034"/>
                <a:gd name="T80" fmla="*/ 51 w 3158"/>
                <a:gd name="T81" fmla="*/ 883 h 2034"/>
                <a:gd name="T82" fmla="*/ 77 w 3158"/>
                <a:gd name="T83" fmla="*/ 856 h 2034"/>
                <a:gd name="T84" fmla="*/ 110 w 3158"/>
                <a:gd name="T85" fmla="*/ 833 h 2034"/>
                <a:gd name="T86" fmla="*/ 1440 w 3158"/>
                <a:gd name="T87" fmla="*/ 35 h 2034"/>
                <a:gd name="T88" fmla="*/ 1469 w 3158"/>
                <a:gd name="T89" fmla="*/ 21 h 2034"/>
                <a:gd name="T90" fmla="*/ 1499 w 3158"/>
                <a:gd name="T91" fmla="*/ 10 h 2034"/>
                <a:gd name="T92" fmla="*/ 1528 w 3158"/>
                <a:gd name="T93" fmla="*/ 4 h 2034"/>
                <a:gd name="T94" fmla="*/ 1555 w 3158"/>
                <a:gd name="T95" fmla="*/ 1 h 2034"/>
                <a:gd name="T96" fmla="*/ 1578 w 3158"/>
                <a:gd name="T97" fmla="*/ 0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58" h="2034">
                  <a:moveTo>
                    <a:pt x="1578" y="0"/>
                  </a:moveTo>
                  <a:lnTo>
                    <a:pt x="1603" y="1"/>
                  </a:lnTo>
                  <a:lnTo>
                    <a:pt x="1630" y="4"/>
                  </a:lnTo>
                  <a:lnTo>
                    <a:pt x="1659" y="10"/>
                  </a:lnTo>
                  <a:lnTo>
                    <a:pt x="1688" y="21"/>
                  </a:lnTo>
                  <a:lnTo>
                    <a:pt x="1718" y="35"/>
                  </a:lnTo>
                  <a:lnTo>
                    <a:pt x="3049" y="835"/>
                  </a:lnTo>
                  <a:lnTo>
                    <a:pt x="3081" y="857"/>
                  </a:lnTo>
                  <a:lnTo>
                    <a:pt x="3107" y="884"/>
                  </a:lnTo>
                  <a:lnTo>
                    <a:pt x="3129" y="914"/>
                  </a:lnTo>
                  <a:lnTo>
                    <a:pt x="3145" y="947"/>
                  </a:lnTo>
                  <a:lnTo>
                    <a:pt x="3154" y="981"/>
                  </a:lnTo>
                  <a:lnTo>
                    <a:pt x="3158" y="1017"/>
                  </a:lnTo>
                  <a:lnTo>
                    <a:pt x="3154" y="1053"/>
                  </a:lnTo>
                  <a:lnTo>
                    <a:pt x="3145" y="1087"/>
                  </a:lnTo>
                  <a:lnTo>
                    <a:pt x="3129" y="1120"/>
                  </a:lnTo>
                  <a:lnTo>
                    <a:pt x="3107" y="1150"/>
                  </a:lnTo>
                  <a:lnTo>
                    <a:pt x="3081" y="1177"/>
                  </a:lnTo>
                  <a:lnTo>
                    <a:pt x="3049" y="1200"/>
                  </a:lnTo>
                  <a:lnTo>
                    <a:pt x="1718" y="1998"/>
                  </a:lnTo>
                  <a:lnTo>
                    <a:pt x="1689" y="2013"/>
                  </a:lnTo>
                  <a:lnTo>
                    <a:pt x="1659" y="2023"/>
                  </a:lnTo>
                  <a:lnTo>
                    <a:pt x="1630" y="2029"/>
                  </a:lnTo>
                  <a:lnTo>
                    <a:pt x="1603" y="2033"/>
                  </a:lnTo>
                  <a:lnTo>
                    <a:pt x="1578" y="2034"/>
                  </a:lnTo>
                  <a:lnTo>
                    <a:pt x="1555" y="2033"/>
                  </a:lnTo>
                  <a:lnTo>
                    <a:pt x="1528" y="2029"/>
                  </a:lnTo>
                  <a:lnTo>
                    <a:pt x="1498" y="2023"/>
                  </a:lnTo>
                  <a:lnTo>
                    <a:pt x="1469" y="2012"/>
                  </a:lnTo>
                  <a:lnTo>
                    <a:pt x="1439" y="1998"/>
                  </a:lnTo>
                  <a:lnTo>
                    <a:pt x="109" y="1200"/>
                  </a:lnTo>
                  <a:lnTo>
                    <a:pt x="77" y="1177"/>
                  </a:lnTo>
                  <a:lnTo>
                    <a:pt x="50" y="1150"/>
                  </a:lnTo>
                  <a:lnTo>
                    <a:pt x="29" y="1120"/>
                  </a:lnTo>
                  <a:lnTo>
                    <a:pt x="13" y="1087"/>
                  </a:lnTo>
                  <a:lnTo>
                    <a:pt x="4" y="1052"/>
                  </a:lnTo>
                  <a:lnTo>
                    <a:pt x="0" y="1016"/>
                  </a:lnTo>
                  <a:lnTo>
                    <a:pt x="4" y="980"/>
                  </a:lnTo>
                  <a:lnTo>
                    <a:pt x="13" y="945"/>
                  </a:lnTo>
                  <a:lnTo>
                    <a:pt x="29" y="913"/>
                  </a:lnTo>
                  <a:lnTo>
                    <a:pt x="51" y="883"/>
                  </a:lnTo>
                  <a:lnTo>
                    <a:pt x="77" y="856"/>
                  </a:lnTo>
                  <a:lnTo>
                    <a:pt x="110" y="833"/>
                  </a:lnTo>
                  <a:lnTo>
                    <a:pt x="1440" y="35"/>
                  </a:lnTo>
                  <a:lnTo>
                    <a:pt x="1469" y="21"/>
                  </a:lnTo>
                  <a:lnTo>
                    <a:pt x="1499" y="10"/>
                  </a:lnTo>
                  <a:lnTo>
                    <a:pt x="1528" y="4"/>
                  </a:lnTo>
                  <a:lnTo>
                    <a:pt x="1555" y="1"/>
                  </a:lnTo>
                  <a:lnTo>
                    <a:pt x="1578"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63" name="Freeform 62"/>
            <p:cNvSpPr>
              <a:spLocks/>
            </p:cNvSpPr>
            <p:nvPr/>
          </p:nvSpPr>
          <p:spPr bwMode="auto">
            <a:xfrm>
              <a:off x="3743" y="1699"/>
              <a:ext cx="568" cy="343"/>
            </a:xfrm>
            <a:custGeom>
              <a:avLst/>
              <a:gdLst>
                <a:gd name="T0" fmla="*/ 1417 w 2837"/>
                <a:gd name="T1" fmla="*/ 0 h 1714"/>
                <a:gd name="T2" fmla="*/ 1440 w 2837"/>
                <a:gd name="T3" fmla="*/ 1 h 1714"/>
                <a:gd name="T4" fmla="*/ 1459 w 2837"/>
                <a:gd name="T5" fmla="*/ 6 h 1714"/>
                <a:gd name="T6" fmla="*/ 1475 w 2837"/>
                <a:gd name="T7" fmla="*/ 12 h 1714"/>
                <a:gd name="T8" fmla="*/ 2806 w 2837"/>
                <a:gd name="T9" fmla="*/ 811 h 1714"/>
                <a:gd name="T10" fmla="*/ 2823 w 2837"/>
                <a:gd name="T11" fmla="*/ 824 h 1714"/>
                <a:gd name="T12" fmla="*/ 2834 w 2837"/>
                <a:gd name="T13" fmla="*/ 840 h 1714"/>
                <a:gd name="T14" fmla="*/ 2837 w 2837"/>
                <a:gd name="T15" fmla="*/ 857 h 1714"/>
                <a:gd name="T16" fmla="*/ 2834 w 2837"/>
                <a:gd name="T17" fmla="*/ 873 h 1714"/>
                <a:gd name="T18" fmla="*/ 2823 w 2837"/>
                <a:gd name="T19" fmla="*/ 889 h 1714"/>
                <a:gd name="T20" fmla="*/ 2806 w 2837"/>
                <a:gd name="T21" fmla="*/ 903 h 1714"/>
                <a:gd name="T22" fmla="*/ 1475 w 2837"/>
                <a:gd name="T23" fmla="*/ 1701 h 1714"/>
                <a:gd name="T24" fmla="*/ 1459 w 2837"/>
                <a:gd name="T25" fmla="*/ 1708 h 1714"/>
                <a:gd name="T26" fmla="*/ 1440 w 2837"/>
                <a:gd name="T27" fmla="*/ 1713 h 1714"/>
                <a:gd name="T28" fmla="*/ 1417 w 2837"/>
                <a:gd name="T29" fmla="*/ 1714 h 1714"/>
                <a:gd name="T30" fmla="*/ 1396 w 2837"/>
                <a:gd name="T31" fmla="*/ 1713 h 1714"/>
                <a:gd name="T32" fmla="*/ 1377 w 2837"/>
                <a:gd name="T33" fmla="*/ 1708 h 1714"/>
                <a:gd name="T34" fmla="*/ 1361 w 2837"/>
                <a:gd name="T35" fmla="*/ 1701 h 1714"/>
                <a:gd name="T36" fmla="*/ 30 w 2837"/>
                <a:gd name="T37" fmla="*/ 903 h 1714"/>
                <a:gd name="T38" fmla="*/ 14 w 2837"/>
                <a:gd name="T39" fmla="*/ 891 h 1714"/>
                <a:gd name="T40" fmla="*/ 5 w 2837"/>
                <a:gd name="T41" fmla="*/ 878 h 1714"/>
                <a:gd name="T42" fmla="*/ 0 w 2837"/>
                <a:gd name="T43" fmla="*/ 863 h 1714"/>
                <a:gd name="T44" fmla="*/ 0 w 2837"/>
                <a:gd name="T45" fmla="*/ 850 h 1714"/>
                <a:gd name="T46" fmla="*/ 5 w 2837"/>
                <a:gd name="T47" fmla="*/ 835 h 1714"/>
                <a:gd name="T48" fmla="*/ 14 w 2837"/>
                <a:gd name="T49" fmla="*/ 823 h 1714"/>
                <a:gd name="T50" fmla="*/ 30 w 2837"/>
                <a:gd name="T51" fmla="*/ 811 h 1714"/>
                <a:gd name="T52" fmla="*/ 1361 w 2837"/>
                <a:gd name="T53" fmla="*/ 12 h 1714"/>
                <a:gd name="T54" fmla="*/ 1377 w 2837"/>
                <a:gd name="T55" fmla="*/ 6 h 1714"/>
                <a:gd name="T56" fmla="*/ 1396 w 2837"/>
                <a:gd name="T57" fmla="*/ 1 h 1714"/>
                <a:gd name="T58" fmla="*/ 1417 w 2837"/>
                <a:gd name="T59"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37" h="1714">
                  <a:moveTo>
                    <a:pt x="1417" y="0"/>
                  </a:moveTo>
                  <a:lnTo>
                    <a:pt x="1440" y="1"/>
                  </a:lnTo>
                  <a:lnTo>
                    <a:pt x="1459" y="6"/>
                  </a:lnTo>
                  <a:lnTo>
                    <a:pt x="1475" y="12"/>
                  </a:lnTo>
                  <a:lnTo>
                    <a:pt x="2806" y="811"/>
                  </a:lnTo>
                  <a:lnTo>
                    <a:pt x="2823" y="824"/>
                  </a:lnTo>
                  <a:lnTo>
                    <a:pt x="2834" y="840"/>
                  </a:lnTo>
                  <a:lnTo>
                    <a:pt x="2837" y="857"/>
                  </a:lnTo>
                  <a:lnTo>
                    <a:pt x="2834" y="873"/>
                  </a:lnTo>
                  <a:lnTo>
                    <a:pt x="2823" y="889"/>
                  </a:lnTo>
                  <a:lnTo>
                    <a:pt x="2806" y="903"/>
                  </a:lnTo>
                  <a:lnTo>
                    <a:pt x="1475" y="1701"/>
                  </a:lnTo>
                  <a:lnTo>
                    <a:pt x="1459" y="1708"/>
                  </a:lnTo>
                  <a:lnTo>
                    <a:pt x="1440" y="1713"/>
                  </a:lnTo>
                  <a:lnTo>
                    <a:pt x="1417" y="1714"/>
                  </a:lnTo>
                  <a:lnTo>
                    <a:pt x="1396" y="1713"/>
                  </a:lnTo>
                  <a:lnTo>
                    <a:pt x="1377" y="1708"/>
                  </a:lnTo>
                  <a:lnTo>
                    <a:pt x="1361" y="1701"/>
                  </a:lnTo>
                  <a:lnTo>
                    <a:pt x="30" y="903"/>
                  </a:lnTo>
                  <a:lnTo>
                    <a:pt x="14" y="891"/>
                  </a:lnTo>
                  <a:lnTo>
                    <a:pt x="5" y="878"/>
                  </a:lnTo>
                  <a:lnTo>
                    <a:pt x="0" y="863"/>
                  </a:lnTo>
                  <a:lnTo>
                    <a:pt x="0" y="850"/>
                  </a:lnTo>
                  <a:lnTo>
                    <a:pt x="5" y="835"/>
                  </a:lnTo>
                  <a:lnTo>
                    <a:pt x="14" y="823"/>
                  </a:lnTo>
                  <a:lnTo>
                    <a:pt x="30" y="811"/>
                  </a:lnTo>
                  <a:lnTo>
                    <a:pt x="1361" y="12"/>
                  </a:lnTo>
                  <a:lnTo>
                    <a:pt x="1377" y="6"/>
                  </a:lnTo>
                  <a:lnTo>
                    <a:pt x="1396" y="1"/>
                  </a:lnTo>
                  <a:lnTo>
                    <a:pt x="141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64" name="Freeform 63"/>
            <p:cNvSpPr>
              <a:spLocks/>
            </p:cNvSpPr>
            <p:nvPr/>
          </p:nvSpPr>
          <p:spPr bwMode="auto">
            <a:xfrm>
              <a:off x="3783" y="1725"/>
              <a:ext cx="488" cy="292"/>
            </a:xfrm>
            <a:custGeom>
              <a:avLst/>
              <a:gdLst>
                <a:gd name="T0" fmla="*/ 1219 w 2438"/>
                <a:gd name="T1" fmla="*/ 0 h 1463"/>
                <a:gd name="T2" fmla="*/ 2438 w 2438"/>
                <a:gd name="T3" fmla="*/ 731 h 1463"/>
                <a:gd name="T4" fmla="*/ 1219 w 2438"/>
                <a:gd name="T5" fmla="*/ 1463 h 1463"/>
                <a:gd name="T6" fmla="*/ 0 w 2438"/>
                <a:gd name="T7" fmla="*/ 731 h 1463"/>
                <a:gd name="T8" fmla="*/ 1219 w 2438"/>
                <a:gd name="T9" fmla="*/ 0 h 1463"/>
              </a:gdLst>
              <a:ahLst/>
              <a:cxnLst>
                <a:cxn ang="0">
                  <a:pos x="T0" y="T1"/>
                </a:cxn>
                <a:cxn ang="0">
                  <a:pos x="T2" y="T3"/>
                </a:cxn>
                <a:cxn ang="0">
                  <a:pos x="T4" y="T5"/>
                </a:cxn>
                <a:cxn ang="0">
                  <a:pos x="T6" y="T7"/>
                </a:cxn>
                <a:cxn ang="0">
                  <a:pos x="T8" y="T9"/>
                </a:cxn>
              </a:cxnLst>
              <a:rect l="0" t="0" r="r" b="b"/>
              <a:pathLst>
                <a:path w="2438" h="1463">
                  <a:moveTo>
                    <a:pt x="1219" y="0"/>
                  </a:moveTo>
                  <a:lnTo>
                    <a:pt x="2438" y="731"/>
                  </a:lnTo>
                  <a:lnTo>
                    <a:pt x="1219" y="1463"/>
                  </a:lnTo>
                  <a:lnTo>
                    <a:pt x="0" y="731"/>
                  </a:lnTo>
                  <a:lnTo>
                    <a:pt x="1219" y="0"/>
                  </a:lnTo>
                  <a:close/>
                </a:path>
              </a:pathLst>
            </a:custGeom>
            <a:solidFill>
              <a:srgbClr val="94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65" name="Freeform 64"/>
            <p:cNvSpPr>
              <a:spLocks/>
            </p:cNvSpPr>
            <p:nvPr/>
          </p:nvSpPr>
          <p:spPr bwMode="auto">
            <a:xfrm>
              <a:off x="3898" y="1790"/>
              <a:ext cx="173" cy="213"/>
            </a:xfrm>
            <a:custGeom>
              <a:avLst/>
              <a:gdLst>
                <a:gd name="T0" fmla="*/ 105 w 866"/>
                <a:gd name="T1" fmla="*/ 5 h 1068"/>
                <a:gd name="T2" fmla="*/ 180 w 866"/>
                <a:gd name="T3" fmla="*/ 102 h 1068"/>
                <a:gd name="T4" fmla="*/ 265 w 866"/>
                <a:gd name="T5" fmla="*/ 175 h 1068"/>
                <a:gd name="T6" fmla="*/ 357 w 866"/>
                <a:gd name="T7" fmla="*/ 226 h 1068"/>
                <a:gd name="T8" fmla="*/ 435 w 866"/>
                <a:gd name="T9" fmla="*/ 247 h 1068"/>
                <a:gd name="T10" fmla="*/ 491 w 866"/>
                <a:gd name="T11" fmla="*/ 254 h 1068"/>
                <a:gd name="T12" fmla="*/ 564 w 866"/>
                <a:gd name="T13" fmla="*/ 272 h 1068"/>
                <a:gd name="T14" fmla="*/ 636 w 866"/>
                <a:gd name="T15" fmla="*/ 300 h 1068"/>
                <a:gd name="T16" fmla="*/ 662 w 866"/>
                <a:gd name="T17" fmla="*/ 342 h 1068"/>
                <a:gd name="T18" fmla="*/ 662 w 866"/>
                <a:gd name="T19" fmla="*/ 406 h 1068"/>
                <a:gd name="T20" fmla="*/ 677 w 866"/>
                <a:gd name="T21" fmla="*/ 476 h 1068"/>
                <a:gd name="T22" fmla="*/ 707 w 866"/>
                <a:gd name="T23" fmla="*/ 536 h 1068"/>
                <a:gd name="T24" fmla="*/ 744 w 866"/>
                <a:gd name="T25" fmla="*/ 582 h 1068"/>
                <a:gd name="T26" fmla="*/ 776 w 866"/>
                <a:gd name="T27" fmla="*/ 614 h 1068"/>
                <a:gd name="T28" fmla="*/ 773 w 866"/>
                <a:gd name="T29" fmla="*/ 638 h 1068"/>
                <a:gd name="T30" fmla="*/ 767 w 866"/>
                <a:gd name="T31" fmla="*/ 699 h 1068"/>
                <a:gd name="T32" fmla="*/ 765 w 866"/>
                <a:gd name="T33" fmla="*/ 770 h 1068"/>
                <a:gd name="T34" fmla="*/ 779 w 866"/>
                <a:gd name="T35" fmla="*/ 850 h 1068"/>
                <a:gd name="T36" fmla="*/ 814 w 866"/>
                <a:gd name="T37" fmla="*/ 935 h 1068"/>
                <a:gd name="T38" fmla="*/ 866 w 866"/>
                <a:gd name="T39" fmla="*/ 1006 h 1068"/>
                <a:gd name="T40" fmla="*/ 734 w 866"/>
                <a:gd name="T41" fmla="*/ 1031 h 1068"/>
                <a:gd name="T42" fmla="*/ 684 w 866"/>
                <a:gd name="T43" fmla="*/ 941 h 1068"/>
                <a:gd name="T44" fmla="*/ 654 w 866"/>
                <a:gd name="T45" fmla="*/ 840 h 1068"/>
                <a:gd name="T46" fmla="*/ 645 w 866"/>
                <a:gd name="T47" fmla="*/ 745 h 1068"/>
                <a:gd name="T48" fmla="*/ 651 w 866"/>
                <a:gd name="T49" fmla="*/ 657 h 1068"/>
                <a:gd name="T50" fmla="*/ 588 w 866"/>
                <a:gd name="T51" fmla="*/ 567 h 1068"/>
                <a:gd name="T52" fmla="*/ 550 w 866"/>
                <a:gd name="T53" fmla="*/ 469 h 1068"/>
                <a:gd name="T54" fmla="*/ 541 w 866"/>
                <a:gd name="T55" fmla="*/ 391 h 1068"/>
                <a:gd name="T56" fmla="*/ 495 w 866"/>
                <a:gd name="T57" fmla="*/ 377 h 1068"/>
                <a:gd name="T58" fmla="*/ 462 w 866"/>
                <a:gd name="T59" fmla="*/ 371 h 1068"/>
                <a:gd name="T60" fmla="*/ 429 w 866"/>
                <a:gd name="T61" fmla="*/ 368 h 1068"/>
                <a:gd name="T62" fmla="*/ 376 w 866"/>
                <a:gd name="T63" fmla="*/ 357 h 1068"/>
                <a:gd name="T64" fmla="*/ 271 w 866"/>
                <a:gd name="T65" fmla="*/ 318 h 1068"/>
                <a:gd name="T66" fmla="*/ 173 w 866"/>
                <a:gd name="T67" fmla="*/ 256 h 1068"/>
                <a:gd name="T68" fmla="*/ 84 w 866"/>
                <a:gd name="T69" fmla="*/ 173 h 1068"/>
                <a:gd name="T70" fmla="*/ 5 w 866"/>
                <a:gd name="T71" fmla="*/ 69 h 1068"/>
                <a:gd name="T72" fmla="*/ 103 w 866"/>
                <a:gd name="T73" fmla="*/ 0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6" h="1068">
                  <a:moveTo>
                    <a:pt x="103" y="0"/>
                  </a:moveTo>
                  <a:lnTo>
                    <a:pt x="105" y="5"/>
                  </a:lnTo>
                  <a:lnTo>
                    <a:pt x="142" y="56"/>
                  </a:lnTo>
                  <a:lnTo>
                    <a:pt x="180" y="102"/>
                  </a:lnTo>
                  <a:lnTo>
                    <a:pt x="221" y="142"/>
                  </a:lnTo>
                  <a:lnTo>
                    <a:pt x="265" y="175"/>
                  </a:lnTo>
                  <a:lnTo>
                    <a:pt x="310" y="204"/>
                  </a:lnTo>
                  <a:lnTo>
                    <a:pt x="357" y="226"/>
                  </a:lnTo>
                  <a:lnTo>
                    <a:pt x="404" y="241"/>
                  </a:lnTo>
                  <a:lnTo>
                    <a:pt x="435" y="247"/>
                  </a:lnTo>
                  <a:lnTo>
                    <a:pt x="463" y="250"/>
                  </a:lnTo>
                  <a:lnTo>
                    <a:pt x="491" y="254"/>
                  </a:lnTo>
                  <a:lnTo>
                    <a:pt x="524" y="261"/>
                  </a:lnTo>
                  <a:lnTo>
                    <a:pt x="564" y="272"/>
                  </a:lnTo>
                  <a:lnTo>
                    <a:pt x="602" y="285"/>
                  </a:lnTo>
                  <a:lnTo>
                    <a:pt x="636" y="300"/>
                  </a:lnTo>
                  <a:lnTo>
                    <a:pt x="666" y="314"/>
                  </a:lnTo>
                  <a:lnTo>
                    <a:pt x="662" y="342"/>
                  </a:lnTo>
                  <a:lnTo>
                    <a:pt x="660" y="372"/>
                  </a:lnTo>
                  <a:lnTo>
                    <a:pt x="662" y="406"/>
                  </a:lnTo>
                  <a:lnTo>
                    <a:pt x="668" y="441"/>
                  </a:lnTo>
                  <a:lnTo>
                    <a:pt x="677" y="476"/>
                  </a:lnTo>
                  <a:lnTo>
                    <a:pt x="692" y="508"/>
                  </a:lnTo>
                  <a:lnTo>
                    <a:pt x="707" y="536"/>
                  </a:lnTo>
                  <a:lnTo>
                    <a:pt x="726" y="560"/>
                  </a:lnTo>
                  <a:lnTo>
                    <a:pt x="744" y="582"/>
                  </a:lnTo>
                  <a:lnTo>
                    <a:pt x="761" y="600"/>
                  </a:lnTo>
                  <a:lnTo>
                    <a:pt x="776" y="614"/>
                  </a:lnTo>
                  <a:lnTo>
                    <a:pt x="775" y="628"/>
                  </a:lnTo>
                  <a:lnTo>
                    <a:pt x="773" y="638"/>
                  </a:lnTo>
                  <a:lnTo>
                    <a:pt x="769" y="666"/>
                  </a:lnTo>
                  <a:lnTo>
                    <a:pt x="767" y="699"/>
                  </a:lnTo>
                  <a:lnTo>
                    <a:pt x="764" y="733"/>
                  </a:lnTo>
                  <a:lnTo>
                    <a:pt x="765" y="770"/>
                  </a:lnTo>
                  <a:lnTo>
                    <a:pt x="770" y="809"/>
                  </a:lnTo>
                  <a:lnTo>
                    <a:pt x="779" y="850"/>
                  </a:lnTo>
                  <a:lnTo>
                    <a:pt x="793" y="892"/>
                  </a:lnTo>
                  <a:lnTo>
                    <a:pt x="814" y="935"/>
                  </a:lnTo>
                  <a:lnTo>
                    <a:pt x="838" y="972"/>
                  </a:lnTo>
                  <a:lnTo>
                    <a:pt x="866" y="1006"/>
                  </a:lnTo>
                  <a:lnTo>
                    <a:pt x="762" y="1068"/>
                  </a:lnTo>
                  <a:lnTo>
                    <a:pt x="734" y="1031"/>
                  </a:lnTo>
                  <a:lnTo>
                    <a:pt x="710" y="994"/>
                  </a:lnTo>
                  <a:lnTo>
                    <a:pt x="684" y="941"/>
                  </a:lnTo>
                  <a:lnTo>
                    <a:pt x="666" y="890"/>
                  </a:lnTo>
                  <a:lnTo>
                    <a:pt x="654" y="840"/>
                  </a:lnTo>
                  <a:lnTo>
                    <a:pt x="647" y="792"/>
                  </a:lnTo>
                  <a:lnTo>
                    <a:pt x="645" y="745"/>
                  </a:lnTo>
                  <a:lnTo>
                    <a:pt x="646" y="700"/>
                  </a:lnTo>
                  <a:lnTo>
                    <a:pt x="651" y="657"/>
                  </a:lnTo>
                  <a:lnTo>
                    <a:pt x="616" y="613"/>
                  </a:lnTo>
                  <a:lnTo>
                    <a:pt x="588" y="567"/>
                  </a:lnTo>
                  <a:lnTo>
                    <a:pt x="566" y="519"/>
                  </a:lnTo>
                  <a:lnTo>
                    <a:pt x="550" y="469"/>
                  </a:lnTo>
                  <a:lnTo>
                    <a:pt x="544" y="429"/>
                  </a:lnTo>
                  <a:lnTo>
                    <a:pt x="541" y="391"/>
                  </a:lnTo>
                  <a:lnTo>
                    <a:pt x="518" y="383"/>
                  </a:lnTo>
                  <a:lnTo>
                    <a:pt x="495" y="377"/>
                  </a:lnTo>
                  <a:lnTo>
                    <a:pt x="475" y="372"/>
                  </a:lnTo>
                  <a:lnTo>
                    <a:pt x="462" y="371"/>
                  </a:lnTo>
                  <a:lnTo>
                    <a:pt x="454" y="370"/>
                  </a:lnTo>
                  <a:lnTo>
                    <a:pt x="429" y="368"/>
                  </a:lnTo>
                  <a:lnTo>
                    <a:pt x="404" y="363"/>
                  </a:lnTo>
                  <a:lnTo>
                    <a:pt x="376" y="357"/>
                  </a:lnTo>
                  <a:lnTo>
                    <a:pt x="323" y="340"/>
                  </a:lnTo>
                  <a:lnTo>
                    <a:pt x="271" y="318"/>
                  </a:lnTo>
                  <a:lnTo>
                    <a:pt x="221" y="290"/>
                  </a:lnTo>
                  <a:lnTo>
                    <a:pt x="173" y="256"/>
                  </a:lnTo>
                  <a:lnTo>
                    <a:pt x="127" y="218"/>
                  </a:lnTo>
                  <a:lnTo>
                    <a:pt x="84" y="173"/>
                  </a:lnTo>
                  <a:lnTo>
                    <a:pt x="42" y="123"/>
                  </a:lnTo>
                  <a:lnTo>
                    <a:pt x="5" y="69"/>
                  </a:lnTo>
                  <a:lnTo>
                    <a:pt x="0" y="62"/>
                  </a:lnTo>
                  <a:lnTo>
                    <a:pt x="103"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66" name="Freeform 65"/>
            <p:cNvSpPr>
              <a:spLocks/>
            </p:cNvSpPr>
            <p:nvPr/>
          </p:nvSpPr>
          <p:spPr bwMode="auto">
            <a:xfrm>
              <a:off x="3939" y="1725"/>
              <a:ext cx="332" cy="253"/>
            </a:xfrm>
            <a:custGeom>
              <a:avLst/>
              <a:gdLst>
                <a:gd name="T0" fmla="*/ 441 w 1660"/>
                <a:gd name="T1" fmla="*/ 0 h 1268"/>
                <a:gd name="T2" fmla="*/ 1660 w 1660"/>
                <a:gd name="T3" fmla="*/ 731 h 1268"/>
                <a:gd name="T4" fmla="*/ 765 w 1660"/>
                <a:gd name="T5" fmla="*/ 1268 h 1268"/>
                <a:gd name="T6" fmla="*/ 746 w 1660"/>
                <a:gd name="T7" fmla="*/ 1247 h 1268"/>
                <a:gd name="T8" fmla="*/ 728 w 1660"/>
                <a:gd name="T9" fmla="*/ 1226 h 1268"/>
                <a:gd name="T10" fmla="*/ 713 w 1660"/>
                <a:gd name="T11" fmla="*/ 1203 h 1268"/>
                <a:gd name="T12" fmla="*/ 695 w 1660"/>
                <a:gd name="T13" fmla="*/ 1162 h 1268"/>
                <a:gd name="T14" fmla="*/ 684 w 1660"/>
                <a:gd name="T15" fmla="*/ 1122 h 1268"/>
                <a:gd name="T16" fmla="*/ 679 w 1660"/>
                <a:gd name="T17" fmla="*/ 1083 h 1268"/>
                <a:gd name="T18" fmla="*/ 679 w 1660"/>
                <a:gd name="T19" fmla="*/ 1045 h 1268"/>
                <a:gd name="T20" fmla="*/ 682 w 1660"/>
                <a:gd name="T21" fmla="*/ 1012 h 1268"/>
                <a:gd name="T22" fmla="*/ 686 w 1660"/>
                <a:gd name="T23" fmla="*/ 980 h 1268"/>
                <a:gd name="T24" fmla="*/ 689 w 1660"/>
                <a:gd name="T25" fmla="*/ 960 h 1268"/>
                <a:gd name="T26" fmla="*/ 691 w 1660"/>
                <a:gd name="T27" fmla="*/ 940 h 1268"/>
                <a:gd name="T28" fmla="*/ 691 w 1660"/>
                <a:gd name="T29" fmla="*/ 921 h 1268"/>
                <a:gd name="T30" fmla="*/ 691 w 1660"/>
                <a:gd name="T31" fmla="*/ 903 h 1268"/>
                <a:gd name="T32" fmla="*/ 688 w 1660"/>
                <a:gd name="T33" fmla="*/ 888 h 1268"/>
                <a:gd name="T34" fmla="*/ 684 w 1660"/>
                <a:gd name="T35" fmla="*/ 885 h 1268"/>
                <a:gd name="T36" fmla="*/ 679 w 1660"/>
                <a:gd name="T37" fmla="*/ 879 h 1268"/>
                <a:gd name="T38" fmla="*/ 671 w 1660"/>
                <a:gd name="T39" fmla="*/ 871 h 1268"/>
                <a:gd name="T40" fmla="*/ 660 w 1660"/>
                <a:gd name="T41" fmla="*/ 860 h 1268"/>
                <a:gd name="T42" fmla="*/ 645 w 1660"/>
                <a:gd name="T43" fmla="*/ 847 h 1268"/>
                <a:gd name="T44" fmla="*/ 630 w 1660"/>
                <a:gd name="T45" fmla="*/ 831 h 1268"/>
                <a:gd name="T46" fmla="*/ 614 w 1660"/>
                <a:gd name="T47" fmla="*/ 812 h 1268"/>
                <a:gd name="T48" fmla="*/ 599 w 1660"/>
                <a:gd name="T49" fmla="*/ 792 h 1268"/>
                <a:gd name="T50" fmla="*/ 586 w 1660"/>
                <a:gd name="T51" fmla="*/ 767 h 1268"/>
                <a:gd name="T52" fmla="*/ 578 w 1660"/>
                <a:gd name="T53" fmla="*/ 740 h 1268"/>
                <a:gd name="T54" fmla="*/ 574 w 1660"/>
                <a:gd name="T55" fmla="*/ 713 h 1268"/>
                <a:gd name="T56" fmla="*/ 574 w 1660"/>
                <a:gd name="T57" fmla="*/ 688 h 1268"/>
                <a:gd name="T58" fmla="*/ 578 w 1660"/>
                <a:gd name="T59" fmla="*/ 663 h 1268"/>
                <a:gd name="T60" fmla="*/ 584 w 1660"/>
                <a:gd name="T61" fmla="*/ 643 h 1268"/>
                <a:gd name="T62" fmla="*/ 591 w 1660"/>
                <a:gd name="T63" fmla="*/ 625 h 1268"/>
                <a:gd name="T64" fmla="*/ 597 w 1660"/>
                <a:gd name="T65" fmla="*/ 609 h 1268"/>
                <a:gd name="T66" fmla="*/ 598 w 1660"/>
                <a:gd name="T67" fmla="*/ 604 h 1268"/>
                <a:gd name="T68" fmla="*/ 601 w 1660"/>
                <a:gd name="T69" fmla="*/ 599 h 1268"/>
                <a:gd name="T70" fmla="*/ 603 w 1660"/>
                <a:gd name="T71" fmla="*/ 594 h 1268"/>
                <a:gd name="T72" fmla="*/ 591 w 1660"/>
                <a:gd name="T73" fmla="*/ 581 h 1268"/>
                <a:gd name="T74" fmla="*/ 573 w 1660"/>
                <a:gd name="T75" fmla="*/ 568 h 1268"/>
                <a:gd name="T76" fmla="*/ 550 w 1660"/>
                <a:gd name="T77" fmla="*/ 553 h 1268"/>
                <a:gd name="T78" fmla="*/ 523 w 1660"/>
                <a:gd name="T79" fmla="*/ 538 h 1268"/>
                <a:gd name="T80" fmla="*/ 492 w 1660"/>
                <a:gd name="T81" fmla="*/ 522 h 1268"/>
                <a:gd name="T82" fmla="*/ 458 w 1660"/>
                <a:gd name="T83" fmla="*/ 507 h 1268"/>
                <a:gd name="T84" fmla="*/ 422 w 1660"/>
                <a:gd name="T85" fmla="*/ 494 h 1268"/>
                <a:gd name="T86" fmla="*/ 384 w 1660"/>
                <a:gd name="T87" fmla="*/ 481 h 1268"/>
                <a:gd name="T88" fmla="*/ 345 w 1660"/>
                <a:gd name="T89" fmla="*/ 471 h 1268"/>
                <a:gd name="T90" fmla="*/ 304 w 1660"/>
                <a:gd name="T91" fmla="*/ 461 h 1268"/>
                <a:gd name="T92" fmla="*/ 267 w 1660"/>
                <a:gd name="T93" fmla="*/ 457 h 1268"/>
                <a:gd name="T94" fmla="*/ 248 w 1660"/>
                <a:gd name="T95" fmla="*/ 455 h 1268"/>
                <a:gd name="T96" fmla="*/ 227 w 1660"/>
                <a:gd name="T97" fmla="*/ 451 h 1268"/>
                <a:gd name="T98" fmla="*/ 191 w 1660"/>
                <a:gd name="T99" fmla="*/ 438 h 1268"/>
                <a:gd name="T100" fmla="*/ 158 w 1660"/>
                <a:gd name="T101" fmla="*/ 423 h 1268"/>
                <a:gd name="T102" fmla="*/ 127 w 1660"/>
                <a:gd name="T103" fmla="*/ 403 h 1268"/>
                <a:gd name="T104" fmla="*/ 99 w 1660"/>
                <a:gd name="T105" fmla="*/ 382 h 1268"/>
                <a:gd name="T106" fmla="*/ 73 w 1660"/>
                <a:gd name="T107" fmla="*/ 357 h 1268"/>
                <a:gd name="T108" fmla="*/ 50 w 1660"/>
                <a:gd name="T109" fmla="*/ 333 h 1268"/>
                <a:gd name="T110" fmla="*/ 31 w 1660"/>
                <a:gd name="T111" fmla="*/ 309 h 1268"/>
                <a:gd name="T112" fmla="*/ 14 w 1660"/>
                <a:gd name="T113" fmla="*/ 286 h 1268"/>
                <a:gd name="T114" fmla="*/ 0 w 1660"/>
                <a:gd name="T115" fmla="*/ 266 h 1268"/>
                <a:gd name="T116" fmla="*/ 0 w 1660"/>
                <a:gd name="T117" fmla="*/ 264 h 1268"/>
                <a:gd name="T118" fmla="*/ 441 w 1660"/>
                <a:gd name="T119" fmla="*/ 0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0" h="1268">
                  <a:moveTo>
                    <a:pt x="441" y="0"/>
                  </a:moveTo>
                  <a:lnTo>
                    <a:pt x="1660" y="731"/>
                  </a:lnTo>
                  <a:lnTo>
                    <a:pt x="765" y="1268"/>
                  </a:lnTo>
                  <a:lnTo>
                    <a:pt x="746" y="1247"/>
                  </a:lnTo>
                  <a:lnTo>
                    <a:pt x="728" y="1226"/>
                  </a:lnTo>
                  <a:lnTo>
                    <a:pt x="713" y="1203"/>
                  </a:lnTo>
                  <a:lnTo>
                    <a:pt x="695" y="1162"/>
                  </a:lnTo>
                  <a:lnTo>
                    <a:pt x="684" y="1122"/>
                  </a:lnTo>
                  <a:lnTo>
                    <a:pt x="679" y="1083"/>
                  </a:lnTo>
                  <a:lnTo>
                    <a:pt x="679" y="1045"/>
                  </a:lnTo>
                  <a:lnTo>
                    <a:pt x="682" y="1012"/>
                  </a:lnTo>
                  <a:lnTo>
                    <a:pt x="686" y="980"/>
                  </a:lnTo>
                  <a:lnTo>
                    <a:pt x="689" y="960"/>
                  </a:lnTo>
                  <a:lnTo>
                    <a:pt x="691" y="940"/>
                  </a:lnTo>
                  <a:lnTo>
                    <a:pt x="691" y="921"/>
                  </a:lnTo>
                  <a:lnTo>
                    <a:pt x="691" y="903"/>
                  </a:lnTo>
                  <a:lnTo>
                    <a:pt x="688" y="888"/>
                  </a:lnTo>
                  <a:lnTo>
                    <a:pt x="684" y="885"/>
                  </a:lnTo>
                  <a:lnTo>
                    <a:pt x="679" y="879"/>
                  </a:lnTo>
                  <a:lnTo>
                    <a:pt x="671" y="871"/>
                  </a:lnTo>
                  <a:lnTo>
                    <a:pt x="660" y="860"/>
                  </a:lnTo>
                  <a:lnTo>
                    <a:pt x="645" y="847"/>
                  </a:lnTo>
                  <a:lnTo>
                    <a:pt x="630" y="831"/>
                  </a:lnTo>
                  <a:lnTo>
                    <a:pt x="614" y="812"/>
                  </a:lnTo>
                  <a:lnTo>
                    <a:pt x="599" y="792"/>
                  </a:lnTo>
                  <a:lnTo>
                    <a:pt x="586" y="767"/>
                  </a:lnTo>
                  <a:lnTo>
                    <a:pt x="578" y="740"/>
                  </a:lnTo>
                  <a:lnTo>
                    <a:pt x="574" y="713"/>
                  </a:lnTo>
                  <a:lnTo>
                    <a:pt x="574" y="688"/>
                  </a:lnTo>
                  <a:lnTo>
                    <a:pt x="578" y="663"/>
                  </a:lnTo>
                  <a:lnTo>
                    <a:pt x="584" y="643"/>
                  </a:lnTo>
                  <a:lnTo>
                    <a:pt x="591" y="625"/>
                  </a:lnTo>
                  <a:lnTo>
                    <a:pt x="597" y="609"/>
                  </a:lnTo>
                  <a:lnTo>
                    <a:pt x="598" y="604"/>
                  </a:lnTo>
                  <a:lnTo>
                    <a:pt x="601" y="599"/>
                  </a:lnTo>
                  <a:lnTo>
                    <a:pt x="603" y="594"/>
                  </a:lnTo>
                  <a:lnTo>
                    <a:pt x="591" y="581"/>
                  </a:lnTo>
                  <a:lnTo>
                    <a:pt x="573" y="568"/>
                  </a:lnTo>
                  <a:lnTo>
                    <a:pt x="550" y="553"/>
                  </a:lnTo>
                  <a:lnTo>
                    <a:pt x="523" y="538"/>
                  </a:lnTo>
                  <a:lnTo>
                    <a:pt x="492" y="522"/>
                  </a:lnTo>
                  <a:lnTo>
                    <a:pt x="458" y="507"/>
                  </a:lnTo>
                  <a:lnTo>
                    <a:pt x="422" y="494"/>
                  </a:lnTo>
                  <a:lnTo>
                    <a:pt x="384" y="481"/>
                  </a:lnTo>
                  <a:lnTo>
                    <a:pt x="345" y="471"/>
                  </a:lnTo>
                  <a:lnTo>
                    <a:pt x="304" y="461"/>
                  </a:lnTo>
                  <a:lnTo>
                    <a:pt x="267" y="457"/>
                  </a:lnTo>
                  <a:lnTo>
                    <a:pt x="248" y="455"/>
                  </a:lnTo>
                  <a:lnTo>
                    <a:pt x="227" y="451"/>
                  </a:lnTo>
                  <a:lnTo>
                    <a:pt x="191" y="438"/>
                  </a:lnTo>
                  <a:lnTo>
                    <a:pt x="158" y="423"/>
                  </a:lnTo>
                  <a:lnTo>
                    <a:pt x="127" y="403"/>
                  </a:lnTo>
                  <a:lnTo>
                    <a:pt x="99" y="382"/>
                  </a:lnTo>
                  <a:lnTo>
                    <a:pt x="73" y="357"/>
                  </a:lnTo>
                  <a:lnTo>
                    <a:pt x="50" y="333"/>
                  </a:lnTo>
                  <a:lnTo>
                    <a:pt x="31" y="309"/>
                  </a:lnTo>
                  <a:lnTo>
                    <a:pt x="14" y="286"/>
                  </a:lnTo>
                  <a:lnTo>
                    <a:pt x="0" y="266"/>
                  </a:lnTo>
                  <a:lnTo>
                    <a:pt x="0" y="264"/>
                  </a:lnTo>
                  <a:lnTo>
                    <a:pt x="441"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67" name="Freeform 66"/>
            <p:cNvSpPr>
              <a:spLocks/>
            </p:cNvSpPr>
            <p:nvPr/>
          </p:nvSpPr>
          <p:spPr bwMode="auto">
            <a:xfrm>
              <a:off x="3952" y="1725"/>
              <a:ext cx="319" cy="244"/>
            </a:xfrm>
            <a:custGeom>
              <a:avLst/>
              <a:gdLst>
                <a:gd name="T0" fmla="*/ 374 w 1593"/>
                <a:gd name="T1" fmla="*/ 0 h 1224"/>
                <a:gd name="T2" fmla="*/ 1593 w 1593"/>
                <a:gd name="T3" fmla="*/ 731 h 1224"/>
                <a:gd name="T4" fmla="*/ 769 w 1593"/>
                <a:gd name="T5" fmla="*/ 1224 h 1224"/>
                <a:gd name="T6" fmla="*/ 749 w 1593"/>
                <a:gd name="T7" fmla="*/ 1206 h 1224"/>
                <a:gd name="T8" fmla="*/ 731 w 1593"/>
                <a:gd name="T9" fmla="*/ 1187 h 1224"/>
                <a:gd name="T10" fmla="*/ 715 w 1593"/>
                <a:gd name="T11" fmla="*/ 1164 h 1224"/>
                <a:gd name="T12" fmla="*/ 702 w 1593"/>
                <a:gd name="T13" fmla="*/ 1134 h 1224"/>
                <a:gd name="T14" fmla="*/ 694 w 1593"/>
                <a:gd name="T15" fmla="*/ 1105 h 1224"/>
                <a:gd name="T16" fmla="*/ 692 w 1593"/>
                <a:gd name="T17" fmla="*/ 1076 h 1224"/>
                <a:gd name="T18" fmla="*/ 692 w 1593"/>
                <a:gd name="T19" fmla="*/ 1047 h 1224"/>
                <a:gd name="T20" fmla="*/ 694 w 1593"/>
                <a:gd name="T21" fmla="*/ 1018 h 1224"/>
                <a:gd name="T22" fmla="*/ 698 w 1593"/>
                <a:gd name="T23" fmla="*/ 990 h 1224"/>
                <a:gd name="T24" fmla="*/ 703 w 1593"/>
                <a:gd name="T25" fmla="*/ 956 h 1224"/>
                <a:gd name="T26" fmla="*/ 704 w 1593"/>
                <a:gd name="T27" fmla="*/ 923 h 1224"/>
                <a:gd name="T28" fmla="*/ 703 w 1593"/>
                <a:gd name="T29" fmla="*/ 892 h 1224"/>
                <a:gd name="T30" fmla="*/ 696 w 1593"/>
                <a:gd name="T31" fmla="*/ 860 h 1224"/>
                <a:gd name="T32" fmla="*/ 685 w 1593"/>
                <a:gd name="T33" fmla="*/ 841 h 1224"/>
                <a:gd name="T34" fmla="*/ 668 w 1593"/>
                <a:gd name="T35" fmla="*/ 822 h 1224"/>
                <a:gd name="T36" fmla="*/ 647 w 1593"/>
                <a:gd name="T37" fmla="*/ 802 h 1224"/>
                <a:gd name="T38" fmla="*/ 633 w 1593"/>
                <a:gd name="T39" fmla="*/ 788 h 1224"/>
                <a:gd name="T40" fmla="*/ 618 w 1593"/>
                <a:gd name="T41" fmla="*/ 773 h 1224"/>
                <a:gd name="T42" fmla="*/ 605 w 1593"/>
                <a:gd name="T43" fmla="*/ 758 h 1224"/>
                <a:gd name="T44" fmla="*/ 595 w 1593"/>
                <a:gd name="T45" fmla="*/ 741 h 1224"/>
                <a:gd name="T46" fmla="*/ 588 w 1593"/>
                <a:gd name="T47" fmla="*/ 721 h 1224"/>
                <a:gd name="T48" fmla="*/ 587 w 1593"/>
                <a:gd name="T49" fmla="*/ 700 h 1224"/>
                <a:gd name="T50" fmla="*/ 589 w 1593"/>
                <a:gd name="T51" fmla="*/ 678 h 1224"/>
                <a:gd name="T52" fmla="*/ 595 w 1593"/>
                <a:gd name="T53" fmla="*/ 659 h 1224"/>
                <a:gd name="T54" fmla="*/ 604 w 1593"/>
                <a:gd name="T55" fmla="*/ 639 h 1224"/>
                <a:gd name="T56" fmla="*/ 611 w 1593"/>
                <a:gd name="T57" fmla="*/ 620 h 1224"/>
                <a:gd name="T58" fmla="*/ 616 w 1593"/>
                <a:gd name="T59" fmla="*/ 603 h 1224"/>
                <a:gd name="T60" fmla="*/ 617 w 1593"/>
                <a:gd name="T61" fmla="*/ 587 h 1224"/>
                <a:gd name="T62" fmla="*/ 615 w 1593"/>
                <a:gd name="T63" fmla="*/ 573 h 1224"/>
                <a:gd name="T64" fmla="*/ 601 w 1593"/>
                <a:gd name="T65" fmla="*/ 550 h 1224"/>
                <a:gd name="T66" fmla="*/ 581 w 1593"/>
                <a:gd name="T67" fmla="*/ 527 h 1224"/>
                <a:gd name="T68" fmla="*/ 554 w 1593"/>
                <a:gd name="T69" fmla="*/ 505 h 1224"/>
                <a:gd name="T70" fmla="*/ 523 w 1593"/>
                <a:gd name="T71" fmla="*/ 484 h 1224"/>
                <a:gd name="T72" fmla="*/ 488 w 1593"/>
                <a:gd name="T73" fmla="*/ 464 h 1224"/>
                <a:gd name="T74" fmla="*/ 450 w 1593"/>
                <a:gd name="T75" fmla="*/ 446 h 1224"/>
                <a:gd name="T76" fmla="*/ 410 w 1593"/>
                <a:gd name="T77" fmla="*/ 430 h 1224"/>
                <a:gd name="T78" fmla="*/ 372 w 1593"/>
                <a:gd name="T79" fmla="*/ 416 h 1224"/>
                <a:gd name="T80" fmla="*/ 334 w 1593"/>
                <a:gd name="T81" fmla="*/ 403 h 1224"/>
                <a:gd name="T82" fmla="*/ 298 w 1593"/>
                <a:gd name="T83" fmla="*/ 394 h 1224"/>
                <a:gd name="T84" fmla="*/ 251 w 1593"/>
                <a:gd name="T85" fmla="*/ 383 h 1224"/>
                <a:gd name="T86" fmla="*/ 206 w 1593"/>
                <a:gd name="T87" fmla="*/ 378 h 1224"/>
                <a:gd name="T88" fmla="*/ 179 w 1593"/>
                <a:gd name="T89" fmla="*/ 373 h 1224"/>
                <a:gd name="T90" fmla="*/ 145 w 1593"/>
                <a:gd name="T91" fmla="*/ 361 h 1224"/>
                <a:gd name="T92" fmla="*/ 113 w 1593"/>
                <a:gd name="T93" fmla="*/ 343 h 1224"/>
                <a:gd name="T94" fmla="*/ 81 w 1593"/>
                <a:gd name="T95" fmla="*/ 319 h 1224"/>
                <a:gd name="T96" fmla="*/ 52 w 1593"/>
                <a:gd name="T97" fmla="*/ 290 h 1224"/>
                <a:gd name="T98" fmla="*/ 25 w 1593"/>
                <a:gd name="T99" fmla="*/ 257 h 1224"/>
                <a:gd name="T100" fmla="*/ 0 w 1593"/>
                <a:gd name="T101" fmla="*/ 223 h 1224"/>
                <a:gd name="T102" fmla="*/ 189 w 1593"/>
                <a:gd name="T103" fmla="*/ 110 h 1224"/>
                <a:gd name="T104" fmla="*/ 374 w 1593"/>
                <a:gd name="T105" fmla="*/ 0 h 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93" h="1224">
                  <a:moveTo>
                    <a:pt x="374" y="0"/>
                  </a:moveTo>
                  <a:lnTo>
                    <a:pt x="1593" y="731"/>
                  </a:lnTo>
                  <a:lnTo>
                    <a:pt x="769" y="1224"/>
                  </a:lnTo>
                  <a:lnTo>
                    <a:pt x="749" y="1206"/>
                  </a:lnTo>
                  <a:lnTo>
                    <a:pt x="731" y="1187"/>
                  </a:lnTo>
                  <a:lnTo>
                    <a:pt x="715" y="1164"/>
                  </a:lnTo>
                  <a:lnTo>
                    <a:pt x="702" y="1134"/>
                  </a:lnTo>
                  <a:lnTo>
                    <a:pt x="694" y="1105"/>
                  </a:lnTo>
                  <a:lnTo>
                    <a:pt x="692" y="1076"/>
                  </a:lnTo>
                  <a:lnTo>
                    <a:pt x="692" y="1047"/>
                  </a:lnTo>
                  <a:lnTo>
                    <a:pt x="694" y="1018"/>
                  </a:lnTo>
                  <a:lnTo>
                    <a:pt x="698" y="990"/>
                  </a:lnTo>
                  <a:lnTo>
                    <a:pt x="703" y="956"/>
                  </a:lnTo>
                  <a:lnTo>
                    <a:pt x="704" y="923"/>
                  </a:lnTo>
                  <a:lnTo>
                    <a:pt x="703" y="892"/>
                  </a:lnTo>
                  <a:lnTo>
                    <a:pt x="696" y="860"/>
                  </a:lnTo>
                  <a:lnTo>
                    <a:pt x="685" y="841"/>
                  </a:lnTo>
                  <a:lnTo>
                    <a:pt x="668" y="822"/>
                  </a:lnTo>
                  <a:lnTo>
                    <a:pt x="647" y="802"/>
                  </a:lnTo>
                  <a:lnTo>
                    <a:pt x="633" y="788"/>
                  </a:lnTo>
                  <a:lnTo>
                    <a:pt x="618" y="773"/>
                  </a:lnTo>
                  <a:lnTo>
                    <a:pt x="605" y="758"/>
                  </a:lnTo>
                  <a:lnTo>
                    <a:pt x="595" y="741"/>
                  </a:lnTo>
                  <a:lnTo>
                    <a:pt x="588" y="721"/>
                  </a:lnTo>
                  <a:lnTo>
                    <a:pt x="587" y="700"/>
                  </a:lnTo>
                  <a:lnTo>
                    <a:pt x="589" y="678"/>
                  </a:lnTo>
                  <a:lnTo>
                    <a:pt x="595" y="659"/>
                  </a:lnTo>
                  <a:lnTo>
                    <a:pt x="604" y="639"/>
                  </a:lnTo>
                  <a:lnTo>
                    <a:pt x="611" y="620"/>
                  </a:lnTo>
                  <a:lnTo>
                    <a:pt x="616" y="603"/>
                  </a:lnTo>
                  <a:lnTo>
                    <a:pt x="617" y="587"/>
                  </a:lnTo>
                  <a:lnTo>
                    <a:pt x="615" y="573"/>
                  </a:lnTo>
                  <a:lnTo>
                    <a:pt x="601" y="550"/>
                  </a:lnTo>
                  <a:lnTo>
                    <a:pt x="581" y="527"/>
                  </a:lnTo>
                  <a:lnTo>
                    <a:pt x="554" y="505"/>
                  </a:lnTo>
                  <a:lnTo>
                    <a:pt x="523" y="484"/>
                  </a:lnTo>
                  <a:lnTo>
                    <a:pt x="488" y="464"/>
                  </a:lnTo>
                  <a:lnTo>
                    <a:pt x="450" y="446"/>
                  </a:lnTo>
                  <a:lnTo>
                    <a:pt x="410" y="430"/>
                  </a:lnTo>
                  <a:lnTo>
                    <a:pt x="372" y="416"/>
                  </a:lnTo>
                  <a:lnTo>
                    <a:pt x="334" y="403"/>
                  </a:lnTo>
                  <a:lnTo>
                    <a:pt x="298" y="394"/>
                  </a:lnTo>
                  <a:lnTo>
                    <a:pt x="251" y="383"/>
                  </a:lnTo>
                  <a:lnTo>
                    <a:pt x="206" y="378"/>
                  </a:lnTo>
                  <a:lnTo>
                    <a:pt x="179" y="373"/>
                  </a:lnTo>
                  <a:lnTo>
                    <a:pt x="145" y="361"/>
                  </a:lnTo>
                  <a:lnTo>
                    <a:pt x="113" y="343"/>
                  </a:lnTo>
                  <a:lnTo>
                    <a:pt x="81" y="319"/>
                  </a:lnTo>
                  <a:lnTo>
                    <a:pt x="52" y="290"/>
                  </a:lnTo>
                  <a:lnTo>
                    <a:pt x="25" y="257"/>
                  </a:lnTo>
                  <a:lnTo>
                    <a:pt x="0" y="223"/>
                  </a:lnTo>
                  <a:lnTo>
                    <a:pt x="189" y="110"/>
                  </a:lnTo>
                  <a:lnTo>
                    <a:pt x="374"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68" name="Freeform 67"/>
            <p:cNvSpPr>
              <a:spLocks noEditPoints="1"/>
            </p:cNvSpPr>
            <p:nvPr/>
          </p:nvSpPr>
          <p:spPr bwMode="auto">
            <a:xfrm>
              <a:off x="4019" y="1762"/>
              <a:ext cx="154" cy="145"/>
            </a:xfrm>
            <a:custGeom>
              <a:avLst/>
              <a:gdLst>
                <a:gd name="T0" fmla="*/ 667 w 772"/>
                <a:gd name="T1" fmla="*/ 538 h 725"/>
                <a:gd name="T2" fmla="*/ 719 w 772"/>
                <a:gd name="T3" fmla="*/ 554 h 725"/>
                <a:gd name="T4" fmla="*/ 755 w 772"/>
                <a:gd name="T5" fmla="*/ 584 h 725"/>
                <a:gd name="T6" fmla="*/ 772 w 772"/>
                <a:gd name="T7" fmla="*/ 624 h 725"/>
                <a:gd name="T8" fmla="*/ 761 w 772"/>
                <a:gd name="T9" fmla="*/ 667 h 725"/>
                <a:gd name="T10" fmla="*/ 725 w 772"/>
                <a:gd name="T11" fmla="*/ 702 h 725"/>
                <a:gd name="T12" fmla="*/ 671 w 772"/>
                <a:gd name="T13" fmla="*/ 723 h 725"/>
                <a:gd name="T14" fmla="*/ 607 w 772"/>
                <a:gd name="T15" fmla="*/ 724 h 725"/>
                <a:gd name="T16" fmla="*/ 552 w 772"/>
                <a:gd name="T17" fmla="*/ 705 h 725"/>
                <a:gd name="T18" fmla="*/ 516 w 772"/>
                <a:gd name="T19" fmla="*/ 672 h 725"/>
                <a:gd name="T20" fmla="*/ 504 w 772"/>
                <a:gd name="T21" fmla="*/ 630 h 725"/>
                <a:gd name="T22" fmla="*/ 520 w 772"/>
                <a:gd name="T23" fmla="*/ 589 h 725"/>
                <a:gd name="T24" fmla="*/ 556 w 772"/>
                <a:gd name="T25" fmla="*/ 557 h 725"/>
                <a:gd name="T26" fmla="*/ 608 w 772"/>
                <a:gd name="T27" fmla="*/ 539 h 725"/>
                <a:gd name="T28" fmla="*/ 541 w 772"/>
                <a:gd name="T29" fmla="*/ 266 h 725"/>
                <a:gd name="T30" fmla="*/ 589 w 772"/>
                <a:gd name="T31" fmla="*/ 274 h 725"/>
                <a:gd name="T32" fmla="*/ 624 w 772"/>
                <a:gd name="T33" fmla="*/ 296 h 725"/>
                <a:gd name="T34" fmla="*/ 639 w 772"/>
                <a:gd name="T35" fmla="*/ 329 h 725"/>
                <a:gd name="T36" fmla="*/ 627 w 772"/>
                <a:gd name="T37" fmla="*/ 365 h 725"/>
                <a:gd name="T38" fmla="*/ 593 w 772"/>
                <a:gd name="T39" fmla="*/ 392 h 725"/>
                <a:gd name="T40" fmla="*/ 543 w 772"/>
                <a:gd name="T41" fmla="*/ 402 h 725"/>
                <a:gd name="T42" fmla="*/ 492 w 772"/>
                <a:gd name="T43" fmla="*/ 394 h 725"/>
                <a:gd name="T44" fmla="*/ 458 w 772"/>
                <a:gd name="T45" fmla="*/ 369 h 725"/>
                <a:gd name="T46" fmla="*/ 446 w 772"/>
                <a:gd name="T47" fmla="*/ 333 h 725"/>
                <a:gd name="T48" fmla="*/ 460 w 772"/>
                <a:gd name="T49" fmla="*/ 300 h 725"/>
                <a:gd name="T50" fmla="*/ 495 w 772"/>
                <a:gd name="T51" fmla="*/ 277 h 725"/>
                <a:gd name="T52" fmla="*/ 541 w 772"/>
                <a:gd name="T53" fmla="*/ 266 h 725"/>
                <a:gd name="T54" fmla="*/ 96 w 772"/>
                <a:gd name="T55" fmla="*/ 2 h 725"/>
                <a:gd name="T56" fmla="*/ 130 w 772"/>
                <a:gd name="T57" fmla="*/ 14 h 725"/>
                <a:gd name="T58" fmla="*/ 151 w 772"/>
                <a:gd name="T59" fmla="*/ 37 h 725"/>
                <a:gd name="T60" fmla="*/ 153 w 772"/>
                <a:gd name="T61" fmla="*/ 66 h 725"/>
                <a:gd name="T62" fmla="*/ 134 w 772"/>
                <a:gd name="T63" fmla="*/ 92 h 725"/>
                <a:gd name="T64" fmla="*/ 99 w 772"/>
                <a:gd name="T65" fmla="*/ 107 h 725"/>
                <a:gd name="T66" fmla="*/ 55 w 772"/>
                <a:gd name="T67" fmla="*/ 109 h 725"/>
                <a:gd name="T68" fmla="*/ 20 w 772"/>
                <a:gd name="T69" fmla="*/ 94 h 725"/>
                <a:gd name="T70" fmla="*/ 1 w 772"/>
                <a:gd name="T71" fmla="*/ 70 h 725"/>
                <a:gd name="T72" fmla="*/ 5 w 772"/>
                <a:gd name="T73" fmla="*/ 37 h 725"/>
                <a:gd name="T74" fmla="*/ 32 w 772"/>
                <a:gd name="T75" fmla="*/ 11 h 725"/>
                <a:gd name="T76" fmla="*/ 76 w 772"/>
                <a:gd name="T77" fmla="*/ 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2" h="725">
                  <a:moveTo>
                    <a:pt x="637" y="537"/>
                  </a:moveTo>
                  <a:lnTo>
                    <a:pt x="667" y="538"/>
                  </a:lnTo>
                  <a:lnTo>
                    <a:pt x="694" y="544"/>
                  </a:lnTo>
                  <a:lnTo>
                    <a:pt x="719" y="554"/>
                  </a:lnTo>
                  <a:lnTo>
                    <a:pt x="740" y="567"/>
                  </a:lnTo>
                  <a:lnTo>
                    <a:pt x="755" y="584"/>
                  </a:lnTo>
                  <a:lnTo>
                    <a:pt x="767" y="602"/>
                  </a:lnTo>
                  <a:lnTo>
                    <a:pt x="772" y="624"/>
                  </a:lnTo>
                  <a:lnTo>
                    <a:pt x="770" y="645"/>
                  </a:lnTo>
                  <a:lnTo>
                    <a:pt x="761" y="667"/>
                  </a:lnTo>
                  <a:lnTo>
                    <a:pt x="746" y="685"/>
                  </a:lnTo>
                  <a:lnTo>
                    <a:pt x="725" y="702"/>
                  </a:lnTo>
                  <a:lnTo>
                    <a:pt x="700" y="714"/>
                  </a:lnTo>
                  <a:lnTo>
                    <a:pt x="671" y="723"/>
                  </a:lnTo>
                  <a:lnTo>
                    <a:pt x="639" y="725"/>
                  </a:lnTo>
                  <a:lnTo>
                    <a:pt x="607" y="724"/>
                  </a:lnTo>
                  <a:lnTo>
                    <a:pt x="578" y="717"/>
                  </a:lnTo>
                  <a:lnTo>
                    <a:pt x="552" y="705"/>
                  </a:lnTo>
                  <a:lnTo>
                    <a:pt x="532" y="690"/>
                  </a:lnTo>
                  <a:lnTo>
                    <a:pt x="516" y="672"/>
                  </a:lnTo>
                  <a:lnTo>
                    <a:pt x="506" y="651"/>
                  </a:lnTo>
                  <a:lnTo>
                    <a:pt x="504" y="630"/>
                  </a:lnTo>
                  <a:lnTo>
                    <a:pt x="509" y="608"/>
                  </a:lnTo>
                  <a:lnTo>
                    <a:pt x="520" y="589"/>
                  </a:lnTo>
                  <a:lnTo>
                    <a:pt x="535" y="572"/>
                  </a:lnTo>
                  <a:lnTo>
                    <a:pt x="556" y="557"/>
                  </a:lnTo>
                  <a:lnTo>
                    <a:pt x="580" y="546"/>
                  </a:lnTo>
                  <a:lnTo>
                    <a:pt x="608" y="539"/>
                  </a:lnTo>
                  <a:lnTo>
                    <a:pt x="637" y="537"/>
                  </a:lnTo>
                  <a:close/>
                  <a:moveTo>
                    <a:pt x="541" y="266"/>
                  </a:moveTo>
                  <a:lnTo>
                    <a:pt x="567" y="268"/>
                  </a:lnTo>
                  <a:lnTo>
                    <a:pt x="589" y="274"/>
                  </a:lnTo>
                  <a:lnTo>
                    <a:pt x="608" y="284"/>
                  </a:lnTo>
                  <a:lnTo>
                    <a:pt x="624" y="296"/>
                  </a:lnTo>
                  <a:lnTo>
                    <a:pt x="634" y="312"/>
                  </a:lnTo>
                  <a:lnTo>
                    <a:pt x="639" y="329"/>
                  </a:lnTo>
                  <a:lnTo>
                    <a:pt x="637" y="348"/>
                  </a:lnTo>
                  <a:lnTo>
                    <a:pt x="627" y="365"/>
                  </a:lnTo>
                  <a:lnTo>
                    <a:pt x="613" y="381"/>
                  </a:lnTo>
                  <a:lnTo>
                    <a:pt x="593" y="392"/>
                  </a:lnTo>
                  <a:lnTo>
                    <a:pt x="569" y="400"/>
                  </a:lnTo>
                  <a:lnTo>
                    <a:pt x="543" y="402"/>
                  </a:lnTo>
                  <a:lnTo>
                    <a:pt x="516" y="401"/>
                  </a:lnTo>
                  <a:lnTo>
                    <a:pt x="492" y="394"/>
                  </a:lnTo>
                  <a:lnTo>
                    <a:pt x="472" y="383"/>
                  </a:lnTo>
                  <a:lnTo>
                    <a:pt x="458" y="369"/>
                  </a:lnTo>
                  <a:lnTo>
                    <a:pt x="448" y="352"/>
                  </a:lnTo>
                  <a:lnTo>
                    <a:pt x="446" y="333"/>
                  </a:lnTo>
                  <a:lnTo>
                    <a:pt x="451" y="315"/>
                  </a:lnTo>
                  <a:lnTo>
                    <a:pt x="460" y="300"/>
                  </a:lnTo>
                  <a:lnTo>
                    <a:pt x="476" y="286"/>
                  </a:lnTo>
                  <a:lnTo>
                    <a:pt x="495" y="277"/>
                  </a:lnTo>
                  <a:lnTo>
                    <a:pt x="517" y="269"/>
                  </a:lnTo>
                  <a:lnTo>
                    <a:pt x="541" y="266"/>
                  </a:lnTo>
                  <a:close/>
                  <a:moveTo>
                    <a:pt x="76" y="0"/>
                  </a:moveTo>
                  <a:lnTo>
                    <a:pt x="96" y="2"/>
                  </a:lnTo>
                  <a:lnTo>
                    <a:pt x="115" y="6"/>
                  </a:lnTo>
                  <a:lnTo>
                    <a:pt x="130" y="14"/>
                  </a:lnTo>
                  <a:lnTo>
                    <a:pt x="142" y="24"/>
                  </a:lnTo>
                  <a:lnTo>
                    <a:pt x="151" y="37"/>
                  </a:lnTo>
                  <a:lnTo>
                    <a:pt x="154" y="51"/>
                  </a:lnTo>
                  <a:lnTo>
                    <a:pt x="153" y="66"/>
                  </a:lnTo>
                  <a:lnTo>
                    <a:pt x="146" y="80"/>
                  </a:lnTo>
                  <a:lnTo>
                    <a:pt x="134" y="92"/>
                  </a:lnTo>
                  <a:lnTo>
                    <a:pt x="118" y="101"/>
                  </a:lnTo>
                  <a:lnTo>
                    <a:pt x="99" y="107"/>
                  </a:lnTo>
                  <a:lnTo>
                    <a:pt x="77" y="110"/>
                  </a:lnTo>
                  <a:lnTo>
                    <a:pt x="55" y="109"/>
                  </a:lnTo>
                  <a:lnTo>
                    <a:pt x="36" y="103"/>
                  </a:lnTo>
                  <a:lnTo>
                    <a:pt x="20" y="94"/>
                  </a:lnTo>
                  <a:lnTo>
                    <a:pt x="8" y="83"/>
                  </a:lnTo>
                  <a:lnTo>
                    <a:pt x="1" y="70"/>
                  </a:lnTo>
                  <a:lnTo>
                    <a:pt x="0" y="54"/>
                  </a:lnTo>
                  <a:lnTo>
                    <a:pt x="5" y="37"/>
                  </a:lnTo>
                  <a:lnTo>
                    <a:pt x="15" y="23"/>
                  </a:lnTo>
                  <a:lnTo>
                    <a:pt x="32" y="11"/>
                  </a:lnTo>
                  <a:lnTo>
                    <a:pt x="53" y="3"/>
                  </a:lnTo>
                  <a:lnTo>
                    <a:pt x="76" y="0"/>
                  </a:lnTo>
                  <a:close/>
                </a:path>
              </a:pathLst>
            </a:custGeom>
            <a:solidFill>
              <a:srgbClr val="D07507"/>
            </a:solidFill>
            <a:ln w="0">
              <a:solidFill>
                <a:srgbClr val="D15B00"/>
              </a:solid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grpSp>
      <p:grpSp>
        <p:nvGrpSpPr>
          <p:cNvPr id="69" name="Group 68"/>
          <p:cNvGrpSpPr>
            <a:grpSpLocks noChangeAspect="1"/>
          </p:cNvGrpSpPr>
          <p:nvPr/>
        </p:nvGrpSpPr>
        <p:grpSpPr bwMode="auto">
          <a:xfrm>
            <a:off x="4228186" y="4063803"/>
            <a:ext cx="481423" cy="608284"/>
            <a:chOff x="1484" y="3269"/>
            <a:chExt cx="444" cy="561"/>
          </a:xfrm>
        </p:grpSpPr>
        <p:sp>
          <p:nvSpPr>
            <p:cNvPr id="70" name="Freeform 69"/>
            <p:cNvSpPr>
              <a:spLocks noEditPoints="1"/>
            </p:cNvSpPr>
            <p:nvPr/>
          </p:nvSpPr>
          <p:spPr bwMode="auto">
            <a:xfrm>
              <a:off x="1484" y="3269"/>
              <a:ext cx="444" cy="561"/>
            </a:xfrm>
            <a:custGeom>
              <a:avLst/>
              <a:gdLst>
                <a:gd name="T0" fmla="*/ 998 w 2216"/>
                <a:gd name="T1" fmla="*/ 555 h 2805"/>
                <a:gd name="T2" fmla="*/ 855 w 2216"/>
                <a:gd name="T3" fmla="*/ 626 h 2805"/>
                <a:gd name="T4" fmla="*/ 751 w 2216"/>
                <a:gd name="T5" fmla="*/ 745 h 2805"/>
                <a:gd name="T6" fmla="*/ 698 w 2216"/>
                <a:gd name="T7" fmla="*/ 897 h 2805"/>
                <a:gd name="T8" fmla="*/ 693 w 2216"/>
                <a:gd name="T9" fmla="*/ 1273 h 2805"/>
                <a:gd name="T10" fmla="*/ 1523 w 2216"/>
                <a:gd name="T11" fmla="*/ 953 h 2805"/>
                <a:gd name="T12" fmla="*/ 1489 w 2216"/>
                <a:gd name="T13" fmla="*/ 793 h 2805"/>
                <a:gd name="T14" fmla="*/ 1399 w 2216"/>
                <a:gd name="T15" fmla="*/ 661 h 2805"/>
                <a:gd name="T16" fmla="*/ 1269 w 2216"/>
                <a:gd name="T17" fmla="*/ 573 h 2805"/>
                <a:gd name="T18" fmla="*/ 1107 w 2216"/>
                <a:gd name="T19" fmla="*/ 540 h 2805"/>
                <a:gd name="T20" fmla="*/ 1278 w 2216"/>
                <a:gd name="T21" fmla="*/ 14 h 2805"/>
                <a:gd name="T22" fmla="*/ 1515 w 2216"/>
                <a:gd name="T23" fmla="*/ 90 h 2805"/>
                <a:gd name="T24" fmla="*/ 1721 w 2216"/>
                <a:gd name="T25" fmla="*/ 222 h 2805"/>
                <a:gd name="T26" fmla="*/ 1885 w 2216"/>
                <a:gd name="T27" fmla="*/ 401 h 2805"/>
                <a:gd name="T28" fmla="*/ 2002 w 2216"/>
                <a:gd name="T29" fmla="*/ 618 h 2805"/>
                <a:gd name="T30" fmla="*/ 2060 w 2216"/>
                <a:gd name="T31" fmla="*/ 862 h 2805"/>
                <a:gd name="T32" fmla="*/ 2063 w 2216"/>
                <a:gd name="T33" fmla="*/ 954 h 2805"/>
                <a:gd name="T34" fmla="*/ 2063 w 2216"/>
                <a:gd name="T35" fmla="*/ 991 h 2805"/>
                <a:gd name="T36" fmla="*/ 2064 w 2216"/>
                <a:gd name="T37" fmla="*/ 1069 h 2805"/>
                <a:gd name="T38" fmla="*/ 2064 w 2216"/>
                <a:gd name="T39" fmla="*/ 1203 h 2805"/>
                <a:gd name="T40" fmla="*/ 2096 w 2216"/>
                <a:gd name="T41" fmla="*/ 1273 h 2805"/>
                <a:gd name="T42" fmla="*/ 2171 w 2216"/>
                <a:gd name="T43" fmla="*/ 1300 h 2805"/>
                <a:gd name="T44" fmla="*/ 2212 w 2216"/>
                <a:gd name="T45" fmla="*/ 1365 h 2805"/>
                <a:gd name="T46" fmla="*/ 2212 w 2216"/>
                <a:gd name="T47" fmla="*/ 2713 h 2805"/>
                <a:gd name="T48" fmla="*/ 2171 w 2216"/>
                <a:gd name="T49" fmla="*/ 2779 h 2805"/>
                <a:gd name="T50" fmla="*/ 2096 w 2216"/>
                <a:gd name="T51" fmla="*/ 2805 h 2805"/>
                <a:gd name="T52" fmla="*/ 68 w 2216"/>
                <a:gd name="T53" fmla="*/ 2793 h 2805"/>
                <a:gd name="T54" fmla="*/ 13 w 2216"/>
                <a:gd name="T55" fmla="*/ 2738 h 2805"/>
                <a:gd name="T56" fmla="*/ 0 w 2216"/>
                <a:gd name="T57" fmla="*/ 1393 h 2805"/>
                <a:gd name="T58" fmla="*/ 27 w 2216"/>
                <a:gd name="T59" fmla="*/ 1318 h 2805"/>
                <a:gd name="T60" fmla="*/ 94 w 2216"/>
                <a:gd name="T61" fmla="*/ 1275 h 2805"/>
                <a:gd name="T62" fmla="*/ 152 w 2216"/>
                <a:gd name="T63" fmla="*/ 1263 h 2805"/>
                <a:gd name="T64" fmla="*/ 152 w 2216"/>
                <a:gd name="T65" fmla="*/ 1227 h 2805"/>
                <a:gd name="T66" fmla="*/ 153 w 2216"/>
                <a:gd name="T67" fmla="*/ 1142 h 2805"/>
                <a:gd name="T68" fmla="*/ 153 w 2216"/>
                <a:gd name="T69" fmla="*/ 1046 h 2805"/>
                <a:gd name="T70" fmla="*/ 153 w 2216"/>
                <a:gd name="T71" fmla="*/ 969 h 2805"/>
                <a:gd name="T72" fmla="*/ 153 w 2216"/>
                <a:gd name="T73" fmla="*/ 948 h 2805"/>
                <a:gd name="T74" fmla="*/ 188 w 2216"/>
                <a:gd name="T75" fmla="*/ 696 h 2805"/>
                <a:gd name="T76" fmla="*/ 286 w 2216"/>
                <a:gd name="T77" fmla="*/ 469 h 2805"/>
                <a:gd name="T78" fmla="*/ 436 w 2216"/>
                <a:gd name="T79" fmla="*/ 278 h 2805"/>
                <a:gd name="T80" fmla="*/ 629 w 2216"/>
                <a:gd name="T81" fmla="*/ 129 h 2805"/>
                <a:gd name="T82" fmla="*/ 855 w 2216"/>
                <a:gd name="T83" fmla="*/ 34 h 2805"/>
                <a:gd name="T84" fmla="*/ 1107 w 2216"/>
                <a:gd name="T85" fmla="*/ 0 h 2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6" h="2805">
                  <a:moveTo>
                    <a:pt x="1107" y="540"/>
                  </a:moveTo>
                  <a:lnTo>
                    <a:pt x="1052" y="544"/>
                  </a:lnTo>
                  <a:lnTo>
                    <a:pt x="998" y="555"/>
                  </a:lnTo>
                  <a:lnTo>
                    <a:pt x="947" y="573"/>
                  </a:lnTo>
                  <a:lnTo>
                    <a:pt x="900" y="597"/>
                  </a:lnTo>
                  <a:lnTo>
                    <a:pt x="855" y="626"/>
                  </a:lnTo>
                  <a:lnTo>
                    <a:pt x="815" y="661"/>
                  </a:lnTo>
                  <a:lnTo>
                    <a:pt x="780" y="701"/>
                  </a:lnTo>
                  <a:lnTo>
                    <a:pt x="751" y="745"/>
                  </a:lnTo>
                  <a:lnTo>
                    <a:pt x="727" y="793"/>
                  </a:lnTo>
                  <a:lnTo>
                    <a:pt x="709" y="844"/>
                  </a:lnTo>
                  <a:lnTo>
                    <a:pt x="698" y="897"/>
                  </a:lnTo>
                  <a:lnTo>
                    <a:pt x="693" y="953"/>
                  </a:lnTo>
                  <a:lnTo>
                    <a:pt x="693" y="1263"/>
                  </a:lnTo>
                  <a:lnTo>
                    <a:pt x="693" y="1273"/>
                  </a:lnTo>
                  <a:lnTo>
                    <a:pt x="1523" y="1273"/>
                  </a:lnTo>
                  <a:lnTo>
                    <a:pt x="1523" y="1263"/>
                  </a:lnTo>
                  <a:lnTo>
                    <a:pt x="1523" y="953"/>
                  </a:lnTo>
                  <a:lnTo>
                    <a:pt x="1518" y="897"/>
                  </a:lnTo>
                  <a:lnTo>
                    <a:pt x="1507" y="844"/>
                  </a:lnTo>
                  <a:lnTo>
                    <a:pt x="1489" y="793"/>
                  </a:lnTo>
                  <a:lnTo>
                    <a:pt x="1465" y="745"/>
                  </a:lnTo>
                  <a:lnTo>
                    <a:pt x="1434" y="701"/>
                  </a:lnTo>
                  <a:lnTo>
                    <a:pt x="1399" y="661"/>
                  </a:lnTo>
                  <a:lnTo>
                    <a:pt x="1361" y="626"/>
                  </a:lnTo>
                  <a:lnTo>
                    <a:pt x="1316" y="597"/>
                  </a:lnTo>
                  <a:lnTo>
                    <a:pt x="1269" y="573"/>
                  </a:lnTo>
                  <a:lnTo>
                    <a:pt x="1218" y="555"/>
                  </a:lnTo>
                  <a:lnTo>
                    <a:pt x="1164" y="544"/>
                  </a:lnTo>
                  <a:lnTo>
                    <a:pt x="1107" y="540"/>
                  </a:lnTo>
                  <a:close/>
                  <a:moveTo>
                    <a:pt x="1107" y="0"/>
                  </a:moveTo>
                  <a:lnTo>
                    <a:pt x="1194" y="3"/>
                  </a:lnTo>
                  <a:lnTo>
                    <a:pt x="1278" y="14"/>
                  </a:lnTo>
                  <a:lnTo>
                    <a:pt x="1359" y="34"/>
                  </a:lnTo>
                  <a:lnTo>
                    <a:pt x="1439" y="59"/>
                  </a:lnTo>
                  <a:lnTo>
                    <a:pt x="1515" y="90"/>
                  </a:lnTo>
                  <a:lnTo>
                    <a:pt x="1587" y="129"/>
                  </a:lnTo>
                  <a:lnTo>
                    <a:pt x="1656" y="173"/>
                  </a:lnTo>
                  <a:lnTo>
                    <a:pt x="1721" y="222"/>
                  </a:lnTo>
                  <a:lnTo>
                    <a:pt x="1780" y="278"/>
                  </a:lnTo>
                  <a:lnTo>
                    <a:pt x="1836" y="337"/>
                  </a:lnTo>
                  <a:lnTo>
                    <a:pt x="1885" y="401"/>
                  </a:lnTo>
                  <a:lnTo>
                    <a:pt x="1930" y="469"/>
                  </a:lnTo>
                  <a:lnTo>
                    <a:pt x="1969" y="541"/>
                  </a:lnTo>
                  <a:lnTo>
                    <a:pt x="2002" y="618"/>
                  </a:lnTo>
                  <a:lnTo>
                    <a:pt x="2028" y="696"/>
                  </a:lnTo>
                  <a:lnTo>
                    <a:pt x="2047" y="777"/>
                  </a:lnTo>
                  <a:lnTo>
                    <a:pt x="2060" y="862"/>
                  </a:lnTo>
                  <a:lnTo>
                    <a:pt x="2063" y="948"/>
                  </a:lnTo>
                  <a:lnTo>
                    <a:pt x="2063" y="948"/>
                  </a:lnTo>
                  <a:lnTo>
                    <a:pt x="2063" y="954"/>
                  </a:lnTo>
                  <a:lnTo>
                    <a:pt x="2063" y="962"/>
                  </a:lnTo>
                  <a:lnTo>
                    <a:pt x="2063" y="974"/>
                  </a:lnTo>
                  <a:lnTo>
                    <a:pt x="2063" y="991"/>
                  </a:lnTo>
                  <a:lnTo>
                    <a:pt x="2063" y="1012"/>
                  </a:lnTo>
                  <a:lnTo>
                    <a:pt x="2064" y="1037"/>
                  </a:lnTo>
                  <a:lnTo>
                    <a:pt x="2064" y="1069"/>
                  </a:lnTo>
                  <a:lnTo>
                    <a:pt x="2064" y="1106"/>
                  </a:lnTo>
                  <a:lnTo>
                    <a:pt x="2064" y="1151"/>
                  </a:lnTo>
                  <a:lnTo>
                    <a:pt x="2064" y="1203"/>
                  </a:lnTo>
                  <a:lnTo>
                    <a:pt x="2064" y="1263"/>
                  </a:lnTo>
                  <a:lnTo>
                    <a:pt x="2063" y="1273"/>
                  </a:lnTo>
                  <a:lnTo>
                    <a:pt x="2096" y="1273"/>
                  </a:lnTo>
                  <a:lnTo>
                    <a:pt x="2122" y="1275"/>
                  </a:lnTo>
                  <a:lnTo>
                    <a:pt x="2148" y="1285"/>
                  </a:lnTo>
                  <a:lnTo>
                    <a:pt x="2171" y="1300"/>
                  </a:lnTo>
                  <a:lnTo>
                    <a:pt x="2189" y="1318"/>
                  </a:lnTo>
                  <a:lnTo>
                    <a:pt x="2203" y="1339"/>
                  </a:lnTo>
                  <a:lnTo>
                    <a:pt x="2212" y="1365"/>
                  </a:lnTo>
                  <a:lnTo>
                    <a:pt x="2216" y="1393"/>
                  </a:lnTo>
                  <a:lnTo>
                    <a:pt x="2216" y="2685"/>
                  </a:lnTo>
                  <a:lnTo>
                    <a:pt x="2212" y="2713"/>
                  </a:lnTo>
                  <a:lnTo>
                    <a:pt x="2203" y="2738"/>
                  </a:lnTo>
                  <a:lnTo>
                    <a:pt x="2189" y="2760"/>
                  </a:lnTo>
                  <a:lnTo>
                    <a:pt x="2171" y="2779"/>
                  </a:lnTo>
                  <a:lnTo>
                    <a:pt x="2148" y="2793"/>
                  </a:lnTo>
                  <a:lnTo>
                    <a:pt x="2122" y="2802"/>
                  </a:lnTo>
                  <a:lnTo>
                    <a:pt x="2096" y="2805"/>
                  </a:lnTo>
                  <a:lnTo>
                    <a:pt x="120" y="2805"/>
                  </a:lnTo>
                  <a:lnTo>
                    <a:pt x="94" y="2802"/>
                  </a:lnTo>
                  <a:lnTo>
                    <a:pt x="68" y="2793"/>
                  </a:lnTo>
                  <a:lnTo>
                    <a:pt x="45" y="2779"/>
                  </a:lnTo>
                  <a:lnTo>
                    <a:pt x="27" y="2760"/>
                  </a:lnTo>
                  <a:lnTo>
                    <a:pt x="13" y="2738"/>
                  </a:lnTo>
                  <a:lnTo>
                    <a:pt x="4" y="2713"/>
                  </a:lnTo>
                  <a:lnTo>
                    <a:pt x="0" y="2685"/>
                  </a:lnTo>
                  <a:lnTo>
                    <a:pt x="0" y="1393"/>
                  </a:lnTo>
                  <a:lnTo>
                    <a:pt x="4" y="1365"/>
                  </a:lnTo>
                  <a:lnTo>
                    <a:pt x="13" y="1339"/>
                  </a:lnTo>
                  <a:lnTo>
                    <a:pt x="27" y="1318"/>
                  </a:lnTo>
                  <a:lnTo>
                    <a:pt x="45" y="1300"/>
                  </a:lnTo>
                  <a:lnTo>
                    <a:pt x="68" y="1285"/>
                  </a:lnTo>
                  <a:lnTo>
                    <a:pt x="94" y="1275"/>
                  </a:lnTo>
                  <a:lnTo>
                    <a:pt x="120" y="1273"/>
                  </a:lnTo>
                  <a:lnTo>
                    <a:pt x="153" y="1273"/>
                  </a:lnTo>
                  <a:lnTo>
                    <a:pt x="152" y="1263"/>
                  </a:lnTo>
                  <a:lnTo>
                    <a:pt x="152" y="1258"/>
                  </a:lnTo>
                  <a:lnTo>
                    <a:pt x="152" y="1246"/>
                  </a:lnTo>
                  <a:lnTo>
                    <a:pt x="152" y="1227"/>
                  </a:lnTo>
                  <a:lnTo>
                    <a:pt x="152" y="1203"/>
                  </a:lnTo>
                  <a:lnTo>
                    <a:pt x="153" y="1174"/>
                  </a:lnTo>
                  <a:lnTo>
                    <a:pt x="153" y="1142"/>
                  </a:lnTo>
                  <a:lnTo>
                    <a:pt x="153" y="1110"/>
                  </a:lnTo>
                  <a:lnTo>
                    <a:pt x="153" y="1077"/>
                  </a:lnTo>
                  <a:lnTo>
                    <a:pt x="153" y="1046"/>
                  </a:lnTo>
                  <a:lnTo>
                    <a:pt x="153" y="1015"/>
                  </a:lnTo>
                  <a:lnTo>
                    <a:pt x="153" y="990"/>
                  </a:lnTo>
                  <a:lnTo>
                    <a:pt x="153" y="969"/>
                  </a:lnTo>
                  <a:lnTo>
                    <a:pt x="153" y="955"/>
                  </a:lnTo>
                  <a:lnTo>
                    <a:pt x="153" y="948"/>
                  </a:lnTo>
                  <a:lnTo>
                    <a:pt x="153" y="948"/>
                  </a:lnTo>
                  <a:lnTo>
                    <a:pt x="156" y="862"/>
                  </a:lnTo>
                  <a:lnTo>
                    <a:pt x="169" y="777"/>
                  </a:lnTo>
                  <a:lnTo>
                    <a:pt x="188" y="696"/>
                  </a:lnTo>
                  <a:lnTo>
                    <a:pt x="214" y="618"/>
                  </a:lnTo>
                  <a:lnTo>
                    <a:pt x="247" y="541"/>
                  </a:lnTo>
                  <a:lnTo>
                    <a:pt x="286" y="469"/>
                  </a:lnTo>
                  <a:lnTo>
                    <a:pt x="331" y="401"/>
                  </a:lnTo>
                  <a:lnTo>
                    <a:pt x="380" y="337"/>
                  </a:lnTo>
                  <a:lnTo>
                    <a:pt x="436" y="278"/>
                  </a:lnTo>
                  <a:lnTo>
                    <a:pt x="495" y="222"/>
                  </a:lnTo>
                  <a:lnTo>
                    <a:pt x="560" y="173"/>
                  </a:lnTo>
                  <a:lnTo>
                    <a:pt x="629" y="129"/>
                  </a:lnTo>
                  <a:lnTo>
                    <a:pt x="701" y="90"/>
                  </a:lnTo>
                  <a:lnTo>
                    <a:pt x="777" y="59"/>
                  </a:lnTo>
                  <a:lnTo>
                    <a:pt x="855" y="34"/>
                  </a:lnTo>
                  <a:lnTo>
                    <a:pt x="938" y="14"/>
                  </a:lnTo>
                  <a:lnTo>
                    <a:pt x="1022" y="3"/>
                  </a:lnTo>
                  <a:lnTo>
                    <a:pt x="110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71" name="Freeform 70"/>
            <p:cNvSpPr>
              <a:spLocks/>
            </p:cNvSpPr>
            <p:nvPr/>
          </p:nvSpPr>
          <p:spPr bwMode="auto">
            <a:xfrm>
              <a:off x="1539" y="3292"/>
              <a:ext cx="334" cy="229"/>
            </a:xfrm>
            <a:custGeom>
              <a:avLst/>
              <a:gdLst>
                <a:gd name="T0" fmla="*/ 917 w 1674"/>
                <a:gd name="T1" fmla="*/ 4 h 1144"/>
                <a:gd name="T2" fmla="*/ 1070 w 1674"/>
                <a:gd name="T3" fmla="*/ 33 h 1144"/>
                <a:gd name="T4" fmla="*/ 1212 w 1674"/>
                <a:gd name="T5" fmla="*/ 89 h 1144"/>
                <a:gd name="T6" fmla="*/ 1340 w 1674"/>
                <a:gd name="T7" fmla="*/ 169 h 1144"/>
                <a:gd name="T8" fmla="*/ 1451 w 1674"/>
                <a:gd name="T9" fmla="*/ 270 h 1144"/>
                <a:gd name="T10" fmla="*/ 1543 w 1674"/>
                <a:gd name="T11" fmla="*/ 390 h 1144"/>
                <a:gd name="T12" fmla="*/ 1613 w 1674"/>
                <a:gd name="T13" fmla="*/ 524 h 1144"/>
                <a:gd name="T14" fmla="*/ 1657 w 1674"/>
                <a:gd name="T15" fmla="*/ 672 h 1144"/>
                <a:gd name="T16" fmla="*/ 1672 w 1674"/>
                <a:gd name="T17" fmla="*/ 830 h 1144"/>
                <a:gd name="T18" fmla="*/ 1672 w 1674"/>
                <a:gd name="T19" fmla="*/ 846 h 1144"/>
                <a:gd name="T20" fmla="*/ 1672 w 1674"/>
                <a:gd name="T21" fmla="*/ 892 h 1144"/>
                <a:gd name="T22" fmla="*/ 1674 w 1674"/>
                <a:gd name="T23" fmla="*/ 959 h 1144"/>
                <a:gd name="T24" fmla="*/ 1674 w 1674"/>
                <a:gd name="T25" fmla="*/ 1046 h 1144"/>
                <a:gd name="T26" fmla="*/ 1674 w 1674"/>
                <a:gd name="T27" fmla="*/ 1144 h 1144"/>
                <a:gd name="T28" fmla="*/ 1371 w 1674"/>
                <a:gd name="T29" fmla="*/ 1095 h 1144"/>
                <a:gd name="T30" fmla="*/ 1371 w 1674"/>
                <a:gd name="T31" fmla="*/ 1003 h 1144"/>
                <a:gd name="T32" fmla="*/ 1371 w 1674"/>
                <a:gd name="T33" fmla="*/ 925 h 1144"/>
                <a:gd name="T34" fmla="*/ 1371 w 1674"/>
                <a:gd name="T35" fmla="*/ 869 h 1144"/>
                <a:gd name="T36" fmla="*/ 1371 w 1674"/>
                <a:gd name="T37" fmla="*/ 837 h 1144"/>
                <a:gd name="T38" fmla="*/ 1367 w 1674"/>
                <a:gd name="T39" fmla="*/ 772 h 1144"/>
                <a:gd name="T40" fmla="*/ 1339 w 1674"/>
                <a:gd name="T41" fmla="*/ 655 h 1144"/>
                <a:gd name="T42" fmla="*/ 1287 w 1674"/>
                <a:gd name="T43" fmla="*/ 548 h 1144"/>
                <a:gd name="T44" fmla="*/ 1213 w 1674"/>
                <a:gd name="T45" fmla="*/ 458 h 1144"/>
                <a:gd name="T46" fmla="*/ 1122 w 1674"/>
                <a:gd name="T47" fmla="*/ 385 h 1144"/>
                <a:gd name="T48" fmla="*/ 1016 w 1674"/>
                <a:gd name="T49" fmla="*/ 333 h 1144"/>
                <a:gd name="T50" fmla="*/ 899 w 1674"/>
                <a:gd name="T51" fmla="*/ 305 h 1144"/>
                <a:gd name="T52" fmla="*/ 775 w 1674"/>
                <a:gd name="T53" fmla="*/ 305 h 1144"/>
                <a:gd name="T54" fmla="*/ 658 w 1674"/>
                <a:gd name="T55" fmla="*/ 333 h 1144"/>
                <a:gd name="T56" fmla="*/ 552 w 1674"/>
                <a:gd name="T57" fmla="*/ 385 h 1144"/>
                <a:gd name="T58" fmla="*/ 461 w 1674"/>
                <a:gd name="T59" fmla="*/ 458 h 1144"/>
                <a:gd name="T60" fmla="*/ 387 w 1674"/>
                <a:gd name="T61" fmla="*/ 548 h 1144"/>
                <a:gd name="T62" fmla="*/ 335 w 1674"/>
                <a:gd name="T63" fmla="*/ 655 h 1144"/>
                <a:gd name="T64" fmla="*/ 307 w 1674"/>
                <a:gd name="T65" fmla="*/ 772 h 1144"/>
                <a:gd name="T66" fmla="*/ 303 w 1674"/>
                <a:gd name="T67" fmla="*/ 837 h 1144"/>
                <a:gd name="T68" fmla="*/ 303 w 1674"/>
                <a:gd name="T69" fmla="*/ 869 h 1144"/>
                <a:gd name="T70" fmla="*/ 303 w 1674"/>
                <a:gd name="T71" fmla="*/ 925 h 1144"/>
                <a:gd name="T72" fmla="*/ 303 w 1674"/>
                <a:gd name="T73" fmla="*/ 1003 h 1144"/>
                <a:gd name="T74" fmla="*/ 303 w 1674"/>
                <a:gd name="T75" fmla="*/ 1095 h 1144"/>
                <a:gd name="T76" fmla="*/ 0 w 1674"/>
                <a:gd name="T77" fmla="*/ 1144 h 1144"/>
                <a:gd name="T78" fmla="*/ 0 w 1674"/>
                <a:gd name="T79" fmla="*/ 1046 h 1144"/>
                <a:gd name="T80" fmla="*/ 2 w 1674"/>
                <a:gd name="T81" fmla="*/ 959 h 1144"/>
                <a:gd name="T82" fmla="*/ 2 w 1674"/>
                <a:gd name="T83" fmla="*/ 892 h 1144"/>
                <a:gd name="T84" fmla="*/ 2 w 1674"/>
                <a:gd name="T85" fmla="*/ 846 h 1144"/>
                <a:gd name="T86" fmla="*/ 2 w 1674"/>
                <a:gd name="T87" fmla="*/ 830 h 1144"/>
                <a:gd name="T88" fmla="*/ 17 w 1674"/>
                <a:gd name="T89" fmla="*/ 672 h 1144"/>
                <a:gd name="T90" fmla="*/ 61 w 1674"/>
                <a:gd name="T91" fmla="*/ 524 h 1144"/>
                <a:gd name="T92" fmla="*/ 131 w 1674"/>
                <a:gd name="T93" fmla="*/ 390 h 1144"/>
                <a:gd name="T94" fmla="*/ 223 w 1674"/>
                <a:gd name="T95" fmla="*/ 270 h 1144"/>
                <a:gd name="T96" fmla="*/ 334 w 1674"/>
                <a:gd name="T97" fmla="*/ 169 h 1144"/>
                <a:gd name="T98" fmla="*/ 462 w 1674"/>
                <a:gd name="T99" fmla="*/ 89 h 1144"/>
                <a:gd name="T100" fmla="*/ 604 w 1674"/>
                <a:gd name="T101" fmla="*/ 33 h 1144"/>
                <a:gd name="T102" fmla="*/ 757 w 1674"/>
                <a:gd name="T103" fmla="*/ 4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4" h="1144">
                  <a:moveTo>
                    <a:pt x="836" y="0"/>
                  </a:moveTo>
                  <a:lnTo>
                    <a:pt x="917" y="4"/>
                  </a:lnTo>
                  <a:lnTo>
                    <a:pt x="994" y="15"/>
                  </a:lnTo>
                  <a:lnTo>
                    <a:pt x="1070" y="33"/>
                  </a:lnTo>
                  <a:lnTo>
                    <a:pt x="1143" y="59"/>
                  </a:lnTo>
                  <a:lnTo>
                    <a:pt x="1212" y="89"/>
                  </a:lnTo>
                  <a:lnTo>
                    <a:pt x="1278" y="126"/>
                  </a:lnTo>
                  <a:lnTo>
                    <a:pt x="1340" y="169"/>
                  </a:lnTo>
                  <a:lnTo>
                    <a:pt x="1398" y="217"/>
                  </a:lnTo>
                  <a:lnTo>
                    <a:pt x="1451" y="270"/>
                  </a:lnTo>
                  <a:lnTo>
                    <a:pt x="1500" y="328"/>
                  </a:lnTo>
                  <a:lnTo>
                    <a:pt x="1543" y="390"/>
                  </a:lnTo>
                  <a:lnTo>
                    <a:pt x="1581" y="455"/>
                  </a:lnTo>
                  <a:lnTo>
                    <a:pt x="1613" y="524"/>
                  </a:lnTo>
                  <a:lnTo>
                    <a:pt x="1639" y="597"/>
                  </a:lnTo>
                  <a:lnTo>
                    <a:pt x="1657" y="672"/>
                  </a:lnTo>
                  <a:lnTo>
                    <a:pt x="1669" y="750"/>
                  </a:lnTo>
                  <a:lnTo>
                    <a:pt x="1672" y="830"/>
                  </a:lnTo>
                  <a:lnTo>
                    <a:pt x="1672" y="834"/>
                  </a:lnTo>
                  <a:lnTo>
                    <a:pt x="1672" y="846"/>
                  </a:lnTo>
                  <a:lnTo>
                    <a:pt x="1672" y="865"/>
                  </a:lnTo>
                  <a:lnTo>
                    <a:pt x="1672" y="892"/>
                  </a:lnTo>
                  <a:lnTo>
                    <a:pt x="1672" y="923"/>
                  </a:lnTo>
                  <a:lnTo>
                    <a:pt x="1674" y="959"/>
                  </a:lnTo>
                  <a:lnTo>
                    <a:pt x="1674" y="1002"/>
                  </a:lnTo>
                  <a:lnTo>
                    <a:pt x="1674" y="1046"/>
                  </a:lnTo>
                  <a:lnTo>
                    <a:pt x="1674" y="1094"/>
                  </a:lnTo>
                  <a:lnTo>
                    <a:pt x="1674" y="1144"/>
                  </a:lnTo>
                  <a:lnTo>
                    <a:pt x="1371" y="1144"/>
                  </a:lnTo>
                  <a:lnTo>
                    <a:pt x="1371" y="1095"/>
                  </a:lnTo>
                  <a:lnTo>
                    <a:pt x="1371" y="1048"/>
                  </a:lnTo>
                  <a:lnTo>
                    <a:pt x="1371" y="1003"/>
                  </a:lnTo>
                  <a:lnTo>
                    <a:pt x="1371" y="962"/>
                  </a:lnTo>
                  <a:lnTo>
                    <a:pt x="1371" y="925"/>
                  </a:lnTo>
                  <a:lnTo>
                    <a:pt x="1371" y="894"/>
                  </a:lnTo>
                  <a:lnTo>
                    <a:pt x="1371" y="869"/>
                  </a:lnTo>
                  <a:lnTo>
                    <a:pt x="1371" y="849"/>
                  </a:lnTo>
                  <a:lnTo>
                    <a:pt x="1371" y="837"/>
                  </a:lnTo>
                  <a:lnTo>
                    <a:pt x="1371" y="834"/>
                  </a:lnTo>
                  <a:lnTo>
                    <a:pt x="1367" y="772"/>
                  </a:lnTo>
                  <a:lnTo>
                    <a:pt x="1357" y="711"/>
                  </a:lnTo>
                  <a:lnTo>
                    <a:pt x="1339" y="655"/>
                  </a:lnTo>
                  <a:lnTo>
                    <a:pt x="1316" y="600"/>
                  </a:lnTo>
                  <a:lnTo>
                    <a:pt x="1287" y="548"/>
                  </a:lnTo>
                  <a:lnTo>
                    <a:pt x="1253" y="501"/>
                  </a:lnTo>
                  <a:lnTo>
                    <a:pt x="1213" y="458"/>
                  </a:lnTo>
                  <a:lnTo>
                    <a:pt x="1170" y="419"/>
                  </a:lnTo>
                  <a:lnTo>
                    <a:pt x="1122" y="385"/>
                  </a:lnTo>
                  <a:lnTo>
                    <a:pt x="1070" y="356"/>
                  </a:lnTo>
                  <a:lnTo>
                    <a:pt x="1016" y="333"/>
                  </a:lnTo>
                  <a:lnTo>
                    <a:pt x="959" y="316"/>
                  </a:lnTo>
                  <a:lnTo>
                    <a:pt x="899" y="305"/>
                  </a:lnTo>
                  <a:lnTo>
                    <a:pt x="836" y="302"/>
                  </a:lnTo>
                  <a:lnTo>
                    <a:pt x="775" y="305"/>
                  </a:lnTo>
                  <a:lnTo>
                    <a:pt x="715" y="316"/>
                  </a:lnTo>
                  <a:lnTo>
                    <a:pt x="658" y="333"/>
                  </a:lnTo>
                  <a:lnTo>
                    <a:pt x="604" y="356"/>
                  </a:lnTo>
                  <a:lnTo>
                    <a:pt x="552" y="385"/>
                  </a:lnTo>
                  <a:lnTo>
                    <a:pt x="505" y="419"/>
                  </a:lnTo>
                  <a:lnTo>
                    <a:pt x="461" y="458"/>
                  </a:lnTo>
                  <a:lnTo>
                    <a:pt x="421" y="501"/>
                  </a:lnTo>
                  <a:lnTo>
                    <a:pt x="387" y="548"/>
                  </a:lnTo>
                  <a:lnTo>
                    <a:pt x="358" y="600"/>
                  </a:lnTo>
                  <a:lnTo>
                    <a:pt x="335" y="655"/>
                  </a:lnTo>
                  <a:lnTo>
                    <a:pt x="317" y="711"/>
                  </a:lnTo>
                  <a:lnTo>
                    <a:pt x="307" y="772"/>
                  </a:lnTo>
                  <a:lnTo>
                    <a:pt x="303" y="834"/>
                  </a:lnTo>
                  <a:lnTo>
                    <a:pt x="303" y="837"/>
                  </a:lnTo>
                  <a:lnTo>
                    <a:pt x="303" y="849"/>
                  </a:lnTo>
                  <a:lnTo>
                    <a:pt x="303" y="869"/>
                  </a:lnTo>
                  <a:lnTo>
                    <a:pt x="303" y="894"/>
                  </a:lnTo>
                  <a:lnTo>
                    <a:pt x="303" y="925"/>
                  </a:lnTo>
                  <a:lnTo>
                    <a:pt x="303" y="962"/>
                  </a:lnTo>
                  <a:lnTo>
                    <a:pt x="303" y="1003"/>
                  </a:lnTo>
                  <a:lnTo>
                    <a:pt x="303" y="1048"/>
                  </a:lnTo>
                  <a:lnTo>
                    <a:pt x="303" y="1095"/>
                  </a:lnTo>
                  <a:lnTo>
                    <a:pt x="303" y="1144"/>
                  </a:lnTo>
                  <a:lnTo>
                    <a:pt x="0" y="1144"/>
                  </a:lnTo>
                  <a:lnTo>
                    <a:pt x="0" y="1094"/>
                  </a:lnTo>
                  <a:lnTo>
                    <a:pt x="0" y="1046"/>
                  </a:lnTo>
                  <a:lnTo>
                    <a:pt x="2" y="1002"/>
                  </a:lnTo>
                  <a:lnTo>
                    <a:pt x="2" y="959"/>
                  </a:lnTo>
                  <a:lnTo>
                    <a:pt x="2" y="923"/>
                  </a:lnTo>
                  <a:lnTo>
                    <a:pt x="2" y="892"/>
                  </a:lnTo>
                  <a:lnTo>
                    <a:pt x="2" y="865"/>
                  </a:lnTo>
                  <a:lnTo>
                    <a:pt x="2" y="846"/>
                  </a:lnTo>
                  <a:lnTo>
                    <a:pt x="2" y="834"/>
                  </a:lnTo>
                  <a:lnTo>
                    <a:pt x="2" y="830"/>
                  </a:lnTo>
                  <a:lnTo>
                    <a:pt x="5" y="750"/>
                  </a:lnTo>
                  <a:lnTo>
                    <a:pt x="17" y="672"/>
                  </a:lnTo>
                  <a:lnTo>
                    <a:pt x="35" y="597"/>
                  </a:lnTo>
                  <a:lnTo>
                    <a:pt x="61" y="524"/>
                  </a:lnTo>
                  <a:lnTo>
                    <a:pt x="93" y="455"/>
                  </a:lnTo>
                  <a:lnTo>
                    <a:pt x="131" y="390"/>
                  </a:lnTo>
                  <a:lnTo>
                    <a:pt x="174" y="328"/>
                  </a:lnTo>
                  <a:lnTo>
                    <a:pt x="223" y="270"/>
                  </a:lnTo>
                  <a:lnTo>
                    <a:pt x="276" y="217"/>
                  </a:lnTo>
                  <a:lnTo>
                    <a:pt x="334" y="169"/>
                  </a:lnTo>
                  <a:lnTo>
                    <a:pt x="396" y="126"/>
                  </a:lnTo>
                  <a:lnTo>
                    <a:pt x="462" y="89"/>
                  </a:lnTo>
                  <a:lnTo>
                    <a:pt x="531" y="59"/>
                  </a:lnTo>
                  <a:lnTo>
                    <a:pt x="604" y="33"/>
                  </a:lnTo>
                  <a:lnTo>
                    <a:pt x="680" y="15"/>
                  </a:lnTo>
                  <a:lnTo>
                    <a:pt x="757" y="4"/>
                  </a:lnTo>
                  <a:lnTo>
                    <a:pt x="836"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72" name="Freeform 71"/>
            <p:cNvSpPr>
              <a:spLocks noEditPoints="1"/>
            </p:cNvSpPr>
            <p:nvPr/>
          </p:nvSpPr>
          <p:spPr bwMode="auto">
            <a:xfrm>
              <a:off x="1508" y="3547"/>
              <a:ext cx="396" cy="259"/>
            </a:xfrm>
            <a:custGeom>
              <a:avLst/>
              <a:gdLst>
                <a:gd name="T0" fmla="*/ 987 w 1976"/>
                <a:gd name="T1" fmla="*/ 289 h 1292"/>
                <a:gd name="T2" fmla="*/ 958 w 1976"/>
                <a:gd name="T3" fmla="*/ 292 h 1292"/>
                <a:gd name="T4" fmla="*/ 929 w 1976"/>
                <a:gd name="T5" fmla="*/ 301 h 1292"/>
                <a:gd name="T6" fmla="*/ 903 w 1976"/>
                <a:gd name="T7" fmla="*/ 315 h 1292"/>
                <a:gd name="T8" fmla="*/ 882 w 1976"/>
                <a:gd name="T9" fmla="*/ 333 h 1292"/>
                <a:gd name="T10" fmla="*/ 862 w 1976"/>
                <a:gd name="T11" fmla="*/ 355 h 1292"/>
                <a:gd name="T12" fmla="*/ 849 w 1976"/>
                <a:gd name="T13" fmla="*/ 382 h 1292"/>
                <a:gd name="T14" fmla="*/ 840 w 1976"/>
                <a:gd name="T15" fmla="*/ 410 h 1292"/>
                <a:gd name="T16" fmla="*/ 837 w 1976"/>
                <a:gd name="T17" fmla="*/ 440 h 1292"/>
                <a:gd name="T18" fmla="*/ 839 w 1976"/>
                <a:gd name="T19" fmla="*/ 468 h 1292"/>
                <a:gd name="T20" fmla="*/ 847 w 1976"/>
                <a:gd name="T21" fmla="*/ 493 h 1292"/>
                <a:gd name="T22" fmla="*/ 859 w 1976"/>
                <a:gd name="T23" fmla="*/ 517 h 1292"/>
                <a:gd name="T24" fmla="*/ 873 w 1976"/>
                <a:gd name="T25" fmla="*/ 538 h 1292"/>
                <a:gd name="T26" fmla="*/ 892 w 1976"/>
                <a:gd name="T27" fmla="*/ 556 h 1292"/>
                <a:gd name="T28" fmla="*/ 892 w 1976"/>
                <a:gd name="T29" fmla="*/ 971 h 1292"/>
                <a:gd name="T30" fmla="*/ 1084 w 1976"/>
                <a:gd name="T31" fmla="*/ 971 h 1292"/>
                <a:gd name="T32" fmla="*/ 1084 w 1976"/>
                <a:gd name="T33" fmla="*/ 556 h 1292"/>
                <a:gd name="T34" fmla="*/ 1103 w 1976"/>
                <a:gd name="T35" fmla="*/ 538 h 1292"/>
                <a:gd name="T36" fmla="*/ 1117 w 1976"/>
                <a:gd name="T37" fmla="*/ 517 h 1292"/>
                <a:gd name="T38" fmla="*/ 1129 w 1976"/>
                <a:gd name="T39" fmla="*/ 493 h 1292"/>
                <a:gd name="T40" fmla="*/ 1137 w 1976"/>
                <a:gd name="T41" fmla="*/ 468 h 1292"/>
                <a:gd name="T42" fmla="*/ 1139 w 1976"/>
                <a:gd name="T43" fmla="*/ 440 h 1292"/>
                <a:gd name="T44" fmla="*/ 1136 w 1976"/>
                <a:gd name="T45" fmla="*/ 410 h 1292"/>
                <a:gd name="T46" fmla="*/ 1127 w 1976"/>
                <a:gd name="T47" fmla="*/ 382 h 1292"/>
                <a:gd name="T48" fmla="*/ 1114 w 1976"/>
                <a:gd name="T49" fmla="*/ 355 h 1292"/>
                <a:gd name="T50" fmla="*/ 1094 w 1976"/>
                <a:gd name="T51" fmla="*/ 333 h 1292"/>
                <a:gd name="T52" fmla="*/ 1073 w 1976"/>
                <a:gd name="T53" fmla="*/ 315 h 1292"/>
                <a:gd name="T54" fmla="*/ 1047 w 1976"/>
                <a:gd name="T55" fmla="*/ 301 h 1292"/>
                <a:gd name="T56" fmla="*/ 1018 w 1976"/>
                <a:gd name="T57" fmla="*/ 292 h 1292"/>
                <a:gd name="T58" fmla="*/ 987 w 1976"/>
                <a:gd name="T59" fmla="*/ 289 h 1292"/>
                <a:gd name="T60" fmla="*/ 0 w 1976"/>
                <a:gd name="T61" fmla="*/ 0 h 1292"/>
                <a:gd name="T62" fmla="*/ 1976 w 1976"/>
                <a:gd name="T63" fmla="*/ 0 h 1292"/>
                <a:gd name="T64" fmla="*/ 1976 w 1976"/>
                <a:gd name="T65" fmla="*/ 1292 h 1292"/>
                <a:gd name="T66" fmla="*/ 0 w 1976"/>
                <a:gd name="T67" fmla="*/ 1292 h 1292"/>
                <a:gd name="T68" fmla="*/ 0 w 1976"/>
                <a:gd name="T69" fmla="*/ 0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76" h="1292">
                  <a:moveTo>
                    <a:pt x="987" y="289"/>
                  </a:moveTo>
                  <a:lnTo>
                    <a:pt x="958" y="292"/>
                  </a:lnTo>
                  <a:lnTo>
                    <a:pt x="929" y="301"/>
                  </a:lnTo>
                  <a:lnTo>
                    <a:pt x="903" y="315"/>
                  </a:lnTo>
                  <a:lnTo>
                    <a:pt x="882" y="333"/>
                  </a:lnTo>
                  <a:lnTo>
                    <a:pt x="862" y="355"/>
                  </a:lnTo>
                  <a:lnTo>
                    <a:pt x="849" y="382"/>
                  </a:lnTo>
                  <a:lnTo>
                    <a:pt x="840" y="410"/>
                  </a:lnTo>
                  <a:lnTo>
                    <a:pt x="837" y="440"/>
                  </a:lnTo>
                  <a:lnTo>
                    <a:pt x="839" y="468"/>
                  </a:lnTo>
                  <a:lnTo>
                    <a:pt x="847" y="493"/>
                  </a:lnTo>
                  <a:lnTo>
                    <a:pt x="859" y="517"/>
                  </a:lnTo>
                  <a:lnTo>
                    <a:pt x="873" y="538"/>
                  </a:lnTo>
                  <a:lnTo>
                    <a:pt x="892" y="556"/>
                  </a:lnTo>
                  <a:lnTo>
                    <a:pt x="892" y="971"/>
                  </a:lnTo>
                  <a:lnTo>
                    <a:pt x="1084" y="971"/>
                  </a:lnTo>
                  <a:lnTo>
                    <a:pt x="1084" y="556"/>
                  </a:lnTo>
                  <a:lnTo>
                    <a:pt x="1103" y="538"/>
                  </a:lnTo>
                  <a:lnTo>
                    <a:pt x="1117" y="517"/>
                  </a:lnTo>
                  <a:lnTo>
                    <a:pt x="1129" y="493"/>
                  </a:lnTo>
                  <a:lnTo>
                    <a:pt x="1137" y="468"/>
                  </a:lnTo>
                  <a:lnTo>
                    <a:pt x="1139" y="440"/>
                  </a:lnTo>
                  <a:lnTo>
                    <a:pt x="1136" y="410"/>
                  </a:lnTo>
                  <a:lnTo>
                    <a:pt x="1127" y="382"/>
                  </a:lnTo>
                  <a:lnTo>
                    <a:pt x="1114" y="355"/>
                  </a:lnTo>
                  <a:lnTo>
                    <a:pt x="1094" y="333"/>
                  </a:lnTo>
                  <a:lnTo>
                    <a:pt x="1073" y="315"/>
                  </a:lnTo>
                  <a:lnTo>
                    <a:pt x="1047" y="301"/>
                  </a:lnTo>
                  <a:lnTo>
                    <a:pt x="1018" y="292"/>
                  </a:lnTo>
                  <a:lnTo>
                    <a:pt x="987" y="289"/>
                  </a:lnTo>
                  <a:close/>
                  <a:moveTo>
                    <a:pt x="0" y="0"/>
                  </a:moveTo>
                  <a:lnTo>
                    <a:pt x="1976" y="0"/>
                  </a:lnTo>
                  <a:lnTo>
                    <a:pt x="1976" y="1292"/>
                  </a:lnTo>
                  <a:lnTo>
                    <a:pt x="0" y="129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grpSp>
      <p:grpSp>
        <p:nvGrpSpPr>
          <p:cNvPr id="33" name="Group 32"/>
          <p:cNvGrpSpPr>
            <a:grpSpLocks noChangeAspect="1"/>
          </p:cNvGrpSpPr>
          <p:nvPr/>
        </p:nvGrpSpPr>
        <p:grpSpPr bwMode="auto">
          <a:xfrm>
            <a:off x="7763253" y="1342676"/>
            <a:ext cx="481423" cy="608284"/>
            <a:chOff x="1484" y="3269"/>
            <a:chExt cx="444" cy="561"/>
          </a:xfrm>
        </p:grpSpPr>
        <p:sp>
          <p:nvSpPr>
            <p:cNvPr id="34" name="Freeform 33"/>
            <p:cNvSpPr>
              <a:spLocks noEditPoints="1"/>
            </p:cNvSpPr>
            <p:nvPr/>
          </p:nvSpPr>
          <p:spPr bwMode="auto">
            <a:xfrm>
              <a:off x="1484" y="3269"/>
              <a:ext cx="444" cy="561"/>
            </a:xfrm>
            <a:custGeom>
              <a:avLst/>
              <a:gdLst>
                <a:gd name="T0" fmla="*/ 998 w 2216"/>
                <a:gd name="T1" fmla="*/ 555 h 2805"/>
                <a:gd name="T2" fmla="*/ 855 w 2216"/>
                <a:gd name="T3" fmla="*/ 626 h 2805"/>
                <a:gd name="T4" fmla="*/ 751 w 2216"/>
                <a:gd name="T5" fmla="*/ 745 h 2805"/>
                <a:gd name="T6" fmla="*/ 698 w 2216"/>
                <a:gd name="T7" fmla="*/ 897 h 2805"/>
                <a:gd name="T8" fmla="*/ 693 w 2216"/>
                <a:gd name="T9" fmla="*/ 1273 h 2805"/>
                <a:gd name="T10" fmla="*/ 1523 w 2216"/>
                <a:gd name="T11" fmla="*/ 953 h 2805"/>
                <a:gd name="T12" fmla="*/ 1489 w 2216"/>
                <a:gd name="T13" fmla="*/ 793 h 2805"/>
                <a:gd name="T14" fmla="*/ 1399 w 2216"/>
                <a:gd name="T15" fmla="*/ 661 h 2805"/>
                <a:gd name="T16" fmla="*/ 1269 w 2216"/>
                <a:gd name="T17" fmla="*/ 573 h 2805"/>
                <a:gd name="T18" fmla="*/ 1107 w 2216"/>
                <a:gd name="T19" fmla="*/ 540 h 2805"/>
                <a:gd name="T20" fmla="*/ 1278 w 2216"/>
                <a:gd name="T21" fmla="*/ 14 h 2805"/>
                <a:gd name="T22" fmla="*/ 1515 w 2216"/>
                <a:gd name="T23" fmla="*/ 90 h 2805"/>
                <a:gd name="T24" fmla="*/ 1721 w 2216"/>
                <a:gd name="T25" fmla="*/ 222 h 2805"/>
                <a:gd name="T26" fmla="*/ 1885 w 2216"/>
                <a:gd name="T27" fmla="*/ 401 h 2805"/>
                <a:gd name="T28" fmla="*/ 2002 w 2216"/>
                <a:gd name="T29" fmla="*/ 618 h 2805"/>
                <a:gd name="T30" fmla="*/ 2060 w 2216"/>
                <a:gd name="T31" fmla="*/ 862 h 2805"/>
                <a:gd name="T32" fmla="*/ 2063 w 2216"/>
                <a:gd name="T33" fmla="*/ 954 h 2805"/>
                <a:gd name="T34" fmla="*/ 2063 w 2216"/>
                <a:gd name="T35" fmla="*/ 991 h 2805"/>
                <a:gd name="T36" fmla="*/ 2064 w 2216"/>
                <a:gd name="T37" fmla="*/ 1069 h 2805"/>
                <a:gd name="T38" fmla="*/ 2064 w 2216"/>
                <a:gd name="T39" fmla="*/ 1203 h 2805"/>
                <a:gd name="T40" fmla="*/ 2096 w 2216"/>
                <a:gd name="T41" fmla="*/ 1273 h 2805"/>
                <a:gd name="T42" fmla="*/ 2171 w 2216"/>
                <a:gd name="T43" fmla="*/ 1300 h 2805"/>
                <a:gd name="T44" fmla="*/ 2212 w 2216"/>
                <a:gd name="T45" fmla="*/ 1365 h 2805"/>
                <a:gd name="T46" fmla="*/ 2212 w 2216"/>
                <a:gd name="T47" fmla="*/ 2713 h 2805"/>
                <a:gd name="T48" fmla="*/ 2171 w 2216"/>
                <a:gd name="T49" fmla="*/ 2779 h 2805"/>
                <a:gd name="T50" fmla="*/ 2096 w 2216"/>
                <a:gd name="T51" fmla="*/ 2805 h 2805"/>
                <a:gd name="T52" fmla="*/ 68 w 2216"/>
                <a:gd name="T53" fmla="*/ 2793 h 2805"/>
                <a:gd name="T54" fmla="*/ 13 w 2216"/>
                <a:gd name="T55" fmla="*/ 2738 h 2805"/>
                <a:gd name="T56" fmla="*/ 0 w 2216"/>
                <a:gd name="T57" fmla="*/ 1393 h 2805"/>
                <a:gd name="T58" fmla="*/ 27 w 2216"/>
                <a:gd name="T59" fmla="*/ 1318 h 2805"/>
                <a:gd name="T60" fmla="*/ 94 w 2216"/>
                <a:gd name="T61" fmla="*/ 1275 h 2805"/>
                <a:gd name="T62" fmla="*/ 152 w 2216"/>
                <a:gd name="T63" fmla="*/ 1263 h 2805"/>
                <a:gd name="T64" fmla="*/ 152 w 2216"/>
                <a:gd name="T65" fmla="*/ 1227 h 2805"/>
                <a:gd name="T66" fmla="*/ 153 w 2216"/>
                <a:gd name="T67" fmla="*/ 1142 h 2805"/>
                <a:gd name="T68" fmla="*/ 153 w 2216"/>
                <a:gd name="T69" fmla="*/ 1046 h 2805"/>
                <a:gd name="T70" fmla="*/ 153 w 2216"/>
                <a:gd name="T71" fmla="*/ 969 h 2805"/>
                <a:gd name="T72" fmla="*/ 153 w 2216"/>
                <a:gd name="T73" fmla="*/ 948 h 2805"/>
                <a:gd name="T74" fmla="*/ 188 w 2216"/>
                <a:gd name="T75" fmla="*/ 696 h 2805"/>
                <a:gd name="T76" fmla="*/ 286 w 2216"/>
                <a:gd name="T77" fmla="*/ 469 h 2805"/>
                <a:gd name="T78" fmla="*/ 436 w 2216"/>
                <a:gd name="T79" fmla="*/ 278 h 2805"/>
                <a:gd name="T80" fmla="*/ 629 w 2216"/>
                <a:gd name="T81" fmla="*/ 129 h 2805"/>
                <a:gd name="T82" fmla="*/ 855 w 2216"/>
                <a:gd name="T83" fmla="*/ 34 h 2805"/>
                <a:gd name="T84" fmla="*/ 1107 w 2216"/>
                <a:gd name="T85" fmla="*/ 0 h 2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16" h="2805">
                  <a:moveTo>
                    <a:pt x="1107" y="540"/>
                  </a:moveTo>
                  <a:lnTo>
                    <a:pt x="1052" y="544"/>
                  </a:lnTo>
                  <a:lnTo>
                    <a:pt x="998" y="555"/>
                  </a:lnTo>
                  <a:lnTo>
                    <a:pt x="947" y="573"/>
                  </a:lnTo>
                  <a:lnTo>
                    <a:pt x="900" y="597"/>
                  </a:lnTo>
                  <a:lnTo>
                    <a:pt x="855" y="626"/>
                  </a:lnTo>
                  <a:lnTo>
                    <a:pt x="815" y="661"/>
                  </a:lnTo>
                  <a:lnTo>
                    <a:pt x="780" y="701"/>
                  </a:lnTo>
                  <a:lnTo>
                    <a:pt x="751" y="745"/>
                  </a:lnTo>
                  <a:lnTo>
                    <a:pt x="727" y="793"/>
                  </a:lnTo>
                  <a:lnTo>
                    <a:pt x="709" y="844"/>
                  </a:lnTo>
                  <a:lnTo>
                    <a:pt x="698" y="897"/>
                  </a:lnTo>
                  <a:lnTo>
                    <a:pt x="693" y="953"/>
                  </a:lnTo>
                  <a:lnTo>
                    <a:pt x="693" y="1263"/>
                  </a:lnTo>
                  <a:lnTo>
                    <a:pt x="693" y="1273"/>
                  </a:lnTo>
                  <a:lnTo>
                    <a:pt x="1523" y="1273"/>
                  </a:lnTo>
                  <a:lnTo>
                    <a:pt x="1523" y="1263"/>
                  </a:lnTo>
                  <a:lnTo>
                    <a:pt x="1523" y="953"/>
                  </a:lnTo>
                  <a:lnTo>
                    <a:pt x="1518" y="897"/>
                  </a:lnTo>
                  <a:lnTo>
                    <a:pt x="1507" y="844"/>
                  </a:lnTo>
                  <a:lnTo>
                    <a:pt x="1489" y="793"/>
                  </a:lnTo>
                  <a:lnTo>
                    <a:pt x="1465" y="745"/>
                  </a:lnTo>
                  <a:lnTo>
                    <a:pt x="1434" y="701"/>
                  </a:lnTo>
                  <a:lnTo>
                    <a:pt x="1399" y="661"/>
                  </a:lnTo>
                  <a:lnTo>
                    <a:pt x="1361" y="626"/>
                  </a:lnTo>
                  <a:lnTo>
                    <a:pt x="1316" y="597"/>
                  </a:lnTo>
                  <a:lnTo>
                    <a:pt x="1269" y="573"/>
                  </a:lnTo>
                  <a:lnTo>
                    <a:pt x="1218" y="555"/>
                  </a:lnTo>
                  <a:lnTo>
                    <a:pt x="1164" y="544"/>
                  </a:lnTo>
                  <a:lnTo>
                    <a:pt x="1107" y="540"/>
                  </a:lnTo>
                  <a:close/>
                  <a:moveTo>
                    <a:pt x="1107" y="0"/>
                  </a:moveTo>
                  <a:lnTo>
                    <a:pt x="1194" y="3"/>
                  </a:lnTo>
                  <a:lnTo>
                    <a:pt x="1278" y="14"/>
                  </a:lnTo>
                  <a:lnTo>
                    <a:pt x="1359" y="34"/>
                  </a:lnTo>
                  <a:lnTo>
                    <a:pt x="1439" y="59"/>
                  </a:lnTo>
                  <a:lnTo>
                    <a:pt x="1515" y="90"/>
                  </a:lnTo>
                  <a:lnTo>
                    <a:pt x="1587" y="129"/>
                  </a:lnTo>
                  <a:lnTo>
                    <a:pt x="1656" y="173"/>
                  </a:lnTo>
                  <a:lnTo>
                    <a:pt x="1721" y="222"/>
                  </a:lnTo>
                  <a:lnTo>
                    <a:pt x="1780" y="278"/>
                  </a:lnTo>
                  <a:lnTo>
                    <a:pt x="1836" y="337"/>
                  </a:lnTo>
                  <a:lnTo>
                    <a:pt x="1885" y="401"/>
                  </a:lnTo>
                  <a:lnTo>
                    <a:pt x="1930" y="469"/>
                  </a:lnTo>
                  <a:lnTo>
                    <a:pt x="1969" y="541"/>
                  </a:lnTo>
                  <a:lnTo>
                    <a:pt x="2002" y="618"/>
                  </a:lnTo>
                  <a:lnTo>
                    <a:pt x="2028" y="696"/>
                  </a:lnTo>
                  <a:lnTo>
                    <a:pt x="2047" y="777"/>
                  </a:lnTo>
                  <a:lnTo>
                    <a:pt x="2060" y="862"/>
                  </a:lnTo>
                  <a:lnTo>
                    <a:pt x="2063" y="948"/>
                  </a:lnTo>
                  <a:lnTo>
                    <a:pt x="2063" y="948"/>
                  </a:lnTo>
                  <a:lnTo>
                    <a:pt x="2063" y="954"/>
                  </a:lnTo>
                  <a:lnTo>
                    <a:pt x="2063" y="962"/>
                  </a:lnTo>
                  <a:lnTo>
                    <a:pt x="2063" y="974"/>
                  </a:lnTo>
                  <a:lnTo>
                    <a:pt x="2063" y="991"/>
                  </a:lnTo>
                  <a:lnTo>
                    <a:pt x="2063" y="1012"/>
                  </a:lnTo>
                  <a:lnTo>
                    <a:pt x="2064" y="1037"/>
                  </a:lnTo>
                  <a:lnTo>
                    <a:pt x="2064" y="1069"/>
                  </a:lnTo>
                  <a:lnTo>
                    <a:pt x="2064" y="1106"/>
                  </a:lnTo>
                  <a:lnTo>
                    <a:pt x="2064" y="1151"/>
                  </a:lnTo>
                  <a:lnTo>
                    <a:pt x="2064" y="1203"/>
                  </a:lnTo>
                  <a:lnTo>
                    <a:pt x="2064" y="1263"/>
                  </a:lnTo>
                  <a:lnTo>
                    <a:pt x="2063" y="1273"/>
                  </a:lnTo>
                  <a:lnTo>
                    <a:pt x="2096" y="1273"/>
                  </a:lnTo>
                  <a:lnTo>
                    <a:pt x="2122" y="1275"/>
                  </a:lnTo>
                  <a:lnTo>
                    <a:pt x="2148" y="1285"/>
                  </a:lnTo>
                  <a:lnTo>
                    <a:pt x="2171" y="1300"/>
                  </a:lnTo>
                  <a:lnTo>
                    <a:pt x="2189" y="1318"/>
                  </a:lnTo>
                  <a:lnTo>
                    <a:pt x="2203" y="1339"/>
                  </a:lnTo>
                  <a:lnTo>
                    <a:pt x="2212" y="1365"/>
                  </a:lnTo>
                  <a:lnTo>
                    <a:pt x="2216" y="1393"/>
                  </a:lnTo>
                  <a:lnTo>
                    <a:pt x="2216" y="2685"/>
                  </a:lnTo>
                  <a:lnTo>
                    <a:pt x="2212" y="2713"/>
                  </a:lnTo>
                  <a:lnTo>
                    <a:pt x="2203" y="2738"/>
                  </a:lnTo>
                  <a:lnTo>
                    <a:pt x="2189" y="2760"/>
                  </a:lnTo>
                  <a:lnTo>
                    <a:pt x="2171" y="2779"/>
                  </a:lnTo>
                  <a:lnTo>
                    <a:pt x="2148" y="2793"/>
                  </a:lnTo>
                  <a:lnTo>
                    <a:pt x="2122" y="2802"/>
                  </a:lnTo>
                  <a:lnTo>
                    <a:pt x="2096" y="2805"/>
                  </a:lnTo>
                  <a:lnTo>
                    <a:pt x="120" y="2805"/>
                  </a:lnTo>
                  <a:lnTo>
                    <a:pt x="94" y="2802"/>
                  </a:lnTo>
                  <a:lnTo>
                    <a:pt x="68" y="2793"/>
                  </a:lnTo>
                  <a:lnTo>
                    <a:pt x="45" y="2779"/>
                  </a:lnTo>
                  <a:lnTo>
                    <a:pt x="27" y="2760"/>
                  </a:lnTo>
                  <a:lnTo>
                    <a:pt x="13" y="2738"/>
                  </a:lnTo>
                  <a:lnTo>
                    <a:pt x="4" y="2713"/>
                  </a:lnTo>
                  <a:lnTo>
                    <a:pt x="0" y="2685"/>
                  </a:lnTo>
                  <a:lnTo>
                    <a:pt x="0" y="1393"/>
                  </a:lnTo>
                  <a:lnTo>
                    <a:pt x="4" y="1365"/>
                  </a:lnTo>
                  <a:lnTo>
                    <a:pt x="13" y="1339"/>
                  </a:lnTo>
                  <a:lnTo>
                    <a:pt x="27" y="1318"/>
                  </a:lnTo>
                  <a:lnTo>
                    <a:pt x="45" y="1300"/>
                  </a:lnTo>
                  <a:lnTo>
                    <a:pt x="68" y="1285"/>
                  </a:lnTo>
                  <a:lnTo>
                    <a:pt x="94" y="1275"/>
                  </a:lnTo>
                  <a:lnTo>
                    <a:pt x="120" y="1273"/>
                  </a:lnTo>
                  <a:lnTo>
                    <a:pt x="153" y="1273"/>
                  </a:lnTo>
                  <a:lnTo>
                    <a:pt x="152" y="1263"/>
                  </a:lnTo>
                  <a:lnTo>
                    <a:pt x="152" y="1258"/>
                  </a:lnTo>
                  <a:lnTo>
                    <a:pt x="152" y="1246"/>
                  </a:lnTo>
                  <a:lnTo>
                    <a:pt x="152" y="1227"/>
                  </a:lnTo>
                  <a:lnTo>
                    <a:pt x="152" y="1203"/>
                  </a:lnTo>
                  <a:lnTo>
                    <a:pt x="153" y="1174"/>
                  </a:lnTo>
                  <a:lnTo>
                    <a:pt x="153" y="1142"/>
                  </a:lnTo>
                  <a:lnTo>
                    <a:pt x="153" y="1110"/>
                  </a:lnTo>
                  <a:lnTo>
                    <a:pt x="153" y="1077"/>
                  </a:lnTo>
                  <a:lnTo>
                    <a:pt x="153" y="1046"/>
                  </a:lnTo>
                  <a:lnTo>
                    <a:pt x="153" y="1015"/>
                  </a:lnTo>
                  <a:lnTo>
                    <a:pt x="153" y="990"/>
                  </a:lnTo>
                  <a:lnTo>
                    <a:pt x="153" y="969"/>
                  </a:lnTo>
                  <a:lnTo>
                    <a:pt x="153" y="955"/>
                  </a:lnTo>
                  <a:lnTo>
                    <a:pt x="153" y="948"/>
                  </a:lnTo>
                  <a:lnTo>
                    <a:pt x="153" y="948"/>
                  </a:lnTo>
                  <a:lnTo>
                    <a:pt x="156" y="862"/>
                  </a:lnTo>
                  <a:lnTo>
                    <a:pt x="169" y="777"/>
                  </a:lnTo>
                  <a:lnTo>
                    <a:pt x="188" y="696"/>
                  </a:lnTo>
                  <a:lnTo>
                    <a:pt x="214" y="618"/>
                  </a:lnTo>
                  <a:lnTo>
                    <a:pt x="247" y="541"/>
                  </a:lnTo>
                  <a:lnTo>
                    <a:pt x="286" y="469"/>
                  </a:lnTo>
                  <a:lnTo>
                    <a:pt x="331" y="401"/>
                  </a:lnTo>
                  <a:lnTo>
                    <a:pt x="380" y="337"/>
                  </a:lnTo>
                  <a:lnTo>
                    <a:pt x="436" y="278"/>
                  </a:lnTo>
                  <a:lnTo>
                    <a:pt x="495" y="222"/>
                  </a:lnTo>
                  <a:lnTo>
                    <a:pt x="560" y="173"/>
                  </a:lnTo>
                  <a:lnTo>
                    <a:pt x="629" y="129"/>
                  </a:lnTo>
                  <a:lnTo>
                    <a:pt x="701" y="90"/>
                  </a:lnTo>
                  <a:lnTo>
                    <a:pt x="777" y="59"/>
                  </a:lnTo>
                  <a:lnTo>
                    <a:pt x="855" y="34"/>
                  </a:lnTo>
                  <a:lnTo>
                    <a:pt x="938" y="14"/>
                  </a:lnTo>
                  <a:lnTo>
                    <a:pt x="1022" y="3"/>
                  </a:lnTo>
                  <a:lnTo>
                    <a:pt x="1107"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35" name="Freeform 34"/>
            <p:cNvSpPr>
              <a:spLocks/>
            </p:cNvSpPr>
            <p:nvPr/>
          </p:nvSpPr>
          <p:spPr bwMode="auto">
            <a:xfrm>
              <a:off x="1539" y="3292"/>
              <a:ext cx="334" cy="229"/>
            </a:xfrm>
            <a:custGeom>
              <a:avLst/>
              <a:gdLst>
                <a:gd name="T0" fmla="*/ 917 w 1674"/>
                <a:gd name="T1" fmla="*/ 4 h 1144"/>
                <a:gd name="T2" fmla="*/ 1070 w 1674"/>
                <a:gd name="T3" fmla="*/ 33 h 1144"/>
                <a:gd name="T4" fmla="*/ 1212 w 1674"/>
                <a:gd name="T5" fmla="*/ 89 h 1144"/>
                <a:gd name="T6" fmla="*/ 1340 w 1674"/>
                <a:gd name="T7" fmla="*/ 169 h 1144"/>
                <a:gd name="T8" fmla="*/ 1451 w 1674"/>
                <a:gd name="T9" fmla="*/ 270 h 1144"/>
                <a:gd name="T10" fmla="*/ 1543 w 1674"/>
                <a:gd name="T11" fmla="*/ 390 h 1144"/>
                <a:gd name="T12" fmla="*/ 1613 w 1674"/>
                <a:gd name="T13" fmla="*/ 524 h 1144"/>
                <a:gd name="T14" fmla="*/ 1657 w 1674"/>
                <a:gd name="T15" fmla="*/ 672 h 1144"/>
                <a:gd name="T16" fmla="*/ 1672 w 1674"/>
                <a:gd name="T17" fmla="*/ 830 h 1144"/>
                <a:gd name="T18" fmla="*/ 1672 w 1674"/>
                <a:gd name="T19" fmla="*/ 846 h 1144"/>
                <a:gd name="T20" fmla="*/ 1672 w 1674"/>
                <a:gd name="T21" fmla="*/ 892 h 1144"/>
                <a:gd name="T22" fmla="*/ 1674 w 1674"/>
                <a:gd name="T23" fmla="*/ 959 h 1144"/>
                <a:gd name="T24" fmla="*/ 1674 w 1674"/>
                <a:gd name="T25" fmla="*/ 1046 h 1144"/>
                <a:gd name="T26" fmla="*/ 1674 w 1674"/>
                <a:gd name="T27" fmla="*/ 1144 h 1144"/>
                <a:gd name="T28" fmla="*/ 1371 w 1674"/>
                <a:gd name="T29" fmla="*/ 1095 h 1144"/>
                <a:gd name="T30" fmla="*/ 1371 w 1674"/>
                <a:gd name="T31" fmla="*/ 1003 h 1144"/>
                <a:gd name="T32" fmla="*/ 1371 w 1674"/>
                <a:gd name="T33" fmla="*/ 925 h 1144"/>
                <a:gd name="T34" fmla="*/ 1371 w 1674"/>
                <a:gd name="T35" fmla="*/ 869 h 1144"/>
                <a:gd name="T36" fmla="*/ 1371 w 1674"/>
                <a:gd name="T37" fmla="*/ 837 h 1144"/>
                <a:gd name="T38" fmla="*/ 1367 w 1674"/>
                <a:gd name="T39" fmla="*/ 772 h 1144"/>
                <a:gd name="T40" fmla="*/ 1339 w 1674"/>
                <a:gd name="T41" fmla="*/ 655 h 1144"/>
                <a:gd name="T42" fmla="*/ 1287 w 1674"/>
                <a:gd name="T43" fmla="*/ 548 h 1144"/>
                <a:gd name="T44" fmla="*/ 1213 w 1674"/>
                <a:gd name="T45" fmla="*/ 458 h 1144"/>
                <a:gd name="T46" fmla="*/ 1122 w 1674"/>
                <a:gd name="T47" fmla="*/ 385 h 1144"/>
                <a:gd name="T48" fmla="*/ 1016 w 1674"/>
                <a:gd name="T49" fmla="*/ 333 h 1144"/>
                <a:gd name="T50" fmla="*/ 899 w 1674"/>
                <a:gd name="T51" fmla="*/ 305 h 1144"/>
                <a:gd name="T52" fmla="*/ 775 w 1674"/>
                <a:gd name="T53" fmla="*/ 305 h 1144"/>
                <a:gd name="T54" fmla="*/ 658 w 1674"/>
                <a:gd name="T55" fmla="*/ 333 h 1144"/>
                <a:gd name="T56" fmla="*/ 552 w 1674"/>
                <a:gd name="T57" fmla="*/ 385 h 1144"/>
                <a:gd name="T58" fmla="*/ 461 w 1674"/>
                <a:gd name="T59" fmla="*/ 458 h 1144"/>
                <a:gd name="T60" fmla="*/ 387 w 1674"/>
                <a:gd name="T61" fmla="*/ 548 h 1144"/>
                <a:gd name="T62" fmla="*/ 335 w 1674"/>
                <a:gd name="T63" fmla="*/ 655 h 1144"/>
                <a:gd name="T64" fmla="*/ 307 w 1674"/>
                <a:gd name="T65" fmla="*/ 772 h 1144"/>
                <a:gd name="T66" fmla="*/ 303 w 1674"/>
                <a:gd name="T67" fmla="*/ 837 h 1144"/>
                <a:gd name="T68" fmla="*/ 303 w 1674"/>
                <a:gd name="T69" fmla="*/ 869 h 1144"/>
                <a:gd name="T70" fmla="*/ 303 w 1674"/>
                <a:gd name="T71" fmla="*/ 925 h 1144"/>
                <a:gd name="T72" fmla="*/ 303 w 1674"/>
                <a:gd name="T73" fmla="*/ 1003 h 1144"/>
                <a:gd name="T74" fmla="*/ 303 w 1674"/>
                <a:gd name="T75" fmla="*/ 1095 h 1144"/>
                <a:gd name="T76" fmla="*/ 0 w 1674"/>
                <a:gd name="T77" fmla="*/ 1144 h 1144"/>
                <a:gd name="T78" fmla="*/ 0 w 1674"/>
                <a:gd name="T79" fmla="*/ 1046 h 1144"/>
                <a:gd name="T80" fmla="*/ 2 w 1674"/>
                <a:gd name="T81" fmla="*/ 959 h 1144"/>
                <a:gd name="T82" fmla="*/ 2 w 1674"/>
                <a:gd name="T83" fmla="*/ 892 h 1144"/>
                <a:gd name="T84" fmla="*/ 2 w 1674"/>
                <a:gd name="T85" fmla="*/ 846 h 1144"/>
                <a:gd name="T86" fmla="*/ 2 w 1674"/>
                <a:gd name="T87" fmla="*/ 830 h 1144"/>
                <a:gd name="T88" fmla="*/ 17 w 1674"/>
                <a:gd name="T89" fmla="*/ 672 h 1144"/>
                <a:gd name="T90" fmla="*/ 61 w 1674"/>
                <a:gd name="T91" fmla="*/ 524 h 1144"/>
                <a:gd name="T92" fmla="*/ 131 w 1674"/>
                <a:gd name="T93" fmla="*/ 390 h 1144"/>
                <a:gd name="T94" fmla="*/ 223 w 1674"/>
                <a:gd name="T95" fmla="*/ 270 h 1144"/>
                <a:gd name="T96" fmla="*/ 334 w 1674"/>
                <a:gd name="T97" fmla="*/ 169 h 1144"/>
                <a:gd name="T98" fmla="*/ 462 w 1674"/>
                <a:gd name="T99" fmla="*/ 89 h 1144"/>
                <a:gd name="T100" fmla="*/ 604 w 1674"/>
                <a:gd name="T101" fmla="*/ 33 h 1144"/>
                <a:gd name="T102" fmla="*/ 757 w 1674"/>
                <a:gd name="T103" fmla="*/ 4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4" h="1144">
                  <a:moveTo>
                    <a:pt x="836" y="0"/>
                  </a:moveTo>
                  <a:lnTo>
                    <a:pt x="917" y="4"/>
                  </a:lnTo>
                  <a:lnTo>
                    <a:pt x="994" y="15"/>
                  </a:lnTo>
                  <a:lnTo>
                    <a:pt x="1070" y="33"/>
                  </a:lnTo>
                  <a:lnTo>
                    <a:pt x="1143" y="59"/>
                  </a:lnTo>
                  <a:lnTo>
                    <a:pt x="1212" y="89"/>
                  </a:lnTo>
                  <a:lnTo>
                    <a:pt x="1278" y="126"/>
                  </a:lnTo>
                  <a:lnTo>
                    <a:pt x="1340" y="169"/>
                  </a:lnTo>
                  <a:lnTo>
                    <a:pt x="1398" y="217"/>
                  </a:lnTo>
                  <a:lnTo>
                    <a:pt x="1451" y="270"/>
                  </a:lnTo>
                  <a:lnTo>
                    <a:pt x="1500" y="328"/>
                  </a:lnTo>
                  <a:lnTo>
                    <a:pt x="1543" y="390"/>
                  </a:lnTo>
                  <a:lnTo>
                    <a:pt x="1581" y="455"/>
                  </a:lnTo>
                  <a:lnTo>
                    <a:pt x="1613" y="524"/>
                  </a:lnTo>
                  <a:lnTo>
                    <a:pt x="1639" y="597"/>
                  </a:lnTo>
                  <a:lnTo>
                    <a:pt x="1657" y="672"/>
                  </a:lnTo>
                  <a:lnTo>
                    <a:pt x="1669" y="750"/>
                  </a:lnTo>
                  <a:lnTo>
                    <a:pt x="1672" y="830"/>
                  </a:lnTo>
                  <a:lnTo>
                    <a:pt x="1672" y="834"/>
                  </a:lnTo>
                  <a:lnTo>
                    <a:pt x="1672" y="846"/>
                  </a:lnTo>
                  <a:lnTo>
                    <a:pt x="1672" y="865"/>
                  </a:lnTo>
                  <a:lnTo>
                    <a:pt x="1672" y="892"/>
                  </a:lnTo>
                  <a:lnTo>
                    <a:pt x="1672" y="923"/>
                  </a:lnTo>
                  <a:lnTo>
                    <a:pt x="1674" y="959"/>
                  </a:lnTo>
                  <a:lnTo>
                    <a:pt x="1674" y="1002"/>
                  </a:lnTo>
                  <a:lnTo>
                    <a:pt x="1674" y="1046"/>
                  </a:lnTo>
                  <a:lnTo>
                    <a:pt x="1674" y="1094"/>
                  </a:lnTo>
                  <a:lnTo>
                    <a:pt x="1674" y="1144"/>
                  </a:lnTo>
                  <a:lnTo>
                    <a:pt x="1371" y="1144"/>
                  </a:lnTo>
                  <a:lnTo>
                    <a:pt x="1371" y="1095"/>
                  </a:lnTo>
                  <a:lnTo>
                    <a:pt x="1371" y="1048"/>
                  </a:lnTo>
                  <a:lnTo>
                    <a:pt x="1371" y="1003"/>
                  </a:lnTo>
                  <a:lnTo>
                    <a:pt x="1371" y="962"/>
                  </a:lnTo>
                  <a:lnTo>
                    <a:pt x="1371" y="925"/>
                  </a:lnTo>
                  <a:lnTo>
                    <a:pt x="1371" y="894"/>
                  </a:lnTo>
                  <a:lnTo>
                    <a:pt x="1371" y="869"/>
                  </a:lnTo>
                  <a:lnTo>
                    <a:pt x="1371" y="849"/>
                  </a:lnTo>
                  <a:lnTo>
                    <a:pt x="1371" y="837"/>
                  </a:lnTo>
                  <a:lnTo>
                    <a:pt x="1371" y="834"/>
                  </a:lnTo>
                  <a:lnTo>
                    <a:pt x="1367" y="772"/>
                  </a:lnTo>
                  <a:lnTo>
                    <a:pt x="1357" y="711"/>
                  </a:lnTo>
                  <a:lnTo>
                    <a:pt x="1339" y="655"/>
                  </a:lnTo>
                  <a:lnTo>
                    <a:pt x="1316" y="600"/>
                  </a:lnTo>
                  <a:lnTo>
                    <a:pt x="1287" y="548"/>
                  </a:lnTo>
                  <a:lnTo>
                    <a:pt x="1253" y="501"/>
                  </a:lnTo>
                  <a:lnTo>
                    <a:pt x="1213" y="458"/>
                  </a:lnTo>
                  <a:lnTo>
                    <a:pt x="1170" y="419"/>
                  </a:lnTo>
                  <a:lnTo>
                    <a:pt x="1122" y="385"/>
                  </a:lnTo>
                  <a:lnTo>
                    <a:pt x="1070" y="356"/>
                  </a:lnTo>
                  <a:lnTo>
                    <a:pt x="1016" y="333"/>
                  </a:lnTo>
                  <a:lnTo>
                    <a:pt x="959" y="316"/>
                  </a:lnTo>
                  <a:lnTo>
                    <a:pt x="899" y="305"/>
                  </a:lnTo>
                  <a:lnTo>
                    <a:pt x="836" y="302"/>
                  </a:lnTo>
                  <a:lnTo>
                    <a:pt x="775" y="305"/>
                  </a:lnTo>
                  <a:lnTo>
                    <a:pt x="715" y="316"/>
                  </a:lnTo>
                  <a:lnTo>
                    <a:pt x="658" y="333"/>
                  </a:lnTo>
                  <a:lnTo>
                    <a:pt x="604" y="356"/>
                  </a:lnTo>
                  <a:lnTo>
                    <a:pt x="552" y="385"/>
                  </a:lnTo>
                  <a:lnTo>
                    <a:pt x="505" y="419"/>
                  </a:lnTo>
                  <a:lnTo>
                    <a:pt x="461" y="458"/>
                  </a:lnTo>
                  <a:lnTo>
                    <a:pt x="421" y="501"/>
                  </a:lnTo>
                  <a:lnTo>
                    <a:pt x="387" y="548"/>
                  </a:lnTo>
                  <a:lnTo>
                    <a:pt x="358" y="600"/>
                  </a:lnTo>
                  <a:lnTo>
                    <a:pt x="335" y="655"/>
                  </a:lnTo>
                  <a:lnTo>
                    <a:pt x="317" y="711"/>
                  </a:lnTo>
                  <a:lnTo>
                    <a:pt x="307" y="772"/>
                  </a:lnTo>
                  <a:lnTo>
                    <a:pt x="303" y="834"/>
                  </a:lnTo>
                  <a:lnTo>
                    <a:pt x="303" y="837"/>
                  </a:lnTo>
                  <a:lnTo>
                    <a:pt x="303" y="849"/>
                  </a:lnTo>
                  <a:lnTo>
                    <a:pt x="303" y="869"/>
                  </a:lnTo>
                  <a:lnTo>
                    <a:pt x="303" y="894"/>
                  </a:lnTo>
                  <a:lnTo>
                    <a:pt x="303" y="925"/>
                  </a:lnTo>
                  <a:lnTo>
                    <a:pt x="303" y="962"/>
                  </a:lnTo>
                  <a:lnTo>
                    <a:pt x="303" y="1003"/>
                  </a:lnTo>
                  <a:lnTo>
                    <a:pt x="303" y="1048"/>
                  </a:lnTo>
                  <a:lnTo>
                    <a:pt x="303" y="1095"/>
                  </a:lnTo>
                  <a:lnTo>
                    <a:pt x="303" y="1144"/>
                  </a:lnTo>
                  <a:lnTo>
                    <a:pt x="0" y="1144"/>
                  </a:lnTo>
                  <a:lnTo>
                    <a:pt x="0" y="1094"/>
                  </a:lnTo>
                  <a:lnTo>
                    <a:pt x="0" y="1046"/>
                  </a:lnTo>
                  <a:lnTo>
                    <a:pt x="2" y="1002"/>
                  </a:lnTo>
                  <a:lnTo>
                    <a:pt x="2" y="959"/>
                  </a:lnTo>
                  <a:lnTo>
                    <a:pt x="2" y="923"/>
                  </a:lnTo>
                  <a:lnTo>
                    <a:pt x="2" y="892"/>
                  </a:lnTo>
                  <a:lnTo>
                    <a:pt x="2" y="865"/>
                  </a:lnTo>
                  <a:lnTo>
                    <a:pt x="2" y="846"/>
                  </a:lnTo>
                  <a:lnTo>
                    <a:pt x="2" y="834"/>
                  </a:lnTo>
                  <a:lnTo>
                    <a:pt x="2" y="830"/>
                  </a:lnTo>
                  <a:lnTo>
                    <a:pt x="5" y="750"/>
                  </a:lnTo>
                  <a:lnTo>
                    <a:pt x="17" y="672"/>
                  </a:lnTo>
                  <a:lnTo>
                    <a:pt x="35" y="597"/>
                  </a:lnTo>
                  <a:lnTo>
                    <a:pt x="61" y="524"/>
                  </a:lnTo>
                  <a:lnTo>
                    <a:pt x="93" y="455"/>
                  </a:lnTo>
                  <a:lnTo>
                    <a:pt x="131" y="390"/>
                  </a:lnTo>
                  <a:lnTo>
                    <a:pt x="174" y="328"/>
                  </a:lnTo>
                  <a:lnTo>
                    <a:pt x="223" y="270"/>
                  </a:lnTo>
                  <a:lnTo>
                    <a:pt x="276" y="217"/>
                  </a:lnTo>
                  <a:lnTo>
                    <a:pt x="334" y="169"/>
                  </a:lnTo>
                  <a:lnTo>
                    <a:pt x="396" y="126"/>
                  </a:lnTo>
                  <a:lnTo>
                    <a:pt x="462" y="89"/>
                  </a:lnTo>
                  <a:lnTo>
                    <a:pt x="531" y="59"/>
                  </a:lnTo>
                  <a:lnTo>
                    <a:pt x="604" y="33"/>
                  </a:lnTo>
                  <a:lnTo>
                    <a:pt x="680" y="15"/>
                  </a:lnTo>
                  <a:lnTo>
                    <a:pt x="757" y="4"/>
                  </a:lnTo>
                  <a:lnTo>
                    <a:pt x="836"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36" name="Freeform 35"/>
            <p:cNvSpPr>
              <a:spLocks noEditPoints="1"/>
            </p:cNvSpPr>
            <p:nvPr/>
          </p:nvSpPr>
          <p:spPr bwMode="auto">
            <a:xfrm>
              <a:off x="1508" y="3547"/>
              <a:ext cx="396" cy="259"/>
            </a:xfrm>
            <a:custGeom>
              <a:avLst/>
              <a:gdLst>
                <a:gd name="T0" fmla="*/ 987 w 1976"/>
                <a:gd name="T1" fmla="*/ 289 h 1292"/>
                <a:gd name="T2" fmla="*/ 958 w 1976"/>
                <a:gd name="T3" fmla="*/ 292 h 1292"/>
                <a:gd name="T4" fmla="*/ 929 w 1976"/>
                <a:gd name="T5" fmla="*/ 301 h 1292"/>
                <a:gd name="T6" fmla="*/ 903 w 1976"/>
                <a:gd name="T7" fmla="*/ 315 h 1292"/>
                <a:gd name="T8" fmla="*/ 882 w 1976"/>
                <a:gd name="T9" fmla="*/ 333 h 1292"/>
                <a:gd name="T10" fmla="*/ 862 w 1976"/>
                <a:gd name="T11" fmla="*/ 355 h 1292"/>
                <a:gd name="T12" fmla="*/ 849 w 1976"/>
                <a:gd name="T13" fmla="*/ 382 h 1292"/>
                <a:gd name="T14" fmla="*/ 840 w 1976"/>
                <a:gd name="T15" fmla="*/ 410 h 1292"/>
                <a:gd name="T16" fmla="*/ 837 w 1976"/>
                <a:gd name="T17" fmla="*/ 440 h 1292"/>
                <a:gd name="T18" fmla="*/ 839 w 1976"/>
                <a:gd name="T19" fmla="*/ 468 h 1292"/>
                <a:gd name="T20" fmla="*/ 847 w 1976"/>
                <a:gd name="T21" fmla="*/ 493 h 1292"/>
                <a:gd name="T22" fmla="*/ 859 w 1976"/>
                <a:gd name="T23" fmla="*/ 517 h 1292"/>
                <a:gd name="T24" fmla="*/ 873 w 1976"/>
                <a:gd name="T25" fmla="*/ 538 h 1292"/>
                <a:gd name="T26" fmla="*/ 892 w 1976"/>
                <a:gd name="T27" fmla="*/ 556 h 1292"/>
                <a:gd name="T28" fmla="*/ 892 w 1976"/>
                <a:gd name="T29" fmla="*/ 971 h 1292"/>
                <a:gd name="T30" fmla="*/ 1084 w 1976"/>
                <a:gd name="T31" fmla="*/ 971 h 1292"/>
                <a:gd name="T32" fmla="*/ 1084 w 1976"/>
                <a:gd name="T33" fmla="*/ 556 h 1292"/>
                <a:gd name="T34" fmla="*/ 1103 w 1976"/>
                <a:gd name="T35" fmla="*/ 538 h 1292"/>
                <a:gd name="T36" fmla="*/ 1117 w 1976"/>
                <a:gd name="T37" fmla="*/ 517 h 1292"/>
                <a:gd name="T38" fmla="*/ 1129 w 1976"/>
                <a:gd name="T39" fmla="*/ 493 h 1292"/>
                <a:gd name="T40" fmla="*/ 1137 w 1976"/>
                <a:gd name="T41" fmla="*/ 468 h 1292"/>
                <a:gd name="T42" fmla="*/ 1139 w 1976"/>
                <a:gd name="T43" fmla="*/ 440 h 1292"/>
                <a:gd name="T44" fmla="*/ 1136 w 1976"/>
                <a:gd name="T45" fmla="*/ 410 h 1292"/>
                <a:gd name="T46" fmla="*/ 1127 w 1976"/>
                <a:gd name="T47" fmla="*/ 382 h 1292"/>
                <a:gd name="T48" fmla="*/ 1114 w 1976"/>
                <a:gd name="T49" fmla="*/ 355 h 1292"/>
                <a:gd name="T50" fmla="*/ 1094 w 1976"/>
                <a:gd name="T51" fmla="*/ 333 h 1292"/>
                <a:gd name="T52" fmla="*/ 1073 w 1976"/>
                <a:gd name="T53" fmla="*/ 315 h 1292"/>
                <a:gd name="T54" fmla="*/ 1047 w 1976"/>
                <a:gd name="T55" fmla="*/ 301 h 1292"/>
                <a:gd name="T56" fmla="*/ 1018 w 1976"/>
                <a:gd name="T57" fmla="*/ 292 h 1292"/>
                <a:gd name="T58" fmla="*/ 987 w 1976"/>
                <a:gd name="T59" fmla="*/ 289 h 1292"/>
                <a:gd name="T60" fmla="*/ 0 w 1976"/>
                <a:gd name="T61" fmla="*/ 0 h 1292"/>
                <a:gd name="T62" fmla="*/ 1976 w 1976"/>
                <a:gd name="T63" fmla="*/ 0 h 1292"/>
                <a:gd name="T64" fmla="*/ 1976 w 1976"/>
                <a:gd name="T65" fmla="*/ 1292 h 1292"/>
                <a:gd name="T66" fmla="*/ 0 w 1976"/>
                <a:gd name="T67" fmla="*/ 1292 h 1292"/>
                <a:gd name="T68" fmla="*/ 0 w 1976"/>
                <a:gd name="T69" fmla="*/ 0 h 1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76" h="1292">
                  <a:moveTo>
                    <a:pt x="987" y="289"/>
                  </a:moveTo>
                  <a:lnTo>
                    <a:pt x="958" y="292"/>
                  </a:lnTo>
                  <a:lnTo>
                    <a:pt x="929" y="301"/>
                  </a:lnTo>
                  <a:lnTo>
                    <a:pt x="903" y="315"/>
                  </a:lnTo>
                  <a:lnTo>
                    <a:pt x="882" y="333"/>
                  </a:lnTo>
                  <a:lnTo>
                    <a:pt x="862" y="355"/>
                  </a:lnTo>
                  <a:lnTo>
                    <a:pt x="849" y="382"/>
                  </a:lnTo>
                  <a:lnTo>
                    <a:pt x="840" y="410"/>
                  </a:lnTo>
                  <a:lnTo>
                    <a:pt x="837" y="440"/>
                  </a:lnTo>
                  <a:lnTo>
                    <a:pt x="839" y="468"/>
                  </a:lnTo>
                  <a:lnTo>
                    <a:pt x="847" y="493"/>
                  </a:lnTo>
                  <a:lnTo>
                    <a:pt x="859" y="517"/>
                  </a:lnTo>
                  <a:lnTo>
                    <a:pt x="873" y="538"/>
                  </a:lnTo>
                  <a:lnTo>
                    <a:pt x="892" y="556"/>
                  </a:lnTo>
                  <a:lnTo>
                    <a:pt x="892" y="971"/>
                  </a:lnTo>
                  <a:lnTo>
                    <a:pt x="1084" y="971"/>
                  </a:lnTo>
                  <a:lnTo>
                    <a:pt x="1084" y="556"/>
                  </a:lnTo>
                  <a:lnTo>
                    <a:pt x="1103" y="538"/>
                  </a:lnTo>
                  <a:lnTo>
                    <a:pt x="1117" y="517"/>
                  </a:lnTo>
                  <a:lnTo>
                    <a:pt x="1129" y="493"/>
                  </a:lnTo>
                  <a:lnTo>
                    <a:pt x="1137" y="468"/>
                  </a:lnTo>
                  <a:lnTo>
                    <a:pt x="1139" y="440"/>
                  </a:lnTo>
                  <a:lnTo>
                    <a:pt x="1136" y="410"/>
                  </a:lnTo>
                  <a:lnTo>
                    <a:pt x="1127" y="382"/>
                  </a:lnTo>
                  <a:lnTo>
                    <a:pt x="1114" y="355"/>
                  </a:lnTo>
                  <a:lnTo>
                    <a:pt x="1094" y="333"/>
                  </a:lnTo>
                  <a:lnTo>
                    <a:pt x="1073" y="315"/>
                  </a:lnTo>
                  <a:lnTo>
                    <a:pt x="1047" y="301"/>
                  </a:lnTo>
                  <a:lnTo>
                    <a:pt x="1018" y="292"/>
                  </a:lnTo>
                  <a:lnTo>
                    <a:pt x="987" y="289"/>
                  </a:lnTo>
                  <a:close/>
                  <a:moveTo>
                    <a:pt x="0" y="0"/>
                  </a:moveTo>
                  <a:lnTo>
                    <a:pt x="1976" y="0"/>
                  </a:lnTo>
                  <a:lnTo>
                    <a:pt x="1976" y="1292"/>
                  </a:lnTo>
                  <a:lnTo>
                    <a:pt x="0" y="129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grpSp>
      <p:grpSp>
        <p:nvGrpSpPr>
          <p:cNvPr id="73" name="Group 50"/>
          <p:cNvGrpSpPr>
            <a:grpSpLocks noChangeAspect="1"/>
          </p:cNvGrpSpPr>
          <p:nvPr/>
        </p:nvGrpSpPr>
        <p:grpSpPr bwMode="auto">
          <a:xfrm>
            <a:off x="7872956" y="3661754"/>
            <a:ext cx="1241412" cy="927159"/>
            <a:chOff x="1579" y="1309"/>
            <a:chExt cx="557" cy="416"/>
          </a:xfrm>
        </p:grpSpPr>
        <p:sp useBgFill="1">
          <p:nvSpPr>
            <p:cNvPr id="74" name="Rectangle 52"/>
            <p:cNvSpPr>
              <a:spLocks noChangeArrowheads="1"/>
            </p:cNvSpPr>
            <p:nvPr/>
          </p:nvSpPr>
          <p:spPr bwMode="auto">
            <a:xfrm>
              <a:off x="1579" y="1309"/>
              <a:ext cx="557" cy="416"/>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53"/>
            <p:cNvSpPr>
              <a:spLocks noChangeArrowheads="1"/>
            </p:cNvSpPr>
            <p:nvPr/>
          </p:nvSpPr>
          <p:spPr bwMode="auto">
            <a:xfrm>
              <a:off x="1627" y="1438"/>
              <a:ext cx="77" cy="239"/>
            </a:xfrm>
            <a:prstGeom prst="rect">
              <a:avLst/>
            </a:prstGeom>
            <a:solidFill>
              <a:srgbClr val="1096C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54"/>
            <p:cNvSpPr>
              <a:spLocks noEditPoints="1"/>
            </p:cNvSpPr>
            <p:nvPr/>
          </p:nvSpPr>
          <p:spPr bwMode="auto">
            <a:xfrm>
              <a:off x="1603" y="1333"/>
              <a:ext cx="509" cy="368"/>
            </a:xfrm>
            <a:custGeom>
              <a:avLst/>
              <a:gdLst>
                <a:gd name="T0" fmla="*/ 120 w 2549"/>
                <a:gd name="T1" fmla="*/ 532 h 1842"/>
                <a:gd name="T2" fmla="*/ 120 w 2549"/>
                <a:gd name="T3" fmla="*/ 1723 h 1842"/>
                <a:gd name="T4" fmla="*/ 479 w 2549"/>
                <a:gd name="T5" fmla="*/ 1723 h 1842"/>
                <a:gd name="T6" fmla="*/ 479 w 2549"/>
                <a:gd name="T7" fmla="*/ 532 h 1842"/>
                <a:gd name="T8" fmla="*/ 120 w 2549"/>
                <a:gd name="T9" fmla="*/ 532 h 1842"/>
                <a:gd name="T10" fmla="*/ 0 w 2549"/>
                <a:gd name="T11" fmla="*/ 0 h 1842"/>
                <a:gd name="T12" fmla="*/ 2549 w 2549"/>
                <a:gd name="T13" fmla="*/ 0 h 1842"/>
                <a:gd name="T14" fmla="*/ 2549 w 2549"/>
                <a:gd name="T15" fmla="*/ 1842 h 1842"/>
                <a:gd name="T16" fmla="*/ 0 w 2549"/>
                <a:gd name="T17" fmla="*/ 1842 h 1842"/>
                <a:gd name="T18" fmla="*/ 0 w 2549"/>
                <a:gd name="T19" fmla="*/ 0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9" h="1842">
                  <a:moveTo>
                    <a:pt x="120" y="532"/>
                  </a:moveTo>
                  <a:lnTo>
                    <a:pt x="120" y="1723"/>
                  </a:lnTo>
                  <a:lnTo>
                    <a:pt x="479" y="1723"/>
                  </a:lnTo>
                  <a:lnTo>
                    <a:pt x="479" y="532"/>
                  </a:lnTo>
                  <a:lnTo>
                    <a:pt x="120" y="532"/>
                  </a:lnTo>
                  <a:close/>
                  <a:moveTo>
                    <a:pt x="0" y="0"/>
                  </a:moveTo>
                  <a:lnTo>
                    <a:pt x="2549" y="0"/>
                  </a:lnTo>
                  <a:lnTo>
                    <a:pt x="2549" y="1842"/>
                  </a:lnTo>
                  <a:lnTo>
                    <a:pt x="0" y="184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55"/>
            <p:cNvSpPr>
              <a:spLocks noChangeArrowheads="1"/>
            </p:cNvSpPr>
            <p:nvPr/>
          </p:nvSpPr>
          <p:spPr bwMode="auto">
            <a:xfrm>
              <a:off x="1627" y="1359"/>
              <a:ext cx="461" cy="48"/>
            </a:xfrm>
            <a:prstGeom prst="rect">
              <a:avLst/>
            </a:prstGeom>
            <a:solidFill>
              <a:srgbClr val="227FF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56"/>
            <p:cNvSpPr>
              <a:spLocks noChangeArrowheads="1"/>
            </p:cNvSpPr>
            <p:nvPr/>
          </p:nvSpPr>
          <p:spPr bwMode="auto">
            <a:xfrm>
              <a:off x="1724" y="1439"/>
              <a:ext cx="364" cy="2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57"/>
            <p:cNvSpPr>
              <a:spLocks noEditPoints="1"/>
            </p:cNvSpPr>
            <p:nvPr/>
          </p:nvSpPr>
          <p:spPr bwMode="auto">
            <a:xfrm>
              <a:off x="1782" y="1454"/>
              <a:ext cx="249" cy="209"/>
            </a:xfrm>
            <a:custGeom>
              <a:avLst/>
              <a:gdLst>
                <a:gd name="T0" fmla="*/ 280 w 1249"/>
                <a:gd name="T1" fmla="*/ 707 h 1042"/>
                <a:gd name="T2" fmla="*/ 186 w 1249"/>
                <a:gd name="T3" fmla="*/ 860 h 1042"/>
                <a:gd name="T4" fmla="*/ 392 w 1249"/>
                <a:gd name="T5" fmla="*/ 834 h 1042"/>
                <a:gd name="T6" fmla="*/ 423 w 1249"/>
                <a:gd name="T7" fmla="*/ 788 h 1042"/>
                <a:gd name="T8" fmla="*/ 470 w 1249"/>
                <a:gd name="T9" fmla="*/ 756 h 1042"/>
                <a:gd name="T10" fmla="*/ 527 w 1249"/>
                <a:gd name="T11" fmla="*/ 746 h 1042"/>
                <a:gd name="T12" fmla="*/ 584 w 1249"/>
                <a:gd name="T13" fmla="*/ 758 h 1042"/>
                <a:gd name="T14" fmla="*/ 631 w 1249"/>
                <a:gd name="T15" fmla="*/ 789 h 1042"/>
                <a:gd name="T16" fmla="*/ 664 w 1249"/>
                <a:gd name="T17" fmla="*/ 836 h 1042"/>
                <a:gd name="T18" fmla="*/ 674 w 1249"/>
                <a:gd name="T19" fmla="*/ 893 h 1042"/>
                <a:gd name="T20" fmla="*/ 664 w 1249"/>
                <a:gd name="T21" fmla="*/ 951 h 1042"/>
                <a:gd name="T22" fmla="*/ 631 w 1249"/>
                <a:gd name="T23" fmla="*/ 998 h 1042"/>
                <a:gd name="T24" fmla="*/ 584 w 1249"/>
                <a:gd name="T25" fmla="*/ 1030 h 1042"/>
                <a:gd name="T26" fmla="*/ 527 w 1249"/>
                <a:gd name="T27" fmla="*/ 1042 h 1042"/>
                <a:gd name="T28" fmla="*/ 466 w 1249"/>
                <a:gd name="T29" fmla="*/ 1028 h 1042"/>
                <a:gd name="T30" fmla="*/ 418 w 1249"/>
                <a:gd name="T31" fmla="*/ 993 h 1042"/>
                <a:gd name="T32" fmla="*/ 387 w 1249"/>
                <a:gd name="T33" fmla="*/ 941 h 1042"/>
                <a:gd name="T34" fmla="*/ 105 w 1249"/>
                <a:gd name="T35" fmla="*/ 707 h 1042"/>
                <a:gd name="T36" fmla="*/ 148 w 1249"/>
                <a:gd name="T37" fmla="*/ 478 h 1042"/>
                <a:gd name="T38" fmla="*/ 1046 w 1249"/>
                <a:gd name="T39" fmla="*/ 4 h 1042"/>
                <a:gd name="T40" fmla="*/ 1099 w 1249"/>
                <a:gd name="T41" fmla="*/ 27 h 1042"/>
                <a:gd name="T42" fmla="*/ 1139 w 1249"/>
                <a:gd name="T43" fmla="*/ 67 h 1042"/>
                <a:gd name="T44" fmla="*/ 1160 w 1249"/>
                <a:gd name="T45" fmla="*/ 119 h 1042"/>
                <a:gd name="T46" fmla="*/ 1160 w 1249"/>
                <a:gd name="T47" fmla="*/ 182 h 1042"/>
                <a:gd name="T48" fmla="*/ 1133 w 1249"/>
                <a:gd name="T49" fmla="*/ 239 h 1042"/>
                <a:gd name="T50" fmla="*/ 1086 w 1249"/>
                <a:gd name="T51" fmla="*/ 279 h 1042"/>
                <a:gd name="T52" fmla="*/ 1057 w 1249"/>
                <a:gd name="T53" fmla="*/ 428 h 1042"/>
                <a:gd name="T54" fmla="*/ 965 w 1249"/>
                <a:gd name="T55" fmla="*/ 788 h 1042"/>
                <a:gd name="T56" fmla="*/ 737 w 1249"/>
                <a:gd name="T57" fmla="*/ 833 h 1042"/>
                <a:gd name="T58" fmla="*/ 934 w 1249"/>
                <a:gd name="T59" fmla="*/ 714 h 1042"/>
                <a:gd name="T60" fmla="*/ 974 w 1249"/>
                <a:gd name="T61" fmla="*/ 458 h 1042"/>
                <a:gd name="T62" fmla="*/ 976 w 1249"/>
                <a:gd name="T63" fmla="*/ 457 h 1042"/>
                <a:gd name="T64" fmla="*/ 945 w 1249"/>
                <a:gd name="T65" fmla="*/ 279 h 1042"/>
                <a:gd name="T66" fmla="*/ 898 w 1249"/>
                <a:gd name="T67" fmla="*/ 239 h 1042"/>
                <a:gd name="T68" fmla="*/ 872 w 1249"/>
                <a:gd name="T69" fmla="*/ 182 h 1042"/>
                <a:gd name="T70" fmla="*/ 870 w 1249"/>
                <a:gd name="T71" fmla="*/ 119 h 1042"/>
                <a:gd name="T72" fmla="*/ 893 w 1249"/>
                <a:gd name="T73" fmla="*/ 67 h 1042"/>
                <a:gd name="T74" fmla="*/ 933 w 1249"/>
                <a:gd name="T75" fmla="*/ 27 h 1042"/>
                <a:gd name="T76" fmla="*/ 985 w 1249"/>
                <a:gd name="T77" fmla="*/ 4 h 1042"/>
                <a:gd name="T78" fmla="*/ 148 w 1249"/>
                <a:gd name="T79" fmla="*/ 0 h 1042"/>
                <a:gd name="T80" fmla="*/ 205 w 1249"/>
                <a:gd name="T81" fmla="*/ 10 h 1042"/>
                <a:gd name="T82" fmla="*/ 251 w 1249"/>
                <a:gd name="T83" fmla="*/ 42 h 1042"/>
                <a:gd name="T84" fmla="*/ 283 w 1249"/>
                <a:gd name="T85" fmla="*/ 87 h 1042"/>
                <a:gd name="T86" fmla="*/ 475 w 1249"/>
                <a:gd name="T87" fmla="*/ 114 h 1042"/>
                <a:gd name="T88" fmla="*/ 703 w 1249"/>
                <a:gd name="T89" fmla="*/ 152 h 1042"/>
                <a:gd name="T90" fmla="*/ 475 w 1249"/>
                <a:gd name="T91" fmla="*/ 195 h 1042"/>
                <a:gd name="T92" fmla="*/ 274 w 1249"/>
                <a:gd name="T93" fmla="*/ 223 h 1042"/>
                <a:gd name="T94" fmla="*/ 234 w 1249"/>
                <a:gd name="T95" fmla="*/ 267 h 1042"/>
                <a:gd name="T96" fmla="*/ 180 w 1249"/>
                <a:gd name="T97" fmla="*/ 292 h 1042"/>
                <a:gd name="T98" fmla="*/ 118 w 1249"/>
                <a:gd name="T99" fmla="*/ 292 h 1042"/>
                <a:gd name="T100" fmla="*/ 65 w 1249"/>
                <a:gd name="T101" fmla="*/ 270 h 1042"/>
                <a:gd name="T102" fmla="*/ 25 w 1249"/>
                <a:gd name="T103" fmla="*/ 230 h 1042"/>
                <a:gd name="T104" fmla="*/ 3 w 1249"/>
                <a:gd name="T105" fmla="*/ 177 h 1042"/>
                <a:gd name="T106" fmla="*/ 3 w 1249"/>
                <a:gd name="T107" fmla="*/ 118 h 1042"/>
                <a:gd name="T108" fmla="*/ 25 w 1249"/>
                <a:gd name="T109" fmla="*/ 65 h 1042"/>
                <a:gd name="T110" fmla="*/ 65 w 1249"/>
                <a:gd name="T111" fmla="*/ 25 h 1042"/>
                <a:gd name="T112" fmla="*/ 118 w 1249"/>
                <a:gd name="T113" fmla="*/ 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9" h="1042">
                  <a:moveTo>
                    <a:pt x="148" y="478"/>
                  </a:moveTo>
                  <a:lnTo>
                    <a:pt x="280" y="707"/>
                  </a:lnTo>
                  <a:lnTo>
                    <a:pt x="186" y="707"/>
                  </a:lnTo>
                  <a:lnTo>
                    <a:pt x="186" y="860"/>
                  </a:lnTo>
                  <a:lnTo>
                    <a:pt x="383" y="860"/>
                  </a:lnTo>
                  <a:lnTo>
                    <a:pt x="392" y="834"/>
                  </a:lnTo>
                  <a:lnTo>
                    <a:pt x="406" y="808"/>
                  </a:lnTo>
                  <a:lnTo>
                    <a:pt x="423" y="788"/>
                  </a:lnTo>
                  <a:lnTo>
                    <a:pt x="445" y="770"/>
                  </a:lnTo>
                  <a:lnTo>
                    <a:pt x="470" y="756"/>
                  </a:lnTo>
                  <a:lnTo>
                    <a:pt x="498" y="748"/>
                  </a:lnTo>
                  <a:lnTo>
                    <a:pt x="527" y="746"/>
                  </a:lnTo>
                  <a:lnTo>
                    <a:pt x="556" y="748"/>
                  </a:lnTo>
                  <a:lnTo>
                    <a:pt x="584" y="758"/>
                  </a:lnTo>
                  <a:lnTo>
                    <a:pt x="609" y="771"/>
                  </a:lnTo>
                  <a:lnTo>
                    <a:pt x="631" y="789"/>
                  </a:lnTo>
                  <a:lnTo>
                    <a:pt x="649" y="811"/>
                  </a:lnTo>
                  <a:lnTo>
                    <a:pt x="664" y="836"/>
                  </a:lnTo>
                  <a:lnTo>
                    <a:pt x="672" y="864"/>
                  </a:lnTo>
                  <a:lnTo>
                    <a:pt x="674" y="893"/>
                  </a:lnTo>
                  <a:lnTo>
                    <a:pt x="672" y="923"/>
                  </a:lnTo>
                  <a:lnTo>
                    <a:pt x="664" y="951"/>
                  </a:lnTo>
                  <a:lnTo>
                    <a:pt x="649" y="976"/>
                  </a:lnTo>
                  <a:lnTo>
                    <a:pt x="631" y="998"/>
                  </a:lnTo>
                  <a:lnTo>
                    <a:pt x="609" y="1016"/>
                  </a:lnTo>
                  <a:lnTo>
                    <a:pt x="584" y="1030"/>
                  </a:lnTo>
                  <a:lnTo>
                    <a:pt x="556" y="1038"/>
                  </a:lnTo>
                  <a:lnTo>
                    <a:pt x="527" y="1042"/>
                  </a:lnTo>
                  <a:lnTo>
                    <a:pt x="495" y="1038"/>
                  </a:lnTo>
                  <a:lnTo>
                    <a:pt x="466" y="1028"/>
                  </a:lnTo>
                  <a:lnTo>
                    <a:pt x="440" y="1013"/>
                  </a:lnTo>
                  <a:lnTo>
                    <a:pt x="418" y="993"/>
                  </a:lnTo>
                  <a:lnTo>
                    <a:pt x="400" y="969"/>
                  </a:lnTo>
                  <a:lnTo>
                    <a:pt x="387" y="941"/>
                  </a:lnTo>
                  <a:lnTo>
                    <a:pt x="105" y="941"/>
                  </a:lnTo>
                  <a:lnTo>
                    <a:pt x="105" y="707"/>
                  </a:lnTo>
                  <a:lnTo>
                    <a:pt x="17" y="707"/>
                  </a:lnTo>
                  <a:lnTo>
                    <a:pt x="148" y="478"/>
                  </a:lnTo>
                  <a:close/>
                  <a:moveTo>
                    <a:pt x="1015" y="2"/>
                  </a:moveTo>
                  <a:lnTo>
                    <a:pt x="1046" y="4"/>
                  </a:lnTo>
                  <a:lnTo>
                    <a:pt x="1073" y="13"/>
                  </a:lnTo>
                  <a:lnTo>
                    <a:pt x="1099" y="27"/>
                  </a:lnTo>
                  <a:lnTo>
                    <a:pt x="1121" y="45"/>
                  </a:lnTo>
                  <a:lnTo>
                    <a:pt x="1139" y="67"/>
                  </a:lnTo>
                  <a:lnTo>
                    <a:pt x="1152" y="91"/>
                  </a:lnTo>
                  <a:lnTo>
                    <a:pt x="1160" y="119"/>
                  </a:lnTo>
                  <a:lnTo>
                    <a:pt x="1164" y="149"/>
                  </a:lnTo>
                  <a:lnTo>
                    <a:pt x="1160" y="182"/>
                  </a:lnTo>
                  <a:lnTo>
                    <a:pt x="1150" y="212"/>
                  </a:lnTo>
                  <a:lnTo>
                    <a:pt x="1133" y="239"/>
                  </a:lnTo>
                  <a:lnTo>
                    <a:pt x="1111" y="262"/>
                  </a:lnTo>
                  <a:lnTo>
                    <a:pt x="1086" y="279"/>
                  </a:lnTo>
                  <a:lnTo>
                    <a:pt x="1057" y="291"/>
                  </a:lnTo>
                  <a:lnTo>
                    <a:pt x="1057" y="428"/>
                  </a:lnTo>
                  <a:lnTo>
                    <a:pt x="1249" y="642"/>
                  </a:lnTo>
                  <a:lnTo>
                    <a:pt x="965" y="788"/>
                  </a:lnTo>
                  <a:lnTo>
                    <a:pt x="998" y="868"/>
                  </a:lnTo>
                  <a:lnTo>
                    <a:pt x="737" y="833"/>
                  </a:lnTo>
                  <a:lnTo>
                    <a:pt x="897" y="623"/>
                  </a:lnTo>
                  <a:lnTo>
                    <a:pt x="934" y="714"/>
                  </a:lnTo>
                  <a:lnTo>
                    <a:pt x="1122" y="619"/>
                  </a:lnTo>
                  <a:lnTo>
                    <a:pt x="974" y="458"/>
                  </a:lnTo>
                  <a:lnTo>
                    <a:pt x="976" y="457"/>
                  </a:lnTo>
                  <a:lnTo>
                    <a:pt x="976" y="457"/>
                  </a:lnTo>
                  <a:lnTo>
                    <a:pt x="976" y="291"/>
                  </a:lnTo>
                  <a:lnTo>
                    <a:pt x="945" y="279"/>
                  </a:lnTo>
                  <a:lnTo>
                    <a:pt x="920" y="262"/>
                  </a:lnTo>
                  <a:lnTo>
                    <a:pt x="898" y="239"/>
                  </a:lnTo>
                  <a:lnTo>
                    <a:pt x="881" y="212"/>
                  </a:lnTo>
                  <a:lnTo>
                    <a:pt x="872" y="182"/>
                  </a:lnTo>
                  <a:lnTo>
                    <a:pt x="868" y="149"/>
                  </a:lnTo>
                  <a:lnTo>
                    <a:pt x="870" y="119"/>
                  </a:lnTo>
                  <a:lnTo>
                    <a:pt x="879" y="91"/>
                  </a:lnTo>
                  <a:lnTo>
                    <a:pt x="893" y="67"/>
                  </a:lnTo>
                  <a:lnTo>
                    <a:pt x="911" y="45"/>
                  </a:lnTo>
                  <a:lnTo>
                    <a:pt x="933" y="27"/>
                  </a:lnTo>
                  <a:lnTo>
                    <a:pt x="959" y="13"/>
                  </a:lnTo>
                  <a:lnTo>
                    <a:pt x="985" y="4"/>
                  </a:lnTo>
                  <a:lnTo>
                    <a:pt x="1015" y="2"/>
                  </a:lnTo>
                  <a:close/>
                  <a:moveTo>
                    <a:pt x="148" y="0"/>
                  </a:moveTo>
                  <a:lnTo>
                    <a:pt x="178" y="2"/>
                  </a:lnTo>
                  <a:lnTo>
                    <a:pt x="205" y="10"/>
                  </a:lnTo>
                  <a:lnTo>
                    <a:pt x="229" y="24"/>
                  </a:lnTo>
                  <a:lnTo>
                    <a:pt x="251" y="42"/>
                  </a:lnTo>
                  <a:lnTo>
                    <a:pt x="269" y="62"/>
                  </a:lnTo>
                  <a:lnTo>
                    <a:pt x="283" y="87"/>
                  </a:lnTo>
                  <a:lnTo>
                    <a:pt x="292" y="114"/>
                  </a:lnTo>
                  <a:lnTo>
                    <a:pt x="475" y="114"/>
                  </a:lnTo>
                  <a:lnTo>
                    <a:pt x="475" y="20"/>
                  </a:lnTo>
                  <a:lnTo>
                    <a:pt x="703" y="152"/>
                  </a:lnTo>
                  <a:lnTo>
                    <a:pt x="475" y="284"/>
                  </a:lnTo>
                  <a:lnTo>
                    <a:pt x="475" y="195"/>
                  </a:lnTo>
                  <a:lnTo>
                    <a:pt x="288" y="195"/>
                  </a:lnTo>
                  <a:lnTo>
                    <a:pt x="274" y="223"/>
                  </a:lnTo>
                  <a:lnTo>
                    <a:pt x="257" y="247"/>
                  </a:lnTo>
                  <a:lnTo>
                    <a:pt x="234" y="267"/>
                  </a:lnTo>
                  <a:lnTo>
                    <a:pt x="209" y="282"/>
                  </a:lnTo>
                  <a:lnTo>
                    <a:pt x="180" y="292"/>
                  </a:lnTo>
                  <a:lnTo>
                    <a:pt x="148" y="296"/>
                  </a:lnTo>
                  <a:lnTo>
                    <a:pt x="118" y="292"/>
                  </a:lnTo>
                  <a:lnTo>
                    <a:pt x="90" y="284"/>
                  </a:lnTo>
                  <a:lnTo>
                    <a:pt x="65" y="270"/>
                  </a:lnTo>
                  <a:lnTo>
                    <a:pt x="43" y="252"/>
                  </a:lnTo>
                  <a:lnTo>
                    <a:pt x="25" y="230"/>
                  </a:lnTo>
                  <a:lnTo>
                    <a:pt x="12" y="205"/>
                  </a:lnTo>
                  <a:lnTo>
                    <a:pt x="3" y="177"/>
                  </a:lnTo>
                  <a:lnTo>
                    <a:pt x="0" y="147"/>
                  </a:lnTo>
                  <a:lnTo>
                    <a:pt x="3" y="118"/>
                  </a:lnTo>
                  <a:lnTo>
                    <a:pt x="12" y="90"/>
                  </a:lnTo>
                  <a:lnTo>
                    <a:pt x="25" y="65"/>
                  </a:lnTo>
                  <a:lnTo>
                    <a:pt x="43" y="43"/>
                  </a:lnTo>
                  <a:lnTo>
                    <a:pt x="65" y="25"/>
                  </a:lnTo>
                  <a:lnTo>
                    <a:pt x="90" y="10"/>
                  </a:lnTo>
                  <a:lnTo>
                    <a:pt x="118" y="2"/>
                  </a:lnTo>
                  <a:lnTo>
                    <a:pt x="148"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0" name="Rectangle 49"/>
          <p:cNvSpPr>
            <a:spLocks noChangeArrowheads="1"/>
          </p:cNvSpPr>
          <p:nvPr/>
        </p:nvSpPr>
        <p:spPr bwMode="auto">
          <a:xfrm>
            <a:off x="4803785" y="4769981"/>
            <a:ext cx="2773397" cy="659214"/>
          </a:xfrm>
          <a:prstGeom prst="rect">
            <a:avLst/>
          </a:prstGeom>
          <a:no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dirty="0" err="1">
                <a:solidFill>
                  <a:srgbClr val="FFFFFF"/>
                </a:solidFill>
              </a:rPr>
              <a:t>Referer</a:t>
            </a:r>
            <a:endParaRPr lang="en-US" sz="2200" b="1" dirty="0">
              <a:solidFill>
                <a:srgbClr val="FFFFFF"/>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sz="2200" b="1" dirty="0">
                <a:solidFill>
                  <a:srgbClr val="FFFFFF"/>
                </a:solidFill>
              </a:rPr>
              <a:t>limiting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FFFFFF"/>
              </a:solidFill>
              <a:effectLst/>
              <a:uLnTx/>
              <a:uFillTx/>
            </a:endParaRPr>
          </a:p>
        </p:txBody>
      </p:sp>
      <p:grpSp>
        <p:nvGrpSpPr>
          <p:cNvPr id="80" name="Group 50"/>
          <p:cNvGrpSpPr>
            <a:grpSpLocks noChangeAspect="1"/>
          </p:cNvGrpSpPr>
          <p:nvPr/>
        </p:nvGrpSpPr>
        <p:grpSpPr bwMode="auto">
          <a:xfrm>
            <a:off x="5630058" y="3607437"/>
            <a:ext cx="1241412" cy="927159"/>
            <a:chOff x="1579" y="1309"/>
            <a:chExt cx="557" cy="416"/>
          </a:xfrm>
        </p:grpSpPr>
        <p:sp useBgFill="1">
          <p:nvSpPr>
            <p:cNvPr id="81" name="Rectangle 52"/>
            <p:cNvSpPr>
              <a:spLocks noChangeArrowheads="1"/>
            </p:cNvSpPr>
            <p:nvPr/>
          </p:nvSpPr>
          <p:spPr bwMode="auto">
            <a:xfrm>
              <a:off x="1579" y="1309"/>
              <a:ext cx="557" cy="416"/>
            </a:xfrm>
            <a:prstGeom prst="rect">
              <a:avLst/>
            </a:prstGeom>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53"/>
            <p:cNvSpPr>
              <a:spLocks noChangeArrowheads="1"/>
            </p:cNvSpPr>
            <p:nvPr/>
          </p:nvSpPr>
          <p:spPr bwMode="auto">
            <a:xfrm>
              <a:off x="1627" y="1438"/>
              <a:ext cx="77" cy="239"/>
            </a:xfrm>
            <a:prstGeom prst="rect">
              <a:avLst/>
            </a:prstGeom>
            <a:solidFill>
              <a:srgbClr val="1096CE"/>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54"/>
            <p:cNvSpPr>
              <a:spLocks noEditPoints="1"/>
            </p:cNvSpPr>
            <p:nvPr/>
          </p:nvSpPr>
          <p:spPr bwMode="auto">
            <a:xfrm>
              <a:off x="1603" y="1333"/>
              <a:ext cx="509" cy="368"/>
            </a:xfrm>
            <a:custGeom>
              <a:avLst/>
              <a:gdLst>
                <a:gd name="T0" fmla="*/ 120 w 2549"/>
                <a:gd name="T1" fmla="*/ 532 h 1842"/>
                <a:gd name="T2" fmla="*/ 120 w 2549"/>
                <a:gd name="T3" fmla="*/ 1723 h 1842"/>
                <a:gd name="T4" fmla="*/ 479 w 2549"/>
                <a:gd name="T5" fmla="*/ 1723 h 1842"/>
                <a:gd name="T6" fmla="*/ 479 w 2549"/>
                <a:gd name="T7" fmla="*/ 532 h 1842"/>
                <a:gd name="T8" fmla="*/ 120 w 2549"/>
                <a:gd name="T9" fmla="*/ 532 h 1842"/>
                <a:gd name="T10" fmla="*/ 0 w 2549"/>
                <a:gd name="T11" fmla="*/ 0 h 1842"/>
                <a:gd name="T12" fmla="*/ 2549 w 2549"/>
                <a:gd name="T13" fmla="*/ 0 h 1842"/>
                <a:gd name="T14" fmla="*/ 2549 w 2549"/>
                <a:gd name="T15" fmla="*/ 1842 h 1842"/>
                <a:gd name="T16" fmla="*/ 0 w 2549"/>
                <a:gd name="T17" fmla="*/ 1842 h 1842"/>
                <a:gd name="T18" fmla="*/ 0 w 2549"/>
                <a:gd name="T19" fmla="*/ 0 h 1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9" h="1842">
                  <a:moveTo>
                    <a:pt x="120" y="532"/>
                  </a:moveTo>
                  <a:lnTo>
                    <a:pt x="120" y="1723"/>
                  </a:lnTo>
                  <a:lnTo>
                    <a:pt x="479" y="1723"/>
                  </a:lnTo>
                  <a:lnTo>
                    <a:pt x="479" y="532"/>
                  </a:lnTo>
                  <a:lnTo>
                    <a:pt x="120" y="532"/>
                  </a:lnTo>
                  <a:close/>
                  <a:moveTo>
                    <a:pt x="0" y="0"/>
                  </a:moveTo>
                  <a:lnTo>
                    <a:pt x="2549" y="0"/>
                  </a:lnTo>
                  <a:lnTo>
                    <a:pt x="2549" y="1842"/>
                  </a:lnTo>
                  <a:lnTo>
                    <a:pt x="0" y="1842"/>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Rectangle 55"/>
            <p:cNvSpPr>
              <a:spLocks noChangeArrowheads="1"/>
            </p:cNvSpPr>
            <p:nvPr/>
          </p:nvSpPr>
          <p:spPr bwMode="auto">
            <a:xfrm>
              <a:off x="1627" y="1359"/>
              <a:ext cx="461" cy="48"/>
            </a:xfrm>
            <a:prstGeom prst="rect">
              <a:avLst/>
            </a:prstGeom>
            <a:solidFill>
              <a:srgbClr val="227FF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Rectangle 56"/>
            <p:cNvSpPr>
              <a:spLocks noChangeArrowheads="1"/>
            </p:cNvSpPr>
            <p:nvPr/>
          </p:nvSpPr>
          <p:spPr bwMode="auto">
            <a:xfrm>
              <a:off x="1724" y="1439"/>
              <a:ext cx="364" cy="2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57"/>
            <p:cNvSpPr>
              <a:spLocks noEditPoints="1"/>
            </p:cNvSpPr>
            <p:nvPr/>
          </p:nvSpPr>
          <p:spPr bwMode="auto">
            <a:xfrm>
              <a:off x="1782" y="1454"/>
              <a:ext cx="249" cy="209"/>
            </a:xfrm>
            <a:custGeom>
              <a:avLst/>
              <a:gdLst>
                <a:gd name="T0" fmla="*/ 280 w 1249"/>
                <a:gd name="T1" fmla="*/ 707 h 1042"/>
                <a:gd name="T2" fmla="*/ 186 w 1249"/>
                <a:gd name="T3" fmla="*/ 860 h 1042"/>
                <a:gd name="T4" fmla="*/ 392 w 1249"/>
                <a:gd name="T5" fmla="*/ 834 h 1042"/>
                <a:gd name="T6" fmla="*/ 423 w 1249"/>
                <a:gd name="T7" fmla="*/ 788 h 1042"/>
                <a:gd name="T8" fmla="*/ 470 w 1249"/>
                <a:gd name="T9" fmla="*/ 756 h 1042"/>
                <a:gd name="T10" fmla="*/ 527 w 1249"/>
                <a:gd name="T11" fmla="*/ 746 h 1042"/>
                <a:gd name="T12" fmla="*/ 584 w 1249"/>
                <a:gd name="T13" fmla="*/ 758 h 1042"/>
                <a:gd name="T14" fmla="*/ 631 w 1249"/>
                <a:gd name="T15" fmla="*/ 789 h 1042"/>
                <a:gd name="T16" fmla="*/ 664 w 1249"/>
                <a:gd name="T17" fmla="*/ 836 h 1042"/>
                <a:gd name="T18" fmla="*/ 674 w 1249"/>
                <a:gd name="T19" fmla="*/ 893 h 1042"/>
                <a:gd name="T20" fmla="*/ 664 w 1249"/>
                <a:gd name="T21" fmla="*/ 951 h 1042"/>
                <a:gd name="T22" fmla="*/ 631 w 1249"/>
                <a:gd name="T23" fmla="*/ 998 h 1042"/>
                <a:gd name="T24" fmla="*/ 584 w 1249"/>
                <a:gd name="T25" fmla="*/ 1030 h 1042"/>
                <a:gd name="T26" fmla="*/ 527 w 1249"/>
                <a:gd name="T27" fmla="*/ 1042 h 1042"/>
                <a:gd name="T28" fmla="*/ 466 w 1249"/>
                <a:gd name="T29" fmla="*/ 1028 h 1042"/>
                <a:gd name="T30" fmla="*/ 418 w 1249"/>
                <a:gd name="T31" fmla="*/ 993 h 1042"/>
                <a:gd name="T32" fmla="*/ 387 w 1249"/>
                <a:gd name="T33" fmla="*/ 941 h 1042"/>
                <a:gd name="T34" fmla="*/ 105 w 1249"/>
                <a:gd name="T35" fmla="*/ 707 h 1042"/>
                <a:gd name="T36" fmla="*/ 148 w 1249"/>
                <a:gd name="T37" fmla="*/ 478 h 1042"/>
                <a:gd name="T38" fmla="*/ 1046 w 1249"/>
                <a:gd name="T39" fmla="*/ 4 h 1042"/>
                <a:gd name="T40" fmla="*/ 1099 w 1249"/>
                <a:gd name="T41" fmla="*/ 27 h 1042"/>
                <a:gd name="T42" fmla="*/ 1139 w 1249"/>
                <a:gd name="T43" fmla="*/ 67 h 1042"/>
                <a:gd name="T44" fmla="*/ 1160 w 1249"/>
                <a:gd name="T45" fmla="*/ 119 h 1042"/>
                <a:gd name="T46" fmla="*/ 1160 w 1249"/>
                <a:gd name="T47" fmla="*/ 182 h 1042"/>
                <a:gd name="T48" fmla="*/ 1133 w 1249"/>
                <a:gd name="T49" fmla="*/ 239 h 1042"/>
                <a:gd name="T50" fmla="*/ 1086 w 1249"/>
                <a:gd name="T51" fmla="*/ 279 h 1042"/>
                <a:gd name="T52" fmla="*/ 1057 w 1249"/>
                <a:gd name="T53" fmla="*/ 428 h 1042"/>
                <a:gd name="T54" fmla="*/ 965 w 1249"/>
                <a:gd name="T55" fmla="*/ 788 h 1042"/>
                <a:gd name="T56" fmla="*/ 737 w 1249"/>
                <a:gd name="T57" fmla="*/ 833 h 1042"/>
                <a:gd name="T58" fmla="*/ 934 w 1249"/>
                <a:gd name="T59" fmla="*/ 714 h 1042"/>
                <a:gd name="T60" fmla="*/ 974 w 1249"/>
                <a:gd name="T61" fmla="*/ 458 h 1042"/>
                <a:gd name="T62" fmla="*/ 976 w 1249"/>
                <a:gd name="T63" fmla="*/ 457 h 1042"/>
                <a:gd name="T64" fmla="*/ 945 w 1249"/>
                <a:gd name="T65" fmla="*/ 279 h 1042"/>
                <a:gd name="T66" fmla="*/ 898 w 1249"/>
                <a:gd name="T67" fmla="*/ 239 h 1042"/>
                <a:gd name="T68" fmla="*/ 872 w 1249"/>
                <a:gd name="T69" fmla="*/ 182 h 1042"/>
                <a:gd name="T70" fmla="*/ 870 w 1249"/>
                <a:gd name="T71" fmla="*/ 119 h 1042"/>
                <a:gd name="T72" fmla="*/ 893 w 1249"/>
                <a:gd name="T73" fmla="*/ 67 h 1042"/>
                <a:gd name="T74" fmla="*/ 933 w 1249"/>
                <a:gd name="T75" fmla="*/ 27 h 1042"/>
                <a:gd name="T76" fmla="*/ 985 w 1249"/>
                <a:gd name="T77" fmla="*/ 4 h 1042"/>
                <a:gd name="T78" fmla="*/ 148 w 1249"/>
                <a:gd name="T79" fmla="*/ 0 h 1042"/>
                <a:gd name="T80" fmla="*/ 205 w 1249"/>
                <a:gd name="T81" fmla="*/ 10 h 1042"/>
                <a:gd name="T82" fmla="*/ 251 w 1249"/>
                <a:gd name="T83" fmla="*/ 42 h 1042"/>
                <a:gd name="T84" fmla="*/ 283 w 1249"/>
                <a:gd name="T85" fmla="*/ 87 h 1042"/>
                <a:gd name="T86" fmla="*/ 475 w 1249"/>
                <a:gd name="T87" fmla="*/ 114 h 1042"/>
                <a:gd name="T88" fmla="*/ 703 w 1249"/>
                <a:gd name="T89" fmla="*/ 152 h 1042"/>
                <a:gd name="T90" fmla="*/ 475 w 1249"/>
                <a:gd name="T91" fmla="*/ 195 h 1042"/>
                <a:gd name="T92" fmla="*/ 274 w 1249"/>
                <a:gd name="T93" fmla="*/ 223 h 1042"/>
                <a:gd name="T94" fmla="*/ 234 w 1249"/>
                <a:gd name="T95" fmla="*/ 267 h 1042"/>
                <a:gd name="T96" fmla="*/ 180 w 1249"/>
                <a:gd name="T97" fmla="*/ 292 h 1042"/>
                <a:gd name="T98" fmla="*/ 118 w 1249"/>
                <a:gd name="T99" fmla="*/ 292 h 1042"/>
                <a:gd name="T100" fmla="*/ 65 w 1249"/>
                <a:gd name="T101" fmla="*/ 270 h 1042"/>
                <a:gd name="T102" fmla="*/ 25 w 1249"/>
                <a:gd name="T103" fmla="*/ 230 h 1042"/>
                <a:gd name="T104" fmla="*/ 3 w 1249"/>
                <a:gd name="T105" fmla="*/ 177 h 1042"/>
                <a:gd name="T106" fmla="*/ 3 w 1249"/>
                <a:gd name="T107" fmla="*/ 118 h 1042"/>
                <a:gd name="T108" fmla="*/ 25 w 1249"/>
                <a:gd name="T109" fmla="*/ 65 h 1042"/>
                <a:gd name="T110" fmla="*/ 65 w 1249"/>
                <a:gd name="T111" fmla="*/ 25 h 1042"/>
                <a:gd name="T112" fmla="*/ 118 w 1249"/>
                <a:gd name="T113" fmla="*/ 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49" h="1042">
                  <a:moveTo>
                    <a:pt x="148" y="478"/>
                  </a:moveTo>
                  <a:lnTo>
                    <a:pt x="280" y="707"/>
                  </a:lnTo>
                  <a:lnTo>
                    <a:pt x="186" y="707"/>
                  </a:lnTo>
                  <a:lnTo>
                    <a:pt x="186" y="860"/>
                  </a:lnTo>
                  <a:lnTo>
                    <a:pt x="383" y="860"/>
                  </a:lnTo>
                  <a:lnTo>
                    <a:pt x="392" y="834"/>
                  </a:lnTo>
                  <a:lnTo>
                    <a:pt x="406" y="808"/>
                  </a:lnTo>
                  <a:lnTo>
                    <a:pt x="423" y="788"/>
                  </a:lnTo>
                  <a:lnTo>
                    <a:pt x="445" y="770"/>
                  </a:lnTo>
                  <a:lnTo>
                    <a:pt x="470" y="756"/>
                  </a:lnTo>
                  <a:lnTo>
                    <a:pt x="498" y="748"/>
                  </a:lnTo>
                  <a:lnTo>
                    <a:pt x="527" y="746"/>
                  </a:lnTo>
                  <a:lnTo>
                    <a:pt x="556" y="748"/>
                  </a:lnTo>
                  <a:lnTo>
                    <a:pt x="584" y="758"/>
                  </a:lnTo>
                  <a:lnTo>
                    <a:pt x="609" y="771"/>
                  </a:lnTo>
                  <a:lnTo>
                    <a:pt x="631" y="789"/>
                  </a:lnTo>
                  <a:lnTo>
                    <a:pt x="649" y="811"/>
                  </a:lnTo>
                  <a:lnTo>
                    <a:pt x="664" y="836"/>
                  </a:lnTo>
                  <a:lnTo>
                    <a:pt x="672" y="864"/>
                  </a:lnTo>
                  <a:lnTo>
                    <a:pt x="674" y="893"/>
                  </a:lnTo>
                  <a:lnTo>
                    <a:pt x="672" y="923"/>
                  </a:lnTo>
                  <a:lnTo>
                    <a:pt x="664" y="951"/>
                  </a:lnTo>
                  <a:lnTo>
                    <a:pt x="649" y="976"/>
                  </a:lnTo>
                  <a:lnTo>
                    <a:pt x="631" y="998"/>
                  </a:lnTo>
                  <a:lnTo>
                    <a:pt x="609" y="1016"/>
                  </a:lnTo>
                  <a:lnTo>
                    <a:pt x="584" y="1030"/>
                  </a:lnTo>
                  <a:lnTo>
                    <a:pt x="556" y="1038"/>
                  </a:lnTo>
                  <a:lnTo>
                    <a:pt x="527" y="1042"/>
                  </a:lnTo>
                  <a:lnTo>
                    <a:pt x="495" y="1038"/>
                  </a:lnTo>
                  <a:lnTo>
                    <a:pt x="466" y="1028"/>
                  </a:lnTo>
                  <a:lnTo>
                    <a:pt x="440" y="1013"/>
                  </a:lnTo>
                  <a:lnTo>
                    <a:pt x="418" y="993"/>
                  </a:lnTo>
                  <a:lnTo>
                    <a:pt x="400" y="969"/>
                  </a:lnTo>
                  <a:lnTo>
                    <a:pt x="387" y="941"/>
                  </a:lnTo>
                  <a:lnTo>
                    <a:pt x="105" y="941"/>
                  </a:lnTo>
                  <a:lnTo>
                    <a:pt x="105" y="707"/>
                  </a:lnTo>
                  <a:lnTo>
                    <a:pt x="17" y="707"/>
                  </a:lnTo>
                  <a:lnTo>
                    <a:pt x="148" y="478"/>
                  </a:lnTo>
                  <a:close/>
                  <a:moveTo>
                    <a:pt x="1015" y="2"/>
                  </a:moveTo>
                  <a:lnTo>
                    <a:pt x="1046" y="4"/>
                  </a:lnTo>
                  <a:lnTo>
                    <a:pt x="1073" y="13"/>
                  </a:lnTo>
                  <a:lnTo>
                    <a:pt x="1099" y="27"/>
                  </a:lnTo>
                  <a:lnTo>
                    <a:pt x="1121" y="45"/>
                  </a:lnTo>
                  <a:lnTo>
                    <a:pt x="1139" y="67"/>
                  </a:lnTo>
                  <a:lnTo>
                    <a:pt x="1152" y="91"/>
                  </a:lnTo>
                  <a:lnTo>
                    <a:pt x="1160" y="119"/>
                  </a:lnTo>
                  <a:lnTo>
                    <a:pt x="1164" y="149"/>
                  </a:lnTo>
                  <a:lnTo>
                    <a:pt x="1160" y="182"/>
                  </a:lnTo>
                  <a:lnTo>
                    <a:pt x="1150" y="212"/>
                  </a:lnTo>
                  <a:lnTo>
                    <a:pt x="1133" y="239"/>
                  </a:lnTo>
                  <a:lnTo>
                    <a:pt x="1111" y="262"/>
                  </a:lnTo>
                  <a:lnTo>
                    <a:pt x="1086" y="279"/>
                  </a:lnTo>
                  <a:lnTo>
                    <a:pt x="1057" y="291"/>
                  </a:lnTo>
                  <a:lnTo>
                    <a:pt x="1057" y="428"/>
                  </a:lnTo>
                  <a:lnTo>
                    <a:pt x="1249" y="642"/>
                  </a:lnTo>
                  <a:lnTo>
                    <a:pt x="965" y="788"/>
                  </a:lnTo>
                  <a:lnTo>
                    <a:pt x="998" y="868"/>
                  </a:lnTo>
                  <a:lnTo>
                    <a:pt x="737" y="833"/>
                  </a:lnTo>
                  <a:lnTo>
                    <a:pt x="897" y="623"/>
                  </a:lnTo>
                  <a:lnTo>
                    <a:pt x="934" y="714"/>
                  </a:lnTo>
                  <a:lnTo>
                    <a:pt x="1122" y="619"/>
                  </a:lnTo>
                  <a:lnTo>
                    <a:pt x="974" y="458"/>
                  </a:lnTo>
                  <a:lnTo>
                    <a:pt x="976" y="457"/>
                  </a:lnTo>
                  <a:lnTo>
                    <a:pt x="976" y="457"/>
                  </a:lnTo>
                  <a:lnTo>
                    <a:pt x="976" y="291"/>
                  </a:lnTo>
                  <a:lnTo>
                    <a:pt x="945" y="279"/>
                  </a:lnTo>
                  <a:lnTo>
                    <a:pt x="920" y="262"/>
                  </a:lnTo>
                  <a:lnTo>
                    <a:pt x="898" y="239"/>
                  </a:lnTo>
                  <a:lnTo>
                    <a:pt x="881" y="212"/>
                  </a:lnTo>
                  <a:lnTo>
                    <a:pt x="872" y="182"/>
                  </a:lnTo>
                  <a:lnTo>
                    <a:pt x="868" y="149"/>
                  </a:lnTo>
                  <a:lnTo>
                    <a:pt x="870" y="119"/>
                  </a:lnTo>
                  <a:lnTo>
                    <a:pt x="879" y="91"/>
                  </a:lnTo>
                  <a:lnTo>
                    <a:pt x="893" y="67"/>
                  </a:lnTo>
                  <a:lnTo>
                    <a:pt x="911" y="45"/>
                  </a:lnTo>
                  <a:lnTo>
                    <a:pt x="933" y="27"/>
                  </a:lnTo>
                  <a:lnTo>
                    <a:pt x="959" y="13"/>
                  </a:lnTo>
                  <a:lnTo>
                    <a:pt x="985" y="4"/>
                  </a:lnTo>
                  <a:lnTo>
                    <a:pt x="1015" y="2"/>
                  </a:lnTo>
                  <a:close/>
                  <a:moveTo>
                    <a:pt x="148" y="0"/>
                  </a:moveTo>
                  <a:lnTo>
                    <a:pt x="178" y="2"/>
                  </a:lnTo>
                  <a:lnTo>
                    <a:pt x="205" y="10"/>
                  </a:lnTo>
                  <a:lnTo>
                    <a:pt x="229" y="24"/>
                  </a:lnTo>
                  <a:lnTo>
                    <a:pt x="251" y="42"/>
                  </a:lnTo>
                  <a:lnTo>
                    <a:pt x="269" y="62"/>
                  </a:lnTo>
                  <a:lnTo>
                    <a:pt x="283" y="87"/>
                  </a:lnTo>
                  <a:lnTo>
                    <a:pt x="292" y="114"/>
                  </a:lnTo>
                  <a:lnTo>
                    <a:pt x="475" y="114"/>
                  </a:lnTo>
                  <a:lnTo>
                    <a:pt x="475" y="20"/>
                  </a:lnTo>
                  <a:lnTo>
                    <a:pt x="703" y="152"/>
                  </a:lnTo>
                  <a:lnTo>
                    <a:pt x="475" y="284"/>
                  </a:lnTo>
                  <a:lnTo>
                    <a:pt x="475" y="195"/>
                  </a:lnTo>
                  <a:lnTo>
                    <a:pt x="288" y="195"/>
                  </a:lnTo>
                  <a:lnTo>
                    <a:pt x="274" y="223"/>
                  </a:lnTo>
                  <a:lnTo>
                    <a:pt x="257" y="247"/>
                  </a:lnTo>
                  <a:lnTo>
                    <a:pt x="234" y="267"/>
                  </a:lnTo>
                  <a:lnTo>
                    <a:pt x="209" y="282"/>
                  </a:lnTo>
                  <a:lnTo>
                    <a:pt x="180" y="292"/>
                  </a:lnTo>
                  <a:lnTo>
                    <a:pt x="148" y="296"/>
                  </a:lnTo>
                  <a:lnTo>
                    <a:pt x="118" y="292"/>
                  </a:lnTo>
                  <a:lnTo>
                    <a:pt x="90" y="284"/>
                  </a:lnTo>
                  <a:lnTo>
                    <a:pt x="65" y="270"/>
                  </a:lnTo>
                  <a:lnTo>
                    <a:pt x="43" y="252"/>
                  </a:lnTo>
                  <a:lnTo>
                    <a:pt x="25" y="230"/>
                  </a:lnTo>
                  <a:lnTo>
                    <a:pt x="12" y="205"/>
                  </a:lnTo>
                  <a:lnTo>
                    <a:pt x="3" y="177"/>
                  </a:lnTo>
                  <a:lnTo>
                    <a:pt x="0" y="147"/>
                  </a:lnTo>
                  <a:lnTo>
                    <a:pt x="3" y="118"/>
                  </a:lnTo>
                  <a:lnTo>
                    <a:pt x="12" y="90"/>
                  </a:lnTo>
                  <a:lnTo>
                    <a:pt x="25" y="65"/>
                  </a:lnTo>
                  <a:lnTo>
                    <a:pt x="43" y="43"/>
                  </a:lnTo>
                  <a:lnTo>
                    <a:pt x="65" y="25"/>
                  </a:lnTo>
                  <a:lnTo>
                    <a:pt x="90" y="10"/>
                  </a:lnTo>
                  <a:lnTo>
                    <a:pt x="118" y="2"/>
                  </a:lnTo>
                  <a:lnTo>
                    <a:pt x="148"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49985456"/>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Proxies</a:t>
            </a:r>
          </a:p>
        </p:txBody>
      </p:sp>
      <p:sp>
        <p:nvSpPr>
          <p:cNvPr id="11" name="Text Placeholder 10"/>
          <p:cNvSpPr>
            <a:spLocks noGrp="1"/>
          </p:cNvSpPr>
          <p:nvPr>
            <p:ph type="body" sz="quarter" idx="11"/>
          </p:nvPr>
        </p:nvSpPr>
        <p:spPr/>
        <p:txBody>
          <a:bodyPr/>
          <a:lstStyle/>
          <a:p>
            <a:r>
              <a:rPr lang="en-US"/>
              <a:t>Find on Github</a:t>
            </a:r>
          </a:p>
        </p:txBody>
      </p:sp>
      <p:sp>
        <p:nvSpPr>
          <p:cNvPr id="2" name="Rectangle 1"/>
          <p:cNvSpPr/>
          <p:nvPr/>
        </p:nvSpPr>
        <p:spPr>
          <a:xfrm>
            <a:off x="2182108" y="2178589"/>
            <a:ext cx="7827784" cy="492443"/>
          </a:xfrm>
          <a:prstGeom prst="rect">
            <a:avLst/>
          </a:prstGeom>
          <a:noFill/>
        </p:spPr>
        <p:txBody>
          <a:bodyPr vert="horz" wrap="square" lIns="0" tIns="0" rIns="0" bIns="0" rtlCol="0" anchor="t">
            <a:spAutoFit/>
          </a:bodyPr>
          <a:lstStyle/>
          <a:p>
            <a:pPr algn="ctr">
              <a:spcBef>
                <a:spcPct val="0"/>
              </a:spcBef>
            </a:pPr>
            <a:r>
              <a:rPr lang="en-US" sz="3200" b="1">
                <a:latin typeface="+mj-lt"/>
                <a:ea typeface="+mj-ea"/>
                <a:cs typeface="Arial"/>
              </a:rPr>
              <a:t>https://github.com/esri/resource-proxy/</a:t>
            </a:r>
          </a:p>
        </p:txBody>
      </p:sp>
      <p:grpSp>
        <p:nvGrpSpPr>
          <p:cNvPr id="12" name="Group 11"/>
          <p:cNvGrpSpPr>
            <a:grpSpLocks noChangeAspect="1"/>
          </p:cNvGrpSpPr>
          <p:nvPr/>
        </p:nvGrpSpPr>
        <p:grpSpPr>
          <a:xfrm>
            <a:off x="3151768" y="3192527"/>
            <a:ext cx="569182" cy="727292"/>
            <a:chOff x="8930867" y="1612772"/>
            <a:chExt cx="441920" cy="564676"/>
          </a:xfrm>
        </p:grpSpPr>
        <p:sp>
          <p:nvSpPr>
            <p:cNvPr id="13" name="Freeform 119"/>
            <p:cNvSpPr>
              <a:spLocks/>
            </p:cNvSpPr>
            <p:nvPr/>
          </p:nvSpPr>
          <p:spPr bwMode="auto">
            <a:xfrm>
              <a:off x="8930867" y="1612772"/>
              <a:ext cx="441920" cy="564676"/>
            </a:xfrm>
            <a:custGeom>
              <a:avLst/>
              <a:gdLst>
                <a:gd name="T0" fmla="*/ 158 w 1620"/>
                <a:gd name="T1" fmla="*/ 0 h 2068"/>
                <a:gd name="T2" fmla="*/ 220 w 1620"/>
                <a:gd name="T3" fmla="*/ 0 h 2068"/>
                <a:gd name="T4" fmla="*/ 303 w 1620"/>
                <a:gd name="T5" fmla="*/ 0 h 2068"/>
                <a:gd name="T6" fmla="*/ 456 w 1620"/>
                <a:gd name="T7" fmla="*/ 0 h 2068"/>
                <a:gd name="T8" fmla="*/ 927 w 1620"/>
                <a:gd name="T9" fmla="*/ 0 h 2068"/>
                <a:gd name="T10" fmla="*/ 967 w 1620"/>
                <a:gd name="T11" fmla="*/ 0 h 2068"/>
                <a:gd name="T12" fmla="*/ 999 w 1620"/>
                <a:gd name="T13" fmla="*/ 3 h 2068"/>
                <a:gd name="T14" fmla="*/ 1042 w 1620"/>
                <a:gd name="T15" fmla="*/ 21 h 2068"/>
                <a:gd name="T16" fmla="*/ 1585 w 1620"/>
                <a:gd name="T17" fmla="*/ 560 h 2068"/>
                <a:gd name="T18" fmla="*/ 1610 w 1620"/>
                <a:gd name="T19" fmla="*/ 599 h 2068"/>
                <a:gd name="T20" fmla="*/ 1620 w 1620"/>
                <a:gd name="T21" fmla="*/ 645 h 2068"/>
                <a:gd name="T22" fmla="*/ 1620 w 1620"/>
                <a:gd name="T23" fmla="*/ 666 h 2068"/>
                <a:gd name="T24" fmla="*/ 1620 w 1620"/>
                <a:gd name="T25" fmla="*/ 721 h 2068"/>
                <a:gd name="T26" fmla="*/ 1620 w 1620"/>
                <a:gd name="T27" fmla="*/ 847 h 2068"/>
                <a:gd name="T28" fmla="*/ 1620 w 1620"/>
                <a:gd name="T29" fmla="*/ 955 h 2068"/>
                <a:gd name="T30" fmla="*/ 1620 w 1620"/>
                <a:gd name="T31" fmla="*/ 1076 h 2068"/>
                <a:gd name="T32" fmla="*/ 1620 w 1620"/>
                <a:gd name="T33" fmla="*/ 1207 h 2068"/>
                <a:gd name="T34" fmla="*/ 1620 w 1620"/>
                <a:gd name="T35" fmla="*/ 1535 h 2068"/>
                <a:gd name="T36" fmla="*/ 1620 w 1620"/>
                <a:gd name="T37" fmla="*/ 1807 h 2068"/>
                <a:gd name="T38" fmla="*/ 1620 w 1620"/>
                <a:gd name="T39" fmla="*/ 1882 h 2068"/>
                <a:gd name="T40" fmla="*/ 1620 w 1620"/>
                <a:gd name="T41" fmla="*/ 1931 h 2068"/>
                <a:gd name="T42" fmla="*/ 1620 w 1620"/>
                <a:gd name="T43" fmla="*/ 1948 h 2068"/>
                <a:gd name="T44" fmla="*/ 1608 w 1620"/>
                <a:gd name="T45" fmla="*/ 2000 h 2068"/>
                <a:gd name="T46" fmla="*/ 1575 w 1620"/>
                <a:gd name="T47" fmla="*/ 2041 h 2068"/>
                <a:gd name="T48" fmla="*/ 1527 w 1620"/>
                <a:gd name="T49" fmla="*/ 2064 h 2068"/>
                <a:gd name="T50" fmla="*/ 120 w 1620"/>
                <a:gd name="T51" fmla="*/ 2068 h 2068"/>
                <a:gd name="T52" fmla="*/ 68 w 1620"/>
                <a:gd name="T53" fmla="*/ 2056 h 2068"/>
                <a:gd name="T54" fmla="*/ 27 w 1620"/>
                <a:gd name="T55" fmla="*/ 2023 h 2068"/>
                <a:gd name="T56" fmla="*/ 4 w 1620"/>
                <a:gd name="T57" fmla="*/ 1976 h 2068"/>
                <a:gd name="T58" fmla="*/ 0 w 1620"/>
                <a:gd name="T59" fmla="*/ 120 h 2068"/>
                <a:gd name="T60" fmla="*/ 12 w 1620"/>
                <a:gd name="T61" fmla="*/ 68 h 2068"/>
                <a:gd name="T62" fmla="*/ 45 w 1620"/>
                <a:gd name="T63" fmla="*/ 27 h 2068"/>
                <a:gd name="T64" fmla="*/ 93 w 1620"/>
                <a:gd name="T65" fmla="*/ 4 h 2068"/>
                <a:gd name="T66" fmla="*/ 124 w 1620"/>
                <a:gd name="T67" fmla="*/ 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0" h="2068">
                  <a:moveTo>
                    <a:pt x="138" y="0"/>
                  </a:moveTo>
                  <a:lnTo>
                    <a:pt x="158" y="0"/>
                  </a:lnTo>
                  <a:lnTo>
                    <a:pt x="186" y="0"/>
                  </a:lnTo>
                  <a:lnTo>
                    <a:pt x="220" y="0"/>
                  </a:lnTo>
                  <a:lnTo>
                    <a:pt x="260" y="0"/>
                  </a:lnTo>
                  <a:lnTo>
                    <a:pt x="303" y="0"/>
                  </a:lnTo>
                  <a:lnTo>
                    <a:pt x="352" y="0"/>
                  </a:lnTo>
                  <a:lnTo>
                    <a:pt x="456" y="0"/>
                  </a:lnTo>
                  <a:lnTo>
                    <a:pt x="510" y="0"/>
                  </a:lnTo>
                  <a:lnTo>
                    <a:pt x="927" y="0"/>
                  </a:lnTo>
                  <a:lnTo>
                    <a:pt x="950" y="0"/>
                  </a:lnTo>
                  <a:lnTo>
                    <a:pt x="967" y="0"/>
                  </a:lnTo>
                  <a:lnTo>
                    <a:pt x="974" y="0"/>
                  </a:lnTo>
                  <a:lnTo>
                    <a:pt x="999" y="3"/>
                  </a:lnTo>
                  <a:lnTo>
                    <a:pt x="1022" y="10"/>
                  </a:lnTo>
                  <a:lnTo>
                    <a:pt x="1042" y="21"/>
                  </a:lnTo>
                  <a:lnTo>
                    <a:pt x="1060" y="35"/>
                  </a:lnTo>
                  <a:lnTo>
                    <a:pt x="1585" y="560"/>
                  </a:lnTo>
                  <a:lnTo>
                    <a:pt x="1600" y="578"/>
                  </a:lnTo>
                  <a:lnTo>
                    <a:pt x="1610" y="599"/>
                  </a:lnTo>
                  <a:lnTo>
                    <a:pt x="1618" y="620"/>
                  </a:lnTo>
                  <a:lnTo>
                    <a:pt x="1620" y="645"/>
                  </a:lnTo>
                  <a:lnTo>
                    <a:pt x="1620" y="652"/>
                  </a:lnTo>
                  <a:lnTo>
                    <a:pt x="1620" y="666"/>
                  </a:lnTo>
                  <a:lnTo>
                    <a:pt x="1620" y="691"/>
                  </a:lnTo>
                  <a:lnTo>
                    <a:pt x="1620" y="721"/>
                  </a:lnTo>
                  <a:lnTo>
                    <a:pt x="1620" y="757"/>
                  </a:lnTo>
                  <a:lnTo>
                    <a:pt x="1620" y="847"/>
                  </a:lnTo>
                  <a:lnTo>
                    <a:pt x="1620" y="899"/>
                  </a:lnTo>
                  <a:lnTo>
                    <a:pt x="1620" y="955"/>
                  </a:lnTo>
                  <a:lnTo>
                    <a:pt x="1620" y="1015"/>
                  </a:lnTo>
                  <a:lnTo>
                    <a:pt x="1620" y="1076"/>
                  </a:lnTo>
                  <a:lnTo>
                    <a:pt x="1620" y="1140"/>
                  </a:lnTo>
                  <a:lnTo>
                    <a:pt x="1620" y="1207"/>
                  </a:lnTo>
                  <a:lnTo>
                    <a:pt x="1620" y="1472"/>
                  </a:lnTo>
                  <a:lnTo>
                    <a:pt x="1620" y="1535"/>
                  </a:lnTo>
                  <a:lnTo>
                    <a:pt x="1620" y="1596"/>
                  </a:lnTo>
                  <a:lnTo>
                    <a:pt x="1620" y="1807"/>
                  </a:lnTo>
                  <a:lnTo>
                    <a:pt x="1620" y="1847"/>
                  </a:lnTo>
                  <a:lnTo>
                    <a:pt x="1620" y="1882"/>
                  </a:lnTo>
                  <a:lnTo>
                    <a:pt x="1620" y="1909"/>
                  </a:lnTo>
                  <a:lnTo>
                    <a:pt x="1620" y="1931"/>
                  </a:lnTo>
                  <a:lnTo>
                    <a:pt x="1620" y="1943"/>
                  </a:lnTo>
                  <a:lnTo>
                    <a:pt x="1620" y="1948"/>
                  </a:lnTo>
                  <a:lnTo>
                    <a:pt x="1616" y="1976"/>
                  </a:lnTo>
                  <a:lnTo>
                    <a:pt x="1608" y="2000"/>
                  </a:lnTo>
                  <a:lnTo>
                    <a:pt x="1593" y="2023"/>
                  </a:lnTo>
                  <a:lnTo>
                    <a:pt x="1575" y="2041"/>
                  </a:lnTo>
                  <a:lnTo>
                    <a:pt x="1552" y="2056"/>
                  </a:lnTo>
                  <a:lnTo>
                    <a:pt x="1527" y="2064"/>
                  </a:lnTo>
                  <a:lnTo>
                    <a:pt x="1500" y="2068"/>
                  </a:lnTo>
                  <a:lnTo>
                    <a:pt x="120" y="2068"/>
                  </a:lnTo>
                  <a:lnTo>
                    <a:pt x="93" y="2064"/>
                  </a:lnTo>
                  <a:lnTo>
                    <a:pt x="68" y="2056"/>
                  </a:lnTo>
                  <a:lnTo>
                    <a:pt x="45" y="2041"/>
                  </a:lnTo>
                  <a:lnTo>
                    <a:pt x="27" y="2023"/>
                  </a:lnTo>
                  <a:lnTo>
                    <a:pt x="12" y="2000"/>
                  </a:lnTo>
                  <a:lnTo>
                    <a:pt x="4" y="1976"/>
                  </a:lnTo>
                  <a:lnTo>
                    <a:pt x="0" y="1948"/>
                  </a:lnTo>
                  <a:lnTo>
                    <a:pt x="0" y="120"/>
                  </a:lnTo>
                  <a:lnTo>
                    <a:pt x="4" y="92"/>
                  </a:lnTo>
                  <a:lnTo>
                    <a:pt x="12" y="68"/>
                  </a:lnTo>
                  <a:lnTo>
                    <a:pt x="27" y="45"/>
                  </a:lnTo>
                  <a:lnTo>
                    <a:pt x="45" y="27"/>
                  </a:lnTo>
                  <a:lnTo>
                    <a:pt x="68" y="12"/>
                  </a:lnTo>
                  <a:lnTo>
                    <a:pt x="93" y="4"/>
                  </a:lnTo>
                  <a:lnTo>
                    <a:pt x="120" y="0"/>
                  </a:lnTo>
                  <a:lnTo>
                    <a:pt x="124" y="0"/>
                  </a:lnTo>
                  <a:lnTo>
                    <a:pt x="138" y="0"/>
                  </a:lnTo>
                  <a:close/>
                </a:path>
              </a:pathLst>
            </a:custGeom>
            <a:solidFill>
              <a:srgbClr val="F9BD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20"/>
            <p:cNvSpPr>
              <a:spLocks noEditPoints="1"/>
            </p:cNvSpPr>
            <p:nvPr/>
          </p:nvSpPr>
          <p:spPr bwMode="auto">
            <a:xfrm>
              <a:off x="8963602" y="1645507"/>
              <a:ext cx="376450" cy="499206"/>
            </a:xfrm>
            <a:custGeom>
              <a:avLst/>
              <a:gdLst>
                <a:gd name="T0" fmla="*/ 854 w 1380"/>
                <a:gd name="T1" fmla="*/ 0 h 1828"/>
                <a:gd name="T2" fmla="*/ 856 w 1380"/>
                <a:gd name="T3" fmla="*/ 0 h 1828"/>
                <a:gd name="T4" fmla="*/ 1380 w 1380"/>
                <a:gd name="T5" fmla="*/ 525 h 1828"/>
                <a:gd name="T6" fmla="*/ 1380 w 1380"/>
                <a:gd name="T7" fmla="*/ 525 h 1828"/>
                <a:gd name="T8" fmla="*/ 854 w 1380"/>
                <a:gd name="T9" fmla="*/ 525 h 1828"/>
                <a:gd name="T10" fmla="*/ 854 w 1380"/>
                <a:gd name="T11" fmla="*/ 0 h 1828"/>
                <a:gd name="T12" fmla="*/ 0 w 1380"/>
                <a:gd name="T13" fmla="*/ 0 h 1828"/>
                <a:gd name="T14" fmla="*/ 708 w 1380"/>
                <a:gd name="T15" fmla="*/ 0 h 1828"/>
                <a:gd name="T16" fmla="*/ 708 w 1380"/>
                <a:gd name="T17" fmla="*/ 672 h 1828"/>
                <a:gd name="T18" fmla="*/ 1380 w 1380"/>
                <a:gd name="T19" fmla="*/ 672 h 1828"/>
                <a:gd name="T20" fmla="*/ 1380 w 1380"/>
                <a:gd name="T21" fmla="*/ 1828 h 1828"/>
                <a:gd name="T22" fmla="*/ 0 w 1380"/>
                <a:gd name="T23" fmla="*/ 1828 h 1828"/>
                <a:gd name="T24" fmla="*/ 0 w 1380"/>
                <a:gd name="T25"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0" h="1828">
                  <a:moveTo>
                    <a:pt x="854" y="0"/>
                  </a:moveTo>
                  <a:lnTo>
                    <a:pt x="856" y="0"/>
                  </a:lnTo>
                  <a:lnTo>
                    <a:pt x="1380" y="525"/>
                  </a:lnTo>
                  <a:lnTo>
                    <a:pt x="1380" y="525"/>
                  </a:lnTo>
                  <a:lnTo>
                    <a:pt x="854" y="525"/>
                  </a:lnTo>
                  <a:lnTo>
                    <a:pt x="854" y="0"/>
                  </a:lnTo>
                  <a:close/>
                  <a:moveTo>
                    <a:pt x="0" y="0"/>
                  </a:moveTo>
                  <a:lnTo>
                    <a:pt x="708" y="0"/>
                  </a:lnTo>
                  <a:lnTo>
                    <a:pt x="708" y="672"/>
                  </a:lnTo>
                  <a:lnTo>
                    <a:pt x="1380" y="672"/>
                  </a:lnTo>
                  <a:lnTo>
                    <a:pt x="1380" y="1828"/>
                  </a:lnTo>
                  <a:lnTo>
                    <a:pt x="0" y="1828"/>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21"/>
            <p:cNvSpPr>
              <a:spLocks noEditPoints="1"/>
            </p:cNvSpPr>
            <p:nvPr/>
          </p:nvSpPr>
          <p:spPr bwMode="auto">
            <a:xfrm>
              <a:off x="9026344" y="1792814"/>
              <a:ext cx="225052" cy="294614"/>
            </a:xfrm>
            <a:custGeom>
              <a:avLst/>
              <a:gdLst>
                <a:gd name="T0" fmla="*/ 0 w 828"/>
                <a:gd name="T1" fmla="*/ 961 h 1080"/>
                <a:gd name="T2" fmla="*/ 602 w 828"/>
                <a:gd name="T3" fmla="*/ 961 h 1080"/>
                <a:gd name="T4" fmla="*/ 602 w 828"/>
                <a:gd name="T5" fmla="*/ 1080 h 1080"/>
                <a:gd name="T6" fmla="*/ 0 w 828"/>
                <a:gd name="T7" fmla="*/ 1080 h 1080"/>
                <a:gd name="T8" fmla="*/ 0 w 828"/>
                <a:gd name="T9" fmla="*/ 961 h 1080"/>
                <a:gd name="T10" fmla="*/ 0 w 828"/>
                <a:gd name="T11" fmla="*/ 641 h 1080"/>
                <a:gd name="T12" fmla="*/ 828 w 828"/>
                <a:gd name="T13" fmla="*/ 641 h 1080"/>
                <a:gd name="T14" fmla="*/ 828 w 828"/>
                <a:gd name="T15" fmla="*/ 759 h 1080"/>
                <a:gd name="T16" fmla="*/ 0 w 828"/>
                <a:gd name="T17" fmla="*/ 759 h 1080"/>
                <a:gd name="T18" fmla="*/ 0 w 828"/>
                <a:gd name="T19" fmla="*/ 641 h 1080"/>
                <a:gd name="T20" fmla="*/ 0 w 828"/>
                <a:gd name="T21" fmla="*/ 320 h 1080"/>
                <a:gd name="T22" fmla="*/ 828 w 828"/>
                <a:gd name="T23" fmla="*/ 320 h 1080"/>
                <a:gd name="T24" fmla="*/ 828 w 828"/>
                <a:gd name="T25" fmla="*/ 439 h 1080"/>
                <a:gd name="T26" fmla="*/ 0 w 828"/>
                <a:gd name="T27" fmla="*/ 439 h 1080"/>
                <a:gd name="T28" fmla="*/ 0 w 828"/>
                <a:gd name="T29" fmla="*/ 320 h 1080"/>
                <a:gd name="T30" fmla="*/ 0 w 828"/>
                <a:gd name="T31" fmla="*/ 0 h 1080"/>
                <a:gd name="T32" fmla="*/ 302 w 828"/>
                <a:gd name="T33" fmla="*/ 0 h 1080"/>
                <a:gd name="T34" fmla="*/ 302 w 828"/>
                <a:gd name="T35" fmla="*/ 120 h 1080"/>
                <a:gd name="T36" fmla="*/ 0 w 828"/>
                <a:gd name="T37" fmla="*/ 120 h 1080"/>
                <a:gd name="T38" fmla="*/ 0 w 828"/>
                <a:gd name="T3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1080">
                  <a:moveTo>
                    <a:pt x="0" y="961"/>
                  </a:moveTo>
                  <a:lnTo>
                    <a:pt x="602" y="961"/>
                  </a:lnTo>
                  <a:lnTo>
                    <a:pt x="602" y="1080"/>
                  </a:lnTo>
                  <a:lnTo>
                    <a:pt x="0" y="1080"/>
                  </a:lnTo>
                  <a:lnTo>
                    <a:pt x="0" y="961"/>
                  </a:lnTo>
                  <a:close/>
                  <a:moveTo>
                    <a:pt x="0" y="641"/>
                  </a:moveTo>
                  <a:lnTo>
                    <a:pt x="828" y="641"/>
                  </a:lnTo>
                  <a:lnTo>
                    <a:pt x="828" y="759"/>
                  </a:lnTo>
                  <a:lnTo>
                    <a:pt x="0" y="759"/>
                  </a:lnTo>
                  <a:lnTo>
                    <a:pt x="0" y="641"/>
                  </a:lnTo>
                  <a:close/>
                  <a:moveTo>
                    <a:pt x="0" y="320"/>
                  </a:moveTo>
                  <a:lnTo>
                    <a:pt x="828" y="320"/>
                  </a:lnTo>
                  <a:lnTo>
                    <a:pt x="828" y="439"/>
                  </a:lnTo>
                  <a:lnTo>
                    <a:pt x="0" y="439"/>
                  </a:lnTo>
                  <a:lnTo>
                    <a:pt x="0" y="320"/>
                  </a:lnTo>
                  <a:close/>
                  <a:moveTo>
                    <a:pt x="0" y="0"/>
                  </a:moveTo>
                  <a:lnTo>
                    <a:pt x="302" y="0"/>
                  </a:lnTo>
                  <a:lnTo>
                    <a:pt x="302" y="120"/>
                  </a:lnTo>
                  <a:lnTo>
                    <a:pt x="0" y="120"/>
                  </a:lnTo>
                  <a:lnTo>
                    <a:pt x="0" y="0"/>
                  </a:lnTo>
                  <a:close/>
                </a:path>
              </a:pathLst>
            </a:custGeom>
            <a:solidFill>
              <a:srgbClr val="F9BD4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p:cNvGrpSpPr>
            <a:grpSpLocks noChangeAspect="1"/>
          </p:cNvGrpSpPr>
          <p:nvPr/>
        </p:nvGrpSpPr>
        <p:grpSpPr>
          <a:xfrm>
            <a:off x="5829419" y="3192527"/>
            <a:ext cx="569182" cy="727292"/>
            <a:chOff x="8930867" y="1612772"/>
            <a:chExt cx="441920" cy="564676"/>
          </a:xfrm>
        </p:grpSpPr>
        <p:sp>
          <p:nvSpPr>
            <p:cNvPr id="17" name="Freeform 119"/>
            <p:cNvSpPr>
              <a:spLocks/>
            </p:cNvSpPr>
            <p:nvPr/>
          </p:nvSpPr>
          <p:spPr bwMode="auto">
            <a:xfrm>
              <a:off x="8930867" y="1612772"/>
              <a:ext cx="441920" cy="564676"/>
            </a:xfrm>
            <a:custGeom>
              <a:avLst/>
              <a:gdLst>
                <a:gd name="T0" fmla="*/ 158 w 1620"/>
                <a:gd name="T1" fmla="*/ 0 h 2068"/>
                <a:gd name="T2" fmla="*/ 220 w 1620"/>
                <a:gd name="T3" fmla="*/ 0 h 2068"/>
                <a:gd name="T4" fmla="*/ 303 w 1620"/>
                <a:gd name="T5" fmla="*/ 0 h 2068"/>
                <a:gd name="T6" fmla="*/ 456 w 1620"/>
                <a:gd name="T7" fmla="*/ 0 h 2068"/>
                <a:gd name="T8" fmla="*/ 927 w 1620"/>
                <a:gd name="T9" fmla="*/ 0 h 2068"/>
                <a:gd name="T10" fmla="*/ 967 w 1620"/>
                <a:gd name="T11" fmla="*/ 0 h 2068"/>
                <a:gd name="T12" fmla="*/ 999 w 1620"/>
                <a:gd name="T13" fmla="*/ 3 h 2068"/>
                <a:gd name="T14" fmla="*/ 1042 w 1620"/>
                <a:gd name="T15" fmla="*/ 21 h 2068"/>
                <a:gd name="T16" fmla="*/ 1585 w 1620"/>
                <a:gd name="T17" fmla="*/ 560 h 2068"/>
                <a:gd name="T18" fmla="*/ 1610 w 1620"/>
                <a:gd name="T19" fmla="*/ 599 h 2068"/>
                <a:gd name="T20" fmla="*/ 1620 w 1620"/>
                <a:gd name="T21" fmla="*/ 645 h 2068"/>
                <a:gd name="T22" fmla="*/ 1620 w 1620"/>
                <a:gd name="T23" fmla="*/ 666 h 2068"/>
                <a:gd name="T24" fmla="*/ 1620 w 1620"/>
                <a:gd name="T25" fmla="*/ 721 h 2068"/>
                <a:gd name="T26" fmla="*/ 1620 w 1620"/>
                <a:gd name="T27" fmla="*/ 847 h 2068"/>
                <a:gd name="T28" fmla="*/ 1620 w 1620"/>
                <a:gd name="T29" fmla="*/ 955 h 2068"/>
                <a:gd name="T30" fmla="*/ 1620 w 1620"/>
                <a:gd name="T31" fmla="*/ 1076 h 2068"/>
                <a:gd name="T32" fmla="*/ 1620 w 1620"/>
                <a:gd name="T33" fmla="*/ 1207 h 2068"/>
                <a:gd name="T34" fmla="*/ 1620 w 1620"/>
                <a:gd name="T35" fmla="*/ 1535 h 2068"/>
                <a:gd name="T36" fmla="*/ 1620 w 1620"/>
                <a:gd name="T37" fmla="*/ 1807 h 2068"/>
                <a:gd name="T38" fmla="*/ 1620 w 1620"/>
                <a:gd name="T39" fmla="*/ 1882 h 2068"/>
                <a:gd name="T40" fmla="*/ 1620 w 1620"/>
                <a:gd name="T41" fmla="*/ 1931 h 2068"/>
                <a:gd name="T42" fmla="*/ 1620 w 1620"/>
                <a:gd name="T43" fmla="*/ 1948 h 2068"/>
                <a:gd name="T44" fmla="*/ 1608 w 1620"/>
                <a:gd name="T45" fmla="*/ 2000 h 2068"/>
                <a:gd name="T46" fmla="*/ 1575 w 1620"/>
                <a:gd name="T47" fmla="*/ 2041 h 2068"/>
                <a:gd name="T48" fmla="*/ 1527 w 1620"/>
                <a:gd name="T49" fmla="*/ 2064 h 2068"/>
                <a:gd name="T50" fmla="*/ 120 w 1620"/>
                <a:gd name="T51" fmla="*/ 2068 h 2068"/>
                <a:gd name="T52" fmla="*/ 68 w 1620"/>
                <a:gd name="T53" fmla="*/ 2056 h 2068"/>
                <a:gd name="T54" fmla="*/ 27 w 1620"/>
                <a:gd name="T55" fmla="*/ 2023 h 2068"/>
                <a:gd name="T56" fmla="*/ 4 w 1620"/>
                <a:gd name="T57" fmla="*/ 1976 h 2068"/>
                <a:gd name="T58" fmla="*/ 0 w 1620"/>
                <a:gd name="T59" fmla="*/ 120 h 2068"/>
                <a:gd name="T60" fmla="*/ 12 w 1620"/>
                <a:gd name="T61" fmla="*/ 68 h 2068"/>
                <a:gd name="T62" fmla="*/ 45 w 1620"/>
                <a:gd name="T63" fmla="*/ 27 h 2068"/>
                <a:gd name="T64" fmla="*/ 93 w 1620"/>
                <a:gd name="T65" fmla="*/ 4 h 2068"/>
                <a:gd name="T66" fmla="*/ 124 w 1620"/>
                <a:gd name="T67" fmla="*/ 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0" h="2068">
                  <a:moveTo>
                    <a:pt x="138" y="0"/>
                  </a:moveTo>
                  <a:lnTo>
                    <a:pt x="158" y="0"/>
                  </a:lnTo>
                  <a:lnTo>
                    <a:pt x="186" y="0"/>
                  </a:lnTo>
                  <a:lnTo>
                    <a:pt x="220" y="0"/>
                  </a:lnTo>
                  <a:lnTo>
                    <a:pt x="260" y="0"/>
                  </a:lnTo>
                  <a:lnTo>
                    <a:pt x="303" y="0"/>
                  </a:lnTo>
                  <a:lnTo>
                    <a:pt x="352" y="0"/>
                  </a:lnTo>
                  <a:lnTo>
                    <a:pt x="456" y="0"/>
                  </a:lnTo>
                  <a:lnTo>
                    <a:pt x="510" y="0"/>
                  </a:lnTo>
                  <a:lnTo>
                    <a:pt x="927" y="0"/>
                  </a:lnTo>
                  <a:lnTo>
                    <a:pt x="950" y="0"/>
                  </a:lnTo>
                  <a:lnTo>
                    <a:pt x="967" y="0"/>
                  </a:lnTo>
                  <a:lnTo>
                    <a:pt x="974" y="0"/>
                  </a:lnTo>
                  <a:lnTo>
                    <a:pt x="999" y="3"/>
                  </a:lnTo>
                  <a:lnTo>
                    <a:pt x="1022" y="10"/>
                  </a:lnTo>
                  <a:lnTo>
                    <a:pt x="1042" y="21"/>
                  </a:lnTo>
                  <a:lnTo>
                    <a:pt x="1060" y="35"/>
                  </a:lnTo>
                  <a:lnTo>
                    <a:pt x="1585" y="560"/>
                  </a:lnTo>
                  <a:lnTo>
                    <a:pt x="1600" y="578"/>
                  </a:lnTo>
                  <a:lnTo>
                    <a:pt x="1610" y="599"/>
                  </a:lnTo>
                  <a:lnTo>
                    <a:pt x="1618" y="620"/>
                  </a:lnTo>
                  <a:lnTo>
                    <a:pt x="1620" y="645"/>
                  </a:lnTo>
                  <a:lnTo>
                    <a:pt x="1620" y="652"/>
                  </a:lnTo>
                  <a:lnTo>
                    <a:pt x="1620" y="666"/>
                  </a:lnTo>
                  <a:lnTo>
                    <a:pt x="1620" y="691"/>
                  </a:lnTo>
                  <a:lnTo>
                    <a:pt x="1620" y="721"/>
                  </a:lnTo>
                  <a:lnTo>
                    <a:pt x="1620" y="757"/>
                  </a:lnTo>
                  <a:lnTo>
                    <a:pt x="1620" y="847"/>
                  </a:lnTo>
                  <a:lnTo>
                    <a:pt x="1620" y="899"/>
                  </a:lnTo>
                  <a:lnTo>
                    <a:pt x="1620" y="955"/>
                  </a:lnTo>
                  <a:lnTo>
                    <a:pt x="1620" y="1015"/>
                  </a:lnTo>
                  <a:lnTo>
                    <a:pt x="1620" y="1076"/>
                  </a:lnTo>
                  <a:lnTo>
                    <a:pt x="1620" y="1140"/>
                  </a:lnTo>
                  <a:lnTo>
                    <a:pt x="1620" y="1207"/>
                  </a:lnTo>
                  <a:lnTo>
                    <a:pt x="1620" y="1472"/>
                  </a:lnTo>
                  <a:lnTo>
                    <a:pt x="1620" y="1535"/>
                  </a:lnTo>
                  <a:lnTo>
                    <a:pt x="1620" y="1596"/>
                  </a:lnTo>
                  <a:lnTo>
                    <a:pt x="1620" y="1807"/>
                  </a:lnTo>
                  <a:lnTo>
                    <a:pt x="1620" y="1847"/>
                  </a:lnTo>
                  <a:lnTo>
                    <a:pt x="1620" y="1882"/>
                  </a:lnTo>
                  <a:lnTo>
                    <a:pt x="1620" y="1909"/>
                  </a:lnTo>
                  <a:lnTo>
                    <a:pt x="1620" y="1931"/>
                  </a:lnTo>
                  <a:lnTo>
                    <a:pt x="1620" y="1943"/>
                  </a:lnTo>
                  <a:lnTo>
                    <a:pt x="1620" y="1948"/>
                  </a:lnTo>
                  <a:lnTo>
                    <a:pt x="1616" y="1976"/>
                  </a:lnTo>
                  <a:lnTo>
                    <a:pt x="1608" y="2000"/>
                  </a:lnTo>
                  <a:lnTo>
                    <a:pt x="1593" y="2023"/>
                  </a:lnTo>
                  <a:lnTo>
                    <a:pt x="1575" y="2041"/>
                  </a:lnTo>
                  <a:lnTo>
                    <a:pt x="1552" y="2056"/>
                  </a:lnTo>
                  <a:lnTo>
                    <a:pt x="1527" y="2064"/>
                  </a:lnTo>
                  <a:lnTo>
                    <a:pt x="1500" y="2068"/>
                  </a:lnTo>
                  <a:lnTo>
                    <a:pt x="120" y="2068"/>
                  </a:lnTo>
                  <a:lnTo>
                    <a:pt x="93" y="2064"/>
                  </a:lnTo>
                  <a:lnTo>
                    <a:pt x="68" y="2056"/>
                  </a:lnTo>
                  <a:lnTo>
                    <a:pt x="45" y="2041"/>
                  </a:lnTo>
                  <a:lnTo>
                    <a:pt x="27" y="2023"/>
                  </a:lnTo>
                  <a:lnTo>
                    <a:pt x="12" y="2000"/>
                  </a:lnTo>
                  <a:lnTo>
                    <a:pt x="4" y="1976"/>
                  </a:lnTo>
                  <a:lnTo>
                    <a:pt x="0" y="1948"/>
                  </a:lnTo>
                  <a:lnTo>
                    <a:pt x="0" y="120"/>
                  </a:lnTo>
                  <a:lnTo>
                    <a:pt x="4" y="92"/>
                  </a:lnTo>
                  <a:lnTo>
                    <a:pt x="12" y="68"/>
                  </a:lnTo>
                  <a:lnTo>
                    <a:pt x="27" y="45"/>
                  </a:lnTo>
                  <a:lnTo>
                    <a:pt x="45" y="27"/>
                  </a:lnTo>
                  <a:lnTo>
                    <a:pt x="68" y="12"/>
                  </a:lnTo>
                  <a:lnTo>
                    <a:pt x="93" y="4"/>
                  </a:lnTo>
                  <a:lnTo>
                    <a:pt x="120" y="0"/>
                  </a:lnTo>
                  <a:lnTo>
                    <a:pt x="124" y="0"/>
                  </a:lnTo>
                  <a:lnTo>
                    <a:pt x="13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20"/>
            <p:cNvSpPr>
              <a:spLocks noEditPoints="1"/>
            </p:cNvSpPr>
            <p:nvPr/>
          </p:nvSpPr>
          <p:spPr bwMode="auto">
            <a:xfrm>
              <a:off x="8963602" y="1645507"/>
              <a:ext cx="376450" cy="499206"/>
            </a:xfrm>
            <a:custGeom>
              <a:avLst/>
              <a:gdLst>
                <a:gd name="T0" fmla="*/ 854 w 1380"/>
                <a:gd name="T1" fmla="*/ 0 h 1828"/>
                <a:gd name="T2" fmla="*/ 856 w 1380"/>
                <a:gd name="T3" fmla="*/ 0 h 1828"/>
                <a:gd name="T4" fmla="*/ 1380 w 1380"/>
                <a:gd name="T5" fmla="*/ 525 h 1828"/>
                <a:gd name="T6" fmla="*/ 1380 w 1380"/>
                <a:gd name="T7" fmla="*/ 525 h 1828"/>
                <a:gd name="T8" fmla="*/ 854 w 1380"/>
                <a:gd name="T9" fmla="*/ 525 h 1828"/>
                <a:gd name="T10" fmla="*/ 854 w 1380"/>
                <a:gd name="T11" fmla="*/ 0 h 1828"/>
                <a:gd name="T12" fmla="*/ 0 w 1380"/>
                <a:gd name="T13" fmla="*/ 0 h 1828"/>
                <a:gd name="T14" fmla="*/ 708 w 1380"/>
                <a:gd name="T15" fmla="*/ 0 h 1828"/>
                <a:gd name="T16" fmla="*/ 708 w 1380"/>
                <a:gd name="T17" fmla="*/ 672 h 1828"/>
                <a:gd name="T18" fmla="*/ 1380 w 1380"/>
                <a:gd name="T19" fmla="*/ 672 h 1828"/>
                <a:gd name="T20" fmla="*/ 1380 w 1380"/>
                <a:gd name="T21" fmla="*/ 1828 h 1828"/>
                <a:gd name="T22" fmla="*/ 0 w 1380"/>
                <a:gd name="T23" fmla="*/ 1828 h 1828"/>
                <a:gd name="T24" fmla="*/ 0 w 1380"/>
                <a:gd name="T25"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0" h="1828">
                  <a:moveTo>
                    <a:pt x="854" y="0"/>
                  </a:moveTo>
                  <a:lnTo>
                    <a:pt x="856" y="0"/>
                  </a:lnTo>
                  <a:lnTo>
                    <a:pt x="1380" y="525"/>
                  </a:lnTo>
                  <a:lnTo>
                    <a:pt x="1380" y="525"/>
                  </a:lnTo>
                  <a:lnTo>
                    <a:pt x="854" y="525"/>
                  </a:lnTo>
                  <a:lnTo>
                    <a:pt x="854" y="0"/>
                  </a:lnTo>
                  <a:close/>
                  <a:moveTo>
                    <a:pt x="0" y="0"/>
                  </a:moveTo>
                  <a:lnTo>
                    <a:pt x="708" y="0"/>
                  </a:lnTo>
                  <a:lnTo>
                    <a:pt x="708" y="672"/>
                  </a:lnTo>
                  <a:lnTo>
                    <a:pt x="1380" y="672"/>
                  </a:lnTo>
                  <a:lnTo>
                    <a:pt x="1380" y="1828"/>
                  </a:lnTo>
                  <a:lnTo>
                    <a:pt x="0" y="1828"/>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21"/>
            <p:cNvSpPr>
              <a:spLocks noEditPoints="1"/>
            </p:cNvSpPr>
            <p:nvPr/>
          </p:nvSpPr>
          <p:spPr bwMode="auto">
            <a:xfrm>
              <a:off x="9026344" y="1792814"/>
              <a:ext cx="225052" cy="294614"/>
            </a:xfrm>
            <a:custGeom>
              <a:avLst/>
              <a:gdLst>
                <a:gd name="T0" fmla="*/ 0 w 828"/>
                <a:gd name="T1" fmla="*/ 961 h 1080"/>
                <a:gd name="T2" fmla="*/ 602 w 828"/>
                <a:gd name="T3" fmla="*/ 961 h 1080"/>
                <a:gd name="T4" fmla="*/ 602 w 828"/>
                <a:gd name="T5" fmla="*/ 1080 h 1080"/>
                <a:gd name="T6" fmla="*/ 0 w 828"/>
                <a:gd name="T7" fmla="*/ 1080 h 1080"/>
                <a:gd name="T8" fmla="*/ 0 w 828"/>
                <a:gd name="T9" fmla="*/ 961 h 1080"/>
                <a:gd name="T10" fmla="*/ 0 w 828"/>
                <a:gd name="T11" fmla="*/ 641 h 1080"/>
                <a:gd name="T12" fmla="*/ 828 w 828"/>
                <a:gd name="T13" fmla="*/ 641 h 1080"/>
                <a:gd name="T14" fmla="*/ 828 w 828"/>
                <a:gd name="T15" fmla="*/ 759 h 1080"/>
                <a:gd name="T16" fmla="*/ 0 w 828"/>
                <a:gd name="T17" fmla="*/ 759 h 1080"/>
                <a:gd name="T18" fmla="*/ 0 w 828"/>
                <a:gd name="T19" fmla="*/ 641 h 1080"/>
                <a:gd name="T20" fmla="*/ 0 w 828"/>
                <a:gd name="T21" fmla="*/ 320 h 1080"/>
                <a:gd name="T22" fmla="*/ 828 w 828"/>
                <a:gd name="T23" fmla="*/ 320 h 1080"/>
                <a:gd name="T24" fmla="*/ 828 w 828"/>
                <a:gd name="T25" fmla="*/ 439 h 1080"/>
                <a:gd name="T26" fmla="*/ 0 w 828"/>
                <a:gd name="T27" fmla="*/ 439 h 1080"/>
                <a:gd name="T28" fmla="*/ 0 w 828"/>
                <a:gd name="T29" fmla="*/ 320 h 1080"/>
                <a:gd name="T30" fmla="*/ 0 w 828"/>
                <a:gd name="T31" fmla="*/ 0 h 1080"/>
                <a:gd name="T32" fmla="*/ 302 w 828"/>
                <a:gd name="T33" fmla="*/ 0 h 1080"/>
                <a:gd name="T34" fmla="*/ 302 w 828"/>
                <a:gd name="T35" fmla="*/ 120 h 1080"/>
                <a:gd name="T36" fmla="*/ 0 w 828"/>
                <a:gd name="T37" fmla="*/ 120 h 1080"/>
                <a:gd name="T38" fmla="*/ 0 w 828"/>
                <a:gd name="T3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1080">
                  <a:moveTo>
                    <a:pt x="0" y="961"/>
                  </a:moveTo>
                  <a:lnTo>
                    <a:pt x="602" y="961"/>
                  </a:lnTo>
                  <a:lnTo>
                    <a:pt x="602" y="1080"/>
                  </a:lnTo>
                  <a:lnTo>
                    <a:pt x="0" y="1080"/>
                  </a:lnTo>
                  <a:lnTo>
                    <a:pt x="0" y="961"/>
                  </a:lnTo>
                  <a:close/>
                  <a:moveTo>
                    <a:pt x="0" y="641"/>
                  </a:moveTo>
                  <a:lnTo>
                    <a:pt x="828" y="641"/>
                  </a:lnTo>
                  <a:lnTo>
                    <a:pt x="828" y="759"/>
                  </a:lnTo>
                  <a:lnTo>
                    <a:pt x="0" y="759"/>
                  </a:lnTo>
                  <a:lnTo>
                    <a:pt x="0" y="641"/>
                  </a:lnTo>
                  <a:close/>
                  <a:moveTo>
                    <a:pt x="0" y="320"/>
                  </a:moveTo>
                  <a:lnTo>
                    <a:pt x="828" y="320"/>
                  </a:lnTo>
                  <a:lnTo>
                    <a:pt x="828" y="439"/>
                  </a:lnTo>
                  <a:lnTo>
                    <a:pt x="0" y="439"/>
                  </a:lnTo>
                  <a:lnTo>
                    <a:pt x="0" y="320"/>
                  </a:lnTo>
                  <a:close/>
                  <a:moveTo>
                    <a:pt x="0" y="0"/>
                  </a:moveTo>
                  <a:lnTo>
                    <a:pt x="302" y="0"/>
                  </a:lnTo>
                  <a:lnTo>
                    <a:pt x="302" y="120"/>
                  </a:lnTo>
                  <a:lnTo>
                    <a:pt x="0" y="120"/>
                  </a:lnTo>
                  <a:lnTo>
                    <a:pt x="0"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a:grpSpLocks noChangeAspect="1"/>
          </p:cNvGrpSpPr>
          <p:nvPr/>
        </p:nvGrpSpPr>
        <p:grpSpPr>
          <a:xfrm>
            <a:off x="8580054" y="3192527"/>
            <a:ext cx="569182" cy="727292"/>
            <a:chOff x="8930867" y="1612772"/>
            <a:chExt cx="441920" cy="564676"/>
          </a:xfrm>
        </p:grpSpPr>
        <p:sp>
          <p:nvSpPr>
            <p:cNvPr id="21" name="Freeform 119"/>
            <p:cNvSpPr>
              <a:spLocks/>
            </p:cNvSpPr>
            <p:nvPr/>
          </p:nvSpPr>
          <p:spPr bwMode="auto">
            <a:xfrm>
              <a:off x="8930867" y="1612772"/>
              <a:ext cx="441920" cy="564676"/>
            </a:xfrm>
            <a:custGeom>
              <a:avLst/>
              <a:gdLst>
                <a:gd name="T0" fmla="*/ 158 w 1620"/>
                <a:gd name="T1" fmla="*/ 0 h 2068"/>
                <a:gd name="T2" fmla="*/ 220 w 1620"/>
                <a:gd name="T3" fmla="*/ 0 h 2068"/>
                <a:gd name="T4" fmla="*/ 303 w 1620"/>
                <a:gd name="T5" fmla="*/ 0 h 2068"/>
                <a:gd name="T6" fmla="*/ 456 w 1620"/>
                <a:gd name="T7" fmla="*/ 0 h 2068"/>
                <a:gd name="T8" fmla="*/ 927 w 1620"/>
                <a:gd name="T9" fmla="*/ 0 h 2068"/>
                <a:gd name="T10" fmla="*/ 967 w 1620"/>
                <a:gd name="T11" fmla="*/ 0 h 2068"/>
                <a:gd name="T12" fmla="*/ 999 w 1620"/>
                <a:gd name="T13" fmla="*/ 3 h 2068"/>
                <a:gd name="T14" fmla="*/ 1042 w 1620"/>
                <a:gd name="T15" fmla="*/ 21 h 2068"/>
                <a:gd name="T16" fmla="*/ 1585 w 1620"/>
                <a:gd name="T17" fmla="*/ 560 h 2068"/>
                <a:gd name="T18" fmla="*/ 1610 w 1620"/>
                <a:gd name="T19" fmla="*/ 599 h 2068"/>
                <a:gd name="T20" fmla="*/ 1620 w 1620"/>
                <a:gd name="T21" fmla="*/ 645 h 2068"/>
                <a:gd name="T22" fmla="*/ 1620 w 1620"/>
                <a:gd name="T23" fmla="*/ 666 h 2068"/>
                <a:gd name="T24" fmla="*/ 1620 w 1620"/>
                <a:gd name="T25" fmla="*/ 721 h 2068"/>
                <a:gd name="T26" fmla="*/ 1620 w 1620"/>
                <a:gd name="T27" fmla="*/ 847 h 2068"/>
                <a:gd name="T28" fmla="*/ 1620 w 1620"/>
                <a:gd name="T29" fmla="*/ 955 h 2068"/>
                <a:gd name="T30" fmla="*/ 1620 w 1620"/>
                <a:gd name="T31" fmla="*/ 1076 h 2068"/>
                <a:gd name="T32" fmla="*/ 1620 w 1620"/>
                <a:gd name="T33" fmla="*/ 1207 h 2068"/>
                <a:gd name="T34" fmla="*/ 1620 w 1620"/>
                <a:gd name="T35" fmla="*/ 1535 h 2068"/>
                <a:gd name="T36" fmla="*/ 1620 w 1620"/>
                <a:gd name="T37" fmla="*/ 1807 h 2068"/>
                <a:gd name="T38" fmla="*/ 1620 w 1620"/>
                <a:gd name="T39" fmla="*/ 1882 h 2068"/>
                <a:gd name="T40" fmla="*/ 1620 w 1620"/>
                <a:gd name="T41" fmla="*/ 1931 h 2068"/>
                <a:gd name="T42" fmla="*/ 1620 w 1620"/>
                <a:gd name="T43" fmla="*/ 1948 h 2068"/>
                <a:gd name="T44" fmla="*/ 1608 w 1620"/>
                <a:gd name="T45" fmla="*/ 2000 h 2068"/>
                <a:gd name="T46" fmla="*/ 1575 w 1620"/>
                <a:gd name="T47" fmla="*/ 2041 h 2068"/>
                <a:gd name="T48" fmla="*/ 1527 w 1620"/>
                <a:gd name="T49" fmla="*/ 2064 h 2068"/>
                <a:gd name="T50" fmla="*/ 120 w 1620"/>
                <a:gd name="T51" fmla="*/ 2068 h 2068"/>
                <a:gd name="T52" fmla="*/ 68 w 1620"/>
                <a:gd name="T53" fmla="*/ 2056 h 2068"/>
                <a:gd name="T54" fmla="*/ 27 w 1620"/>
                <a:gd name="T55" fmla="*/ 2023 h 2068"/>
                <a:gd name="T56" fmla="*/ 4 w 1620"/>
                <a:gd name="T57" fmla="*/ 1976 h 2068"/>
                <a:gd name="T58" fmla="*/ 0 w 1620"/>
                <a:gd name="T59" fmla="*/ 120 h 2068"/>
                <a:gd name="T60" fmla="*/ 12 w 1620"/>
                <a:gd name="T61" fmla="*/ 68 h 2068"/>
                <a:gd name="T62" fmla="*/ 45 w 1620"/>
                <a:gd name="T63" fmla="*/ 27 h 2068"/>
                <a:gd name="T64" fmla="*/ 93 w 1620"/>
                <a:gd name="T65" fmla="*/ 4 h 2068"/>
                <a:gd name="T66" fmla="*/ 124 w 1620"/>
                <a:gd name="T67" fmla="*/ 0 h 2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0" h="2068">
                  <a:moveTo>
                    <a:pt x="138" y="0"/>
                  </a:moveTo>
                  <a:lnTo>
                    <a:pt x="158" y="0"/>
                  </a:lnTo>
                  <a:lnTo>
                    <a:pt x="186" y="0"/>
                  </a:lnTo>
                  <a:lnTo>
                    <a:pt x="220" y="0"/>
                  </a:lnTo>
                  <a:lnTo>
                    <a:pt x="260" y="0"/>
                  </a:lnTo>
                  <a:lnTo>
                    <a:pt x="303" y="0"/>
                  </a:lnTo>
                  <a:lnTo>
                    <a:pt x="352" y="0"/>
                  </a:lnTo>
                  <a:lnTo>
                    <a:pt x="456" y="0"/>
                  </a:lnTo>
                  <a:lnTo>
                    <a:pt x="510" y="0"/>
                  </a:lnTo>
                  <a:lnTo>
                    <a:pt x="927" y="0"/>
                  </a:lnTo>
                  <a:lnTo>
                    <a:pt x="950" y="0"/>
                  </a:lnTo>
                  <a:lnTo>
                    <a:pt x="967" y="0"/>
                  </a:lnTo>
                  <a:lnTo>
                    <a:pt x="974" y="0"/>
                  </a:lnTo>
                  <a:lnTo>
                    <a:pt x="999" y="3"/>
                  </a:lnTo>
                  <a:lnTo>
                    <a:pt x="1022" y="10"/>
                  </a:lnTo>
                  <a:lnTo>
                    <a:pt x="1042" y="21"/>
                  </a:lnTo>
                  <a:lnTo>
                    <a:pt x="1060" y="35"/>
                  </a:lnTo>
                  <a:lnTo>
                    <a:pt x="1585" y="560"/>
                  </a:lnTo>
                  <a:lnTo>
                    <a:pt x="1600" y="578"/>
                  </a:lnTo>
                  <a:lnTo>
                    <a:pt x="1610" y="599"/>
                  </a:lnTo>
                  <a:lnTo>
                    <a:pt x="1618" y="620"/>
                  </a:lnTo>
                  <a:lnTo>
                    <a:pt x="1620" y="645"/>
                  </a:lnTo>
                  <a:lnTo>
                    <a:pt x="1620" y="652"/>
                  </a:lnTo>
                  <a:lnTo>
                    <a:pt x="1620" y="666"/>
                  </a:lnTo>
                  <a:lnTo>
                    <a:pt x="1620" y="691"/>
                  </a:lnTo>
                  <a:lnTo>
                    <a:pt x="1620" y="721"/>
                  </a:lnTo>
                  <a:lnTo>
                    <a:pt x="1620" y="757"/>
                  </a:lnTo>
                  <a:lnTo>
                    <a:pt x="1620" y="847"/>
                  </a:lnTo>
                  <a:lnTo>
                    <a:pt x="1620" y="899"/>
                  </a:lnTo>
                  <a:lnTo>
                    <a:pt x="1620" y="955"/>
                  </a:lnTo>
                  <a:lnTo>
                    <a:pt x="1620" y="1015"/>
                  </a:lnTo>
                  <a:lnTo>
                    <a:pt x="1620" y="1076"/>
                  </a:lnTo>
                  <a:lnTo>
                    <a:pt x="1620" y="1140"/>
                  </a:lnTo>
                  <a:lnTo>
                    <a:pt x="1620" y="1207"/>
                  </a:lnTo>
                  <a:lnTo>
                    <a:pt x="1620" y="1472"/>
                  </a:lnTo>
                  <a:lnTo>
                    <a:pt x="1620" y="1535"/>
                  </a:lnTo>
                  <a:lnTo>
                    <a:pt x="1620" y="1596"/>
                  </a:lnTo>
                  <a:lnTo>
                    <a:pt x="1620" y="1807"/>
                  </a:lnTo>
                  <a:lnTo>
                    <a:pt x="1620" y="1847"/>
                  </a:lnTo>
                  <a:lnTo>
                    <a:pt x="1620" y="1882"/>
                  </a:lnTo>
                  <a:lnTo>
                    <a:pt x="1620" y="1909"/>
                  </a:lnTo>
                  <a:lnTo>
                    <a:pt x="1620" y="1931"/>
                  </a:lnTo>
                  <a:lnTo>
                    <a:pt x="1620" y="1943"/>
                  </a:lnTo>
                  <a:lnTo>
                    <a:pt x="1620" y="1948"/>
                  </a:lnTo>
                  <a:lnTo>
                    <a:pt x="1616" y="1976"/>
                  </a:lnTo>
                  <a:lnTo>
                    <a:pt x="1608" y="2000"/>
                  </a:lnTo>
                  <a:lnTo>
                    <a:pt x="1593" y="2023"/>
                  </a:lnTo>
                  <a:lnTo>
                    <a:pt x="1575" y="2041"/>
                  </a:lnTo>
                  <a:lnTo>
                    <a:pt x="1552" y="2056"/>
                  </a:lnTo>
                  <a:lnTo>
                    <a:pt x="1527" y="2064"/>
                  </a:lnTo>
                  <a:lnTo>
                    <a:pt x="1500" y="2068"/>
                  </a:lnTo>
                  <a:lnTo>
                    <a:pt x="120" y="2068"/>
                  </a:lnTo>
                  <a:lnTo>
                    <a:pt x="93" y="2064"/>
                  </a:lnTo>
                  <a:lnTo>
                    <a:pt x="68" y="2056"/>
                  </a:lnTo>
                  <a:lnTo>
                    <a:pt x="45" y="2041"/>
                  </a:lnTo>
                  <a:lnTo>
                    <a:pt x="27" y="2023"/>
                  </a:lnTo>
                  <a:lnTo>
                    <a:pt x="12" y="2000"/>
                  </a:lnTo>
                  <a:lnTo>
                    <a:pt x="4" y="1976"/>
                  </a:lnTo>
                  <a:lnTo>
                    <a:pt x="0" y="1948"/>
                  </a:lnTo>
                  <a:lnTo>
                    <a:pt x="0" y="120"/>
                  </a:lnTo>
                  <a:lnTo>
                    <a:pt x="4" y="92"/>
                  </a:lnTo>
                  <a:lnTo>
                    <a:pt x="12" y="68"/>
                  </a:lnTo>
                  <a:lnTo>
                    <a:pt x="27" y="45"/>
                  </a:lnTo>
                  <a:lnTo>
                    <a:pt x="45" y="27"/>
                  </a:lnTo>
                  <a:lnTo>
                    <a:pt x="68" y="12"/>
                  </a:lnTo>
                  <a:lnTo>
                    <a:pt x="93" y="4"/>
                  </a:lnTo>
                  <a:lnTo>
                    <a:pt x="120" y="0"/>
                  </a:lnTo>
                  <a:lnTo>
                    <a:pt x="124" y="0"/>
                  </a:lnTo>
                  <a:lnTo>
                    <a:pt x="138"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20"/>
            <p:cNvSpPr>
              <a:spLocks noEditPoints="1"/>
            </p:cNvSpPr>
            <p:nvPr/>
          </p:nvSpPr>
          <p:spPr bwMode="auto">
            <a:xfrm>
              <a:off x="8963602" y="1645507"/>
              <a:ext cx="376450" cy="499206"/>
            </a:xfrm>
            <a:custGeom>
              <a:avLst/>
              <a:gdLst>
                <a:gd name="T0" fmla="*/ 854 w 1380"/>
                <a:gd name="T1" fmla="*/ 0 h 1828"/>
                <a:gd name="T2" fmla="*/ 856 w 1380"/>
                <a:gd name="T3" fmla="*/ 0 h 1828"/>
                <a:gd name="T4" fmla="*/ 1380 w 1380"/>
                <a:gd name="T5" fmla="*/ 525 h 1828"/>
                <a:gd name="T6" fmla="*/ 1380 w 1380"/>
                <a:gd name="T7" fmla="*/ 525 h 1828"/>
                <a:gd name="T8" fmla="*/ 854 w 1380"/>
                <a:gd name="T9" fmla="*/ 525 h 1828"/>
                <a:gd name="T10" fmla="*/ 854 w 1380"/>
                <a:gd name="T11" fmla="*/ 0 h 1828"/>
                <a:gd name="T12" fmla="*/ 0 w 1380"/>
                <a:gd name="T13" fmla="*/ 0 h 1828"/>
                <a:gd name="T14" fmla="*/ 708 w 1380"/>
                <a:gd name="T15" fmla="*/ 0 h 1828"/>
                <a:gd name="T16" fmla="*/ 708 w 1380"/>
                <a:gd name="T17" fmla="*/ 672 h 1828"/>
                <a:gd name="T18" fmla="*/ 1380 w 1380"/>
                <a:gd name="T19" fmla="*/ 672 h 1828"/>
                <a:gd name="T20" fmla="*/ 1380 w 1380"/>
                <a:gd name="T21" fmla="*/ 1828 h 1828"/>
                <a:gd name="T22" fmla="*/ 0 w 1380"/>
                <a:gd name="T23" fmla="*/ 1828 h 1828"/>
                <a:gd name="T24" fmla="*/ 0 w 1380"/>
                <a:gd name="T25"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0" h="1828">
                  <a:moveTo>
                    <a:pt x="854" y="0"/>
                  </a:moveTo>
                  <a:lnTo>
                    <a:pt x="856" y="0"/>
                  </a:lnTo>
                  <a:lnTo>
                    <a:pt x="1380" y="525"/>
                  </a:lnTo>
                  <a:lnTo>
                    <a:pt x="1380" y="525"/>
                  </a:lnTo>
                  <a:lnTo>
                    <a:pt x="854" y="525"/>
                  </a:lnTo>
                  <a:lnTo>
                    <a:pt x="854" y="0"/>
                  </a:lnTo>
                  <a:close/>
                  <a:moveTo>
                    <a:pt x="0" y="0"/>
                  </a:moveTo>
                  <a:lnTo>
                    <a:pt x="708" y="0"/>
                  </a:lnTo>
                  <a:lnTo>
                    <a:pt x="708" y="672"/>
                  </a:lnTo>
                  <a:lnTo>
                    <a:pt x="1380" y="672"/>
                  </a:lnTo>
                  <a:lnTo>
                    <a:pt x="1380" y="1828"/>
                  </a:lnTo>
                  <a:lnTo>
                    <a:pt x="0" y="1828"/>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1"/>
            <p:cNvSpPr>
              <a:spLocks noEditPoints="1"/>
            </p:cNvSpPr>
            <p:nvPr/>
          </p:nvSpPr>
          <p:spPr bwMode="auto">
            <a:xfrm>
              <a:off x="9026344" y="1792814"/>
              <a:ext cx="225052" cy="294614"/>
            </a:xfrm>
            <a:custGeom>
              <a:avLst/>
              <a:gdLst>
                <a:gd name="T0" fmla="*/ 0 w 828"/>
                <a:gd name="T1" fmla="*/ 961 h 1080"/>
                <a:gd name="T2" fmla="*/ 602 w 828"/>
                <a:gd name="T3" fmla="*/ 961 h 1080"/>
                <a:gd name="T4" fmla="*/ 602 w 828"/>
                <a:gd name="T5" fmla="*/ 1080 h 1080"/>
                <a:gd name="T6" fmla="*/ 0 w 828"/>
                <a:gd name="T7" fmla="*/ 1080 h 1080"/>
                <a:gd name="T8" fmla="*/ 0 w 828"/>
                <a:gd name="T9" fmla="*/ 961 h 1080"/>
                <a:gd name="T10" fmla="*/ 0 w 828"/>
                <a:gd name="T11" fmla="*/ 641 h 1080"/>
                <a:gd name="T12" fmla="*/ 828 w 828"/>
                <a:gd name="T13" fmla="*/ 641 h 1080"/>
                <a:gd name="T14" fmla="*/ 828 w 828"/>
                <a:gd name="T15" fmla="*/ 759 h 1080"/>
                <a:gd name="T16" fmla="*/ 0 w 828"/>
                <a:gd name="T17" fmla="*/ 759 h 1080"/>
                <a:gd name="T18" fmla="*/ 0 w 828"/>
                <a:gd name="T19" fmla="*/ 641 h 1080"/>
                <a:gd name="T20" fmla="*/ 0 w 828"/>
                <a:gd name="T21" fmla="*/ 320 h 1080"/>
                <a:gd name="T22" fmla="*/ 828 w 828"/>
                <a:gd name="T23" fmla="*/ 320 h 1080"/>
                <a:gd name="T24" fmla="*/ 828 w 828"/>
                <a:gd name="T25" fmla="*/ 439 h 1080"/>
                <a:gd name="T26" fmla="*/ 0 w 828"/>
                <a:gd name="T27" fmla="*/ 439 h 1080"/>
                <a:gd name="T28" fmla="*/ 0 w 828"/>
                <a:gd name="T29" fmla="*/ 320 h 1080"/>
                <a:gd name="T30" fmla="*/ 0 w 828"/>
                <a:gd name="T31" fmla="*/ 0 h 1080"/>
                <a:gd name="T32" fmla="*/ 302 w 828"/>
                <a:gd name="T33" fmla="*/ 0 h 1080"/>
                <a:gd name="T34" fmla="*/ 302 w 828"/>
                <a:gd name="T35" fmla="*/ 120 h 1080"/>
                <a:gd name="T36" fmla="*/ 0 w 828"/>
                <a:gd name="T37" fmla="*/ 120 h 1080"/>
                <a:gd name="T38" fmla="*/ 0 w 828"/>
                <a:gd name="T3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1080">
                  <a:moveTo>
                    <a:pt x="0" y="961"/>
                  </a:moveTo>
                  <a:lnTo>
                    <a:pt x="602" y="961"/>
                  </a:lnTo>
                  <a:lnTo>
                    <a:pt x="602" y="1080"/>
                  </a:lnTo>
                  <a:lnTo>
                    <a:pt x="0" y="1080"/>
                  </a:lnTo>
                  <a:lnTo>
                    <a:pt x="0" y="961"/>
                  </a:lnTo>
                  <a:close/>
                  <a:moveTo>
                    <a:pt x="0" y="641"/>
                  </a:moveTo>
                  <a:lnTo>
                    <a:pt x="828" y="641"/>
                  </a:lnTo>
                  <a:lnTo>
                    <a:pt x="828" y="759"/>
                  </a:lnTo>
                  <a:lnTo>
                    <a:pt x="0" y="759"/>
                  </a:lnTo>
                  <a:lnTo>
                    <a:pt x="0" y="641"/>
                  </a:lnTo>
                  <a:close/>
                  <a:moveTo>
                    <a:pt x="0" y="320"/>
                  </a:moveTo>
                  <a:lnTo>
                    <a:pt x="828" y="320"/>
                  </a:lnTo>
                  <a:lnTo>
                    <a:pt x="828" y="439"/>
                  </a:lnTo>
                  <a:lnTo>
                    <a:pt x="0" y="439"/>
                  </a:lnTo>
                  <a:lnTo>
                    <a:pt x="0" y="320"/>
                  </a:lnTo>
                  <a:close/>
                  <a:moveTo>
                    <a:pt x="0" y="0"/>
                  </a:moveTo>
                  <a:lnTo>
                    <a:pt x="302" y="0"/>
                  </a:lnTo>
                  <a:lnTo>
                    <a:pt x="302" y="120"/>
                  </a:lnTo>
                  <a:lnTo>
                    <a:pt x="0" y="120"/>
                  </a:lnTo>
                  <a:lnTo>
                    <a:pt x="0" y="0"/>
                  </a:lnTo>
                  <a:close/>
                </a:path>
              </a:pathLst>
            </a:custGeom>
            <a:solidFill>
              <a:srgbClr val="00B9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4" name="Rectangle 23"/>
          <p:cNvSpPr>
            <a:spLocks noChangeArrowheads="1"/>
          </p:cNvSpPr>
          <p:nvPr/>
        </p:nvSpPr>
        <p:spPr bwMode="auto">
          <a:xfrm>
            <a:off x="2711921" y="3932269"/>
            <a:ext cx="1403143" cy="403710"/>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dirty="0">
                <a:solidFill>
                  <a:srgbClr val="FFFFFF"/>
                </a:solidFill>
              </a:rPr>
              <a:t>Java</a:t>
            </a:r>
            <a:endParaRPr kumimoji="0" lang="en-US" sz="2200" b="1" i="0" u="none" strike="noStrike" kern="1200" cap="none" spc="0" normalizeH="0" baseline="0" noProof="0" dirty="0">
              <a:ln>
                <a:noFill/>
              </a:ln>
              <a:solidFill>
                <a:srgbClr val="FFFFFF"/>
              </a:solidFill>
              <a:effectLst/>
              <a:uLnTx/>
              <a:uFillTx/>
            </a:endParaRPr>
          </a:p>
        </p:txBody>
      </p:sp>
      <p:sp>
        <p:nvSpPr>
          <p:cNvPr id="25" name="Rectangle 24"/>
          <p:cNvSpPr>
            <a:spLocks noChangeArrowheads="1"/>
          </p:cNvSpPr>
          <p:nvPr/>
        </p:nvSpPr>
        <p:spPr bwMode="auto">
          <a:xfrm>
            <a:off x="5404169" y="3932269"/>
            <a:ext cx="1403143" cy="403710"/>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dirty="0">
                <a:solidFill>
                  <a:srgbClr val="FFFFFF"/>
                </a:solidFill>
              </a:rPr>
              <a:t>.NET</a:t>
            </a:r>
            <a:endParaRPr kumimoji="0" lang="en-US" sz="2200" b="1" i="0" u="none" strike="noStrike" kern="1200" cap="none" spc="0" normalizeH="0" baseline="0" noProof="0" dirty="0">
              <a:ln>
                <a:noFill/>
              </a:ln>
              <a:solidFill>
                <a:srgbClr val="FFFFFF"/>
              </a:solidFill>
              <a:effectLst/>
              <a:uLnTx/>
              <a:uFillTx/>
            </a:endParaRPr>
          </a:p>
        </p:txBody>
      </p:sp>
      <p:sp>
        <p:nvSpPr>
          <p:cNvPr id="26" name="Rectangle 25"/>
          <p:cNvSpPr>
            <a:spLocks noChangeArrowheads="1"/>
          </p:cNvSpPr>
          <p:nvPr/>
        </p:nvSpPr>
        <p:spPr bwMode="auto">
          <a:xfrm>
            <a:off x="8159942" y="3932269"/>
            <a:ext cx="1403143" cy="403710"/>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dirty="0">
                <a:solidFill>
                  <a:srgbClr val="FFFFFF"/>
                </a:solidFill>
              </a:rPr>
              <a:t>php</a:t>
            </a:r>
            <a:endParaRPr kumimoji="0" lang="en-US" sz="2200" b="1" i="0" u="none" strike="noStrike" kern="120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2966704716"/>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Proxies</a:t>
            </a:r>
          </a:p>
        </p:txBody>
      </p:sp>
      <p:sp>
        <p:nvSpPr>
          <p:cNvPr id="11" name="Text Placeholder 10"/>
          <p:cNvSpPr>
            <a:spLocks noGrp="1"/>
          </p:cNvSpPr>
          <p:nvPr>
            <p:ph type="body" sz="quarter" idx="11"/>
          </p:nvPr>
        </p:nvSpPr>
        <p:spPr/>
        <p:txBody>
          <a:bodyPr/>
          <a:lstStyle/>
          <a:p>
            <a:r>
              <a:rPr lang="en-US"/>
              <a:t>Access a secured webmap</a:t>
            </a:r>
          </a:p>
        </p:txBody>
      </p:sp>
      <p:sp>
        <p:nvSpPr>
          <p:cNvPr id="9" name="TextBox 8"/>
          <p:cNvSpPr txBox="1"/>
          <p:nvPr/>
        </p:nvSpPr>
        <p:spPr>
          <a:xfrm>
            <a:off x="714092" y="1928602"/>
            <a:ext cx="9899808" cy="4240431"/>
          </a:xfrm>
          <a:prstGeom prst="rect">
            <a:avLst/>
          </a:prstGeom>
          <a:solidFill>
            <a:srgbClr val="262626"/>
          </a:solidFill>
          <a:ln>
            <a:solidFill>
              <a:srgbClr val="23BAF0"/>
            </a:solidFill>
          </a:ln>
          <a:effectLst/>
        </p:spPr>
        <p:txBody>
          <a:bodyPr wrap="none" lIns="0" tIns="0" rIns="0" bIns="0" rtlCol="0">
            <a:noAutofit/>
          </a:bodyPr>
          <a:lstStyle/>
          <a:p>
            <a:pPr eaLnBrk="0" hangingPunct="0"/>
            <a:r>
              <a:rPr lang="en-US" dirty="0">
                <a:latin typeface="Monaco"/>
                <a:cs typeface="Monaco"/>
              </a:rPr>
              <a:t>. . .</a:t>
            </a:r>
          </a:p>
          <a:p>
            <a:pPr eaLnBrk="0" hangingPunct="0"/>
            <a:r>
              <a:rPr lang="en-US" dirty="0">
                <a:latin typeface="Monaco"/>
                <a:cs typeface="Monaco"/>
              </a:rPr>
              <a:t>"httpProxy": {</a:t>
            </a:r>
          </a:p>
          <a:p>
            <a:pPr eaLnBrk="0" hangingPunct="0"/>
            <a:r>
              <a:rPr lang="en-US" dirty="0">
                <a:latin typeface="Monaco"/>
                <a:cs typeface="Monaco"/>
              </a:rPr>
              <a:t>  "useProxy": true,</a:t>
            </a:r>
          </a:p>
          <a:p>
            <a:pPr eaLnBrk="0" hangingPunct="0"/>
            <a:r>
              <a:rPr lang="en-US" dirty="0">
                <a:latin typeface="Monaco"/>
                <a:cs typeface="Monaco"/>
              </a:rPr>
              <a:t>  "alwaysUseProxy": false,</a:t>
            </a:r>
          </a:p>
          <a:p>
            <a:pPr eaLnBrk="0" hangingPunct="0"/>
            <a:r>
              <a:rPr lang="en-US" dirty="0">
                <a:latin typeface="Monaco"/>
                <a:cs typeface="Monaco"/>
              </a:rPr>
              <a:t>  "url": "",</a:t>
            </a:r>
          </a:p>
          <a:p>
            <a:pPr eaLnBrk="0" hangingPunct="0"/>
            <a:r>
              <a:rPr lang="en-US" dirty="0">
                <a:solidFill>
                  <a:srgbClr val="0BADDD"/>
                </a:solidFill>
                <a:latin typeface="Monaco"/>
                <a:cs typeface="Monaco"/>
              </a:rPr>
              <a:t>  "rules": [{</a:t>
            </a:r>
          </a:p>
          <a:p>
            <a:pPr eaLnBrk="0" hangingPunct="0"/>
            <a:r>
              <a:rPr lang="en-US" dirty="0">
                <a:solidFill>
                  <a:srgbClr val="0BADDD"/>
                </a:solidFill>
                <a:latin typeface="Monaco"/>
                <a:cs typeface="Monaco"/>
              </a:rPr>
              <a:t>    "urlPrefix": "http://yourwebserver/yourwebadaptor/sharing/rest",</a:t>
            </a:r>
          </a:p>
          <a:p>
            <a:pPr eaLnBrk="0" hangingPunct="0"/>
            <a:r>
              <a:rPr lang="en-US" dirty="0">
                <a:solidFill>
                  <a:srgbClr val="0BADDD"/>
                </a:solidFill>
                <a:latin typeface="Monaco"/>
                <a:cs typeface="Monaco"/>
              </a:rPr>
              <a:t>    "proxyUrl": "http://yourproxyfolder/proxy.php"</a:t>
            </a:r>
          </a:p>
          <a:p>
            <a:pPr eaLnBrk="0" hangingPunct="0"/>
            <a:r>
              <a:rPr lang="en-US" dirty="0">
                <a:solidFill>
                  <a:srgbClr val="0BADDD"/>
                </a:solidFill>
                <a:latin typeface="Monaco"/>
                <a:cs typeface="Monaco"/>
              </a:rPr>
              <a:t>  }]</a:t>
            </a:r>
          </a:p>
          <a:p>
            <a:pPr eaLnBrk="0" hangingPunct="0"/>
            <a:r>
              <a:rPr lang="en-US" dirty="0">
                <a:latin typeface="Monaco"/>
                <a:cs typeface="Monaco"/>
              </a:rPr>
              <a:t>}</a:t>
            </a:r>
          </a:p>
          <a:p>
            <a:pPr eaLnBrk="0" hangingPunct="0"/>
            <a:r>
              <a:rPr lang="en-US" dirty="0">
                <a:latin typeface="Monaco"/>
                <a:cs typeface="Monaco"/>
              </a:rPr>
              <a:t>. . .</a:t>
            </a:r>
          </a:p>
        </p:txBody>
      </p:sp>
      <p:sp>
        <p:nvSpPr>
          <p:cNvPr id="12" name="Rectangle 11"/>
          <p:cNvSpPr>
            <a:spLocks noChangeArrowheads="1"/>
          </p:cNvSpPr>
          <p:nvPr/>
        </p:nvSpPr>
        <p:spPr bwMode="auto">
          <a:xfrm>
            <a:off x="682625" y="1510284"/>
            <a:ext cx="7425055" cy="344193"/>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200" b="1" dirty="0">
                <a:solidFill>
                  <a:srgbClr val="23BAF0"/>
                </a:solidFill>
              </a:rPr>
              <a:t>[downloaded-app]/config.json</a:t>
            </a:r>
            <a:endParaRPr kumimoji="0" lang="en-US" sz="2200" b="1" i="0" u="none" strike="noStrike" kern="1200" cap="none" spc="0" normalizeH="0" baseline="0" noProof="0" dirty="0">
              <a:ln>
                <a:noFill/>
              </a:ln>
              <a:solidFill>
                <a:srgbClr val="23BAF0"/>
              </a:solidFill>
              <a:effectLst/>
              <a:uLnTx/>
              <a:uFillTx/>
            </a:endParaRPr>
          </a:p>
        </p:txBody>
      </p:sp>
    </p:spTree>
    <p:extLst>
      <p:ext uri="{BB962C8B-B14F-4D97-AF65-F5344CB8AC3E}">
        <p14:creationId xmlns:p14="http://schemas.microsoft.com/office/powerpoint/2010/main" val="3161492738"/>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noFill/>
        </p:spPr>
        <p:txBody>
          <a:bodyPr/>
          <a:lstStyle/>
          <a:p>
            <a:r>
              <a:rPr lang="en-US" dirty="0"/>
              <a:t>Proxies</a:t>
            </a:r>
          </a:p>
        </p:txBody>
      </p:sp>
      <p:sp>
        <p:nvSpPr>
          <p:cNvPr id="11" name="Text Placeholder 10"/>
          <p:cNvSpPr>
            <a:spLocks noGrp="1"/>
          </p:cNvSpPr>
          <p:nvPr>
            <p:ph type="body" sz="quarter" idx="11"/>
          </p:nvPr>
        </p:nvSpPr>
        <p:spPr/>
        <p:txBody>
          <a:bodyPr/>
          <a:lstStyle/>
          <a:p>
            <a:r>
              <a:rPr lang="en-US"/>
              <a:t>Access a secured webmap</a:t>
            </a:r>
          </a:p>
        </p:txBody>
      </p:sp>
      <p:sp>
        <p:nvSpPr>
          <p:cNvPr id="9" name="TextBox 8"/>
          <p:cNvSpPr txBox="1"/>
          <p:nvPr/>
        </p:nvSpPr>
        <p:spPr>
          <a:xfrm>
            <a:off x="714092" y="1928602"/>
            <a:ext cx="9899808" cy="4240431"/>
          </a:xfrm>
          <a:prstGeom prst="rect">
            <a:avLst/>
          </a:prstGeom>
          <a:solidFill>
            <a:srgbClr val="262626"/>
          </a:solidFill>
          <a:ln>
            <a:solidFill>
              <a:srgbClr val="23BAF0"/>
            </a:solidFill>
          </a:ln>
          <a:effectLst/>
        </p:spPr>
        <p:txBody>
          <a:bodyPr wrap="none" lIns="0" tIns="0" rIns="0" bIns="0" rtlCol="0">
            <a:noAutofit/>
          </a:bodyPr>
          <a:lstStyle/>
          <a:p>
            <a:pPr eaLnBrk="0" hangingPunct="0"/>
            <a:r>
              <a:rPr lang="en-US" dirty="0">
                <a:latin typeface="Monaco"/>
                <a:cs typeface="Monaco"/>
              </a:rPr>
              <a:t>&lt;serverUrls&gt;</a:t>
            </a:r>
          </a:p>
          <a:p>
            <a:pPr eaLnBrk="0" hangingPunct="0"/>
            <a:r>
              <a:rPr lang="en-US" dirty="0">
                <a:latin typeface="Monaco"/>
                <a:cs typeface="Monaco"/>
              </a:rPr>
              <a:t>  &lt;serverUrl</a:t>
            </a:r>
          </a:p>
          <a:p>
            <a:pPr eaLnBrk="0" hangingPunct="0"/>
            <a:r>
              <a:rPr lang="en-US" dirty="0">
                <a:latin typeface="Monaco"/>
                <a:cs typeface="Monaco"/>
              </a:rPr>
              <a:t>    url="http://services.arcgisonline.com"</a:t>
            </a:r>
          </a:p>
          <a:p>
            <a:pPr eaLnBrk="0" hangingPunct="0"/>
            <a:r>
              <a:rPr lang="en-US" dirty="0">
                <a:latin typeface="Monaco"/>
                <a:cs typeface="Monaco"/>
              </a:rPr>
              <a:t>    matchAll="true"</a:t>
            </a:r>
          </a:p>
          <a:p>
            <a:pPr eaLnBrk="0" hangingPunct="0"/>
            <a:r>
              <a:rPr lang="en-US" dirty="0">
                <a:latin typeface="Monaco"/>
                <a:cs typeface="Monaco"/>
              </a:rPr>
              <a:t>  /&gt;</a:t>
            </a:r>
          </a:p>
          <a:p>
            <a:pPr eaLnBrk="0" hangingPunct="0"/>
            <a:r>
              <a:rPr lang="en-US" dirty="0">
                <a:solidFill>
                  <a:srgbClr val="19B9DE"/>
                </a:solidFill>
                <a:latin typeface="Monaco"/>
                <a:cs typeface="Monaco"/>
              </a:rPr>
              <a:t>  &lt;serverUrl</a:t>
            </a:r>
          </a:p>
          <a:p>
            <a:pPr eaLnBrk="0" hangingPunct="0"/>
            <a:r>
              <a:rPr lang="en-US" dirty="0">
                <a:solidFill>
                  <a:srgbClr val="19B9DE"/>
                </a:solidFill>
                <a:latin typeface="Monaco"/>
                <a:cs typeface="Monaco"/>
              </a:rPr>
              <a:t>    url="http://webserver/webadaptor/sharing/rest"</a:t>
            </a:r>
          </a:p>
          <a:p>
            <a:pPr eaLnBrk="0" hangingPunct="0"/>
            <a:r>
              <a:rPr lang="en-US" dirty="0">
                <a:solidFill>
                  <a:srgbClr val="19B9DE"/>
                </a:solidFill>
                <a:latin typeface="Monaco"/>
                <a:cs typeface="Monaco"/>
              </a:rPr>
              <a:t>    matchAll="true"</a:t>
            </a:r>
          </a:p>
          <a:p>
            <a:pPr eaLnBrk="0" hangingPunct="0"/>
            <a:r>
              <a:rPr lang="en-US" dirty="0">
                <a:solidFill>
                  <a:srgbClr val="19B9DE"/>
                </a:solidFill>
                <a:latin typeface="Monaco"/>
                <a:cs typeface="Monaco"/>
              </a:rPr>
              <a:t>    clientid="xxxyyy12345"</a:t>
            </a:r>
          </a:p>
          <a:p>
            <a:pPr eaLnBrk="0" hangingPunct="0"/>
            <a:r>
              <a:rPr lang="en-US" dirty="0">
                <a:solidFill>
                  <a:srgbClr val="19B9DE"/>
                </a:solidFill>
                <a:latin typeface="Monaco"/>
                <a:cs typeface="Monaco"/>
              </a:rPr>
              <a:t>    clientsecret="aaabbbccc987654321"</a:t>
            </a:r>
          </a:p>
          <a:p>
            <a:pPr eaLnBrk="0" hangingPunct="0"/>
            <a:r>
              <a:rPr lang="en-US" dirty="0">
                <a:solidFill>
                  <a:srgbClr val="19B9DE"/>
                </a:solidFill>
                <a:latin typeface="Monaco"/>
                <a:cs typeface="Monaco"/>
              </a:rPr>
              <a:t>    oauth2Endpoint="https://webserver/webadaptor/</a:t>
            </a:r>
          </a:p>
          <a:p>
            <a:pPr eaLnBrk="0" hangingPunct="0"/>
            <a:r>
              <a:rPr lang="en-US" dirty="0">
                <a:solidFill>
                  <a:srgbClr val="19B9DE"/>
                </a:solidFill>
                <a:latin typeface="Monaco"/>
                <a:cs typeface="Monaco"/>
              </a:rPr>
              <a:t>						sharing/rest/oauth2/token"</a:t>
            </a:r>
          </a:p>
          <a:p>
            <a:pPr eaLnBrk="0" hangingPunct="0"/>
            <a:r>
              <a:rPr lang="en-US" dirty="0">
                <a:solidFill>
                  <a:srgbClr val="19B9DE"/>
                </a:solidFill>
                <a:latin typeface="Monaco"/>
                <a:cs typeface="Monaco"/>
              </a:rPr>
              <a:t>  /&gt;</a:t>
            </a:r>
          </a:p>
          <a:p>
            <a:pPr eaLnBrk="0" hangingPunct="0"/>
            <a:r>
              <a:rPr lang="en-US" dirty="0">
                <a:latin typeface="Monaco"/>
                <a:cs typeface="Monaco"/>
              </a:rPr>
              <a:t>&lt;/serverUrls&gt;</a:t>
            </a:r>
          </a:p>
        </p:txBody>
      </p:sp>
      <p:sp>
        <p:nvSpPr>
          <p:cNvPr id="12" name="Rectangle 11"/>
          <p:cNvSpPr>
            <a:spLocks noChangeArrowheads="1"/>
          </p:cNvSpPr>
          <p:nvPr/>
        </p:nvSpPr>
        <p:spPr bwMode="auto">
          <a:xfrm>
            <a:off x="682625" y="1510284"/>
            <a:ext cx="7425055" cy="344193"/>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200" b="1" dirty="0">
                <a:solidFill>
                  <a:srgbClr val="23BAF0"/>
                </a:solidFill>
              </a:rPr>
              <a:t>[proxy-folder]/proxy.config</a:t>
            </a:r>
            <a:endParaRPr kumimoji="0" lang="en-US" sz="2200" b="1" i="0" u="none" strike="noStrike" kern="1200" cap="none" spc="0" normalizeH="0" baseline="0" noProof="0" dirty="0">
              <a:ln>
                <a:noFill/>
              </a:ln>
              <a:solidFill>
                <a:srgbClr val="23BAF0"/>
              </a:solidFill>
              <a:effectLst/>
              <a:uLnTx/>
              <a:uFillTx/>
            </a:endParaRPr>
          </a:p>
        </p:txBody>
      </p:sp>
    </p:spTree>
    <p:extLst>
      <p:ext uri="{BB962C8B-B14F-4D97-AF65-F5344CB8AC3E}">
        <p14:creationId xmlns:p14="http://schemas.microsoft.com/office/powerpoint/2010/main" val="9728261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Overview of Enterprise Implementation Patterns</a:t>
            </a:r>
          </a:p>
        </p:txBody>
      </p:sp>
      <p:sp>
        <p:nvSpPr>
          <p:cNvPr id="11" name="Text Placeholder 10"/>
          <p:cNvSpPr>
            <a:spLocks noGrp="1"/>
          </p:cNvSpPr>
          <p:nvPr>
            <p:ph type="body" sz="quarter" idx="11"/>
          </p:nvPr>
        </p:nvSpPr>
        <p:spPr/>
        <p:txBody>
          <a:bodyPr/>
          <a:lstStyle/>
          <a:p>
            <a:r>
              <a:rPr lang="en-US" dirty="0"/>
              <a:t>Web GIS Portal Options</a:t>
            </a:r>
          </a:p>
        </p:txBody>
      </p:sp>
      <p:sp>
        <p:nvSpPr>
          <p:cNvPr id="12" name="Content Placeholder 11"/>
          <p:cNvSpPr>
            <a:spLocks noGrp="1"/>
          </p:cNvSpPr>
          <p:nvPr>
            <p:ph sz="quarter" idx="12"/>
          </p:nvPr>
        </p:nvSpPr>
        <p:spPr>
          <a:xfrm>
            <a:off x="699226" y="1886854"/>
            <a:ext cx="4960795" cy="3427413"/>
          </a:xfrm>
        </p:spPr>
        <p:txBody>
          <a:bodyPr/>
          <a:lstStyle/>
          <a:p>
            <a:r>
              <a:rPr lang="en-US" dirty="0">
                <a:solidFill>
                  <a:srgbClr val="FFFF00"/>
                </a:solidFill>
              </a:rPr>
              <a:t>ArcGIS Online </a:t>
            </a:r>
            <a:r>
              <a:rPr lang="en-US" dirty="0"/>
              <a:t>(Cloud, SaaS)</a:t>
            </a:r>
          </a:p>
          <a:p>
            <a:pPr lvl="1"/>
            <a:r>
              <a:rPr lang="en-US" dirty="0"/>
              <a:t>No SW to maintain</a:t>
            </a:r>
          </a:p>
          <a:p>
            <a:pPr lvl="1"/>
            <a:r>
              <a:rPr lang="en-US" dirty="0"/>
              <a:t>Automatic updates</a:t>
            </a:r>
          </a:p>
          <a:p>
            <a:pPr lvl="1"/>
            <a:r>
              <a:rPr lang="en-US" dirty="0"/>
              <a:t>Multi-tenant environment</a:t>
            </a:r>
          </a:p>
          <a:p>
            <a:pPr lvl="1"/>
            <a:r>
              <a:rPr lang="en-US" dirty="0" err="1"/>
              <a:t>Esri</a:t>
            </a:r>
            <a:r>
              <a:rPr lang="en-US" dirty="0"/>
              <a:t> controls SLA</a:t>
            </a:r>
          </a:p>
          <a:p>
            <a:r>
              <a:rPr lang="en-US" dirty="0">
                <a:solidFill>
                  <a:srgbClr val="FFFF00"/>
                </a:solidFill>
              </a:rPr>
              <a:t>Portal for ArcGIS </a:t>
            </a:r>
            <a:r>
              <a:rPr lang="en-US" dirty="0"/>
              <a:t>(On-premises)</a:t>
            </a:r>
          </a:p>
          <a:p>
            <a:pPr lvl="1"/>
            <a:r>
              <a:rPr lang="en-US" dirty="0"/>
              <a:t>Works in disconnected networks</a:t>
            </a:r>
          </a:p>
          <a:p>
            <a:pPr lvl="1"/>
            <a:r>
              <a:rPr lang="en-US" dirty="0"/>
              <a:t>Enterprise groups</a:t>
            </a:r>
          </a:p>
          <a:p>
            <a:pPr lvl="1"/>
            <a:r>
              <a:rPr lang="en-US" dirty="0"/>
              <a:t>Full org URL control</a:t>
            </a:r>
          </a:p>
          <a:p>
            <a:pPr lvl="1"/>
            <a:r>
              <a:rPr lang="en-US" dirty="0"/>
              <a:t>Org controls SLA</a:t>
            </a:r>
          </a:p>
        </p:txBody>
      </p:sp>
      <p:grpSp>
        <p:nvGrpSpPr>
          <p:cNvPr id="7" name="Group 6"/>
          <p:cNvGrpSpPr/>
          <p:nvPr/>
        </p:nvGrpSpPr>
        <p:grpSpPr>
          <a:xfrm>
            <a:off x="6095873" y="1828804"/>
            <a:ext cx="7113673" cy="4334271"/>
            <a:chOff x="3487741" y="1837331"/>
            <a:chExt cx="7113673" cy="4334271"/>
          </a:xfrm>
        </p:grpSpPr>
        <p:sp>
          <p:nvSpPr>
            <p:cNvPr id="9" name="TextBox 8"/>
            <p:cNvSpPr txBox="1"/>
            <p:nvPr/>
          </p:nvSpPr>
          <p:spPr>
            <a:xfrm>
              <a:off x="7187624" y="2187979"/>
              <a:ext cx="1635187" cy="640453"/>
            </a:xfrm>
            <a:prstGeom prst="rect">
              <a:avLst/>
            </a:prstGeom>
            <a:noFill/>
            <a:effectLst/>
          </p:spPr>
          <p:txBody>
            <a:bodyPr wrap="square" lIns="0" tIns="0" rIns="0" bIns="0" rtlCol="0" anchor="t">
              <a:noAutofit/>
            </a:bodyPr>
            <a:lstStyle/>
            <a:p>
              <a:pPr defTabSz="457200" eaLnBrk="0" hangingPunct="0"/>
              <a:r>
                <a:rPr lang="en-US" b="1" dirty="0">
                  <a:solidFill>
                    <a:srgbClr val="00B9F2">
                      <a:lumMod val="20000"/>
                      <a:lumOff val="80000"/>
                      <a:alpha val="40000"/>
                    </a:srgbClr>
                  </a:solidFill>
                </a:rPr>
                <a:t>Apps</a:t>
              </a:r>
            </a:p>
          </p:txBody>
        </p:sp>
        <p:sp>
          <p:nvSpPr>
            <p:cNvPr id="13" name="TextBox 12"/>
            <p:cNvSpPr txBox="1"/>
            <p:nvPr/>
          </p:nvSpPr>
          <p:spPr>
            <a:xfrm>
              <a:off x="7187624" y="5241856"/>
              <a:ext cx="1635187" cy="640453"/>
            </a:xfrm>
            <a:prstGeom prst="rect">
              <a:avLst/>
            </a:prstGeom>
            <a:noFill/>
            <a:effectLst/>
          </p:spPr>
          <p:txBody>
            <a:bodyPr wrap="square" lIns="0" tIns="0" rIns="0" bIns="0" rtlCol="0" anchor="t">
              <a:noAutofit/>
            </a:bodyPr>
            <a:lstStyle/>
            <a:p>
              <a:pPr defTabSz="457200" eaLnBrk="0" hangingPunct="0"/>
              <a:r>
                <a:rPr lang="en-US" b="1">
                  <a:solidFill>
                    <a:srgbClr val="00B9F2">
                      <a:lumMod val="20000"/>
                      <a:lumOff val="80000"/>
                      <a:alpha val="40000"/>
                    </a:srgbClr>
                  </a:solidFill>
                </a:rPr>
                <a:t>Services</a:t>
              </a:r>
              <a:endParaRPr lang="en-US" b="1" dirty="0">
                <a:solidFill>
                  <a:srgbClr val="00B9F2">
                    <a:lumMod val="20000"/>
                    <a:lumOff val="80000"/>
                    <a:alpha val="40000"/>
                  </a:srgbClr>
                </a:solidFill>
              </a:endParaRPr>
            </a:p>
          </p:txBody>
        </p:sp>
        <p:sp>
          <p:nvSpPr>
            <p:cNvPr id="14" name="TextBox 13"/>
            <p:cNvSpPr txBox="1"/>
            <p:nvPr/>
          </p:nvSpPr>
          <p:spPr>
            <a:xfrm>
              <a:off x="7187624" y="3714907"/>
              <a:ext cx="3413790" cy="640453"/>
            </a:xfrm>
            <a:prstGeom prst="rect">
              <a:avLst/>
            </a:prstGeom>
            <a:noFill/>
            <a:effectLst/>
          </p:spPr>
          <p:txBody>
            <a:bodyPr wrap="square" lIns="0" tIns="0" rIns="0" bIns="0" rtlCol="0" anchor="t">
              <a:noAutofit/>
            </a:bodyPr>
            <a:lstStyle/>
            <a:p>
              <a:pPr defTabSz="457200" eaLnBrk="0" hangingPunct="0"/>
              <a:r>
                <a:rPr lang="en-US" b="1" dirty="0">
                  <a:solidFill>
                    <a:srgbClr val="00B9F2">
                      <a:lumMod val="20000"/>
                      <a:lumOff val="80000"/>
                      <a:alpha val="40000"/>
                    </a:srgbClr>
                  </a:solidFill>
                </a:rPr>
                <a:t>Access / Identity</a:t>
              </a:r>
            </a:p>
          </p:txBody>
        </p:sp>
        <p:grpSp>
          <p:nvGrpSpPr>
            <p:cNvPr id="15" name="Group 14"/>
            <p:cNvGrpSpPr/>
            <p:nvPr/>
          </p:nvGrpSpPr>
          <p:grpSpPr>
            <a:xfrm>
              <a:off x="3487741" y="1837331"/>
              <a:ext cx="3288080" cy="4334271"/>
              <a:chOff x="4369271" y="1882157"/>
              <a:chExt cx="3288080" cy="4334271"/>
            </a:xfrm>
          </p:grpSpPr>
          <p:sp>
            <p:nvSpPr>
              <p:cNvPr id="16" name="Rectangle 61"/>
              <p:cNvSpPr/>
              <p:nvPr/>
            </p:nvSpPr>
            <p:spPr bwMode="auto">
              <a:xfrm rot="16200000" flipH="1" flipV="1">
                <a:off x="5893972" y="4516089"/>
                <a:ext cx="478939" cy="342124"/>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rgbClr val="FABE3C">
                      <a:alpha val="0"/>
                    </a:srgbClr>
                  </a:gs>
                  <a:gs pos="100000">
                    <a:srgbClr val="FABE3C"/>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800" dirty="0">
                  <a:solidFill>
                    <a:sysClr val="windowText" lastClr="000000"/>
                  </a:solidFill>
                </a:endParaRPr>
              </a:p>
            </p:txBody>
          </p:sp>
          <p:grpSp>
            <p:nvGrpSpPr>
              <p:cNvPr id="17" name="Group 16"/>
              <p:cNvGrpSpPr/>
              <p:nvPr/>
            </p:nvGrpSpPr>
            <p:grpSpPr>
              <a:xfrm>
                <a:off x="4642840" y="2723887"/>
                <a:ext cx="2981192" cy="552394"/>
                <a:chOff x="3304053" y="2355043"/>
                <a:chExt cx="3187153" cy="590557"/>
              </a:xfrm>
            </p:grpSpPr>
            <p:sp>
              <p:nvSpPr>
                <p:cNvPr id="67" name="Rectangle 61"/>
                <p:cNvSpPr/>
                <p:nvPr/>
              </p:nvSpPr>
              <p:spPr bwMode="auto">
                <a:xfrm rot="5400000" flipH="1">
                  <a:off x="4682188" y="2547280"/>
                  <a:ext cx="430881" cy="36576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rgbClr val="FABE3C">
                        <a:alpha val="0"/>
                      </a:srgbClr>
                    </a:gs>
                    <a:gs pos="100000">
                      <a:srgbClr val="FABE3C"/>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800" dirty="0">
                    <a:solidFill>
                      <a:sysClr val="windowText" lastClr="000000"/>
                    </a:solidFill>
                  </a:endParaRPr>
                </a:p>
              </p:txBody>
            </p:sp>
            <p:sp>
              <p:nvSpPr>
                <p:cNvPr id="68" name="Rectangle 61"/>
                <p:cNvSpPr/>
                <p:nvPr/>
              </p:nvSpPr>
              <p:spPr bwMode="auto">
                <a:xfrm flipH="1">
                  <a:off x="3304053" y="2355043"/>
                  <a:ext cx="3187153" cy="173737"/>
                </a:xfrm>
                <a:custGeom>
                  <a:avLst/>
                  <a:gdLst/>
                  <a:ahLst/>
                  <a:cxnLst/>
                  <a:rect l="l" t="t" r="r" b="b"/>
                  <a:pathLst>
                    <a:path w="3187153" h="173737">
                      <a:moveTo>
                        <a:pt x="3187153" y="0"/>
                      </a:moveTo>
                      <a:cubicBezTo>
                        <a:pt x="3187153" y="45370"/>
                        <a:pt x="3151453" y="82149"/>
                        <a:pt x="3107415" y="82149"/>
                      </a:cubicBezTo>
                      <a:lnTo>
                        <a:pt x="2317574" y="82149"/>
                      </a:lnTo>
                      <a:lnTo>
                        <a:pt x="2317574" y="82297"/>
                      </a:lnTo>
                      <a:lnTo>
                        <a:pt x="869580" y="82297"/>
                      </a:lnTo>
                      <a:lnTo>
                        <a:pt x="869580" y="82149"/>
                      </a:lnTo>
                      <a:lnTo>
                        <a:pt x="79738" y="82149"/>
                      </a:lnTo>
                      <a:cubicBezTo>
                        <a:pt x="35700" y="82149"/>
                        <a:pt x="0" y="45370"/>
                        <a:pt x="0" y="0"/>
                      </a:cubicBezTo>
                      <a:lnTo>
                        <a:pt x="0" y="91588"/>
                      </a:lnTo>
                      <a:cubicBezTo>
                        <a:pt x="0" y="136957"/>
                        <a:pt x="35700" y="173737"/>
                        <a:pt x="79738" y="173737"/>
                      </a:cubicBezTo>
                      <a:lnTo>
                        <a:pt x="610970" y="173737"/>
                      </a:lnTo>
                      <a:lnTo>
                        <a:pt x="610970" y="173737"/>
                      </a:lnTo>
                      <a:lnTo>
                        <a:pt x="2439770" y="173737"/>
                      </a:lnTo>
                      <a:lnTo>
                        <a:pt x="2439770" y="173737"/>
                      </a:lnTo>
                      <a:lnTo>
                        <a:pt x="3107415" y="173737"/>
                      </a:lnTo>
                      <a:cubicBezTo>
                        <a:pt x="3151453" y="173737"/>
                        <a:pt x="3187153" y="136957"/>
                        <a:pt x="3187153" y="91588"/>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400" eaLnBrk="0" fontAlgn="base" hangingPunct="0">
                    <a:spcBef>
                      <a:spcPct val="0"/>
                    </a:spcBef>
                    <a:spcAft>
                      <a:spcPct val="0"/>
                    </a:spcAft>
                    <a:defRPr/>
                  </a:pPr>
                  <a:endParaRPr lang="en-US" sz="1800" b="1" dirty="0">
                    <a:solidFill>
                      <a:srgbClr val="FFFFFF"/>
                    </a:solidFill>
                  </a:endParaRPr>
                </a:p>
              </p:txBody>
            </p:sp>
          </p:grpSp>
          <p:grpSp>
            <p:nvGrpSpPr>
              <p:cNvPr id="18" name="Group 17"/>
              <p:cNvGrpSpPr/>
              <p:nvPr/>
            </p:nvGrpSpPr>
            <p:grpSpPr>
              <a:xfrm>
                <a:off x="4711074" y="2220559"/>
                <a:ext cx="635270" cy="521752"/>
                <a:chOff x="2971050" y="2497678"/>
                <a:chExt cx="679160" cy="557798"/>
              </a:xfrm>
            </p:grpSpPr>
            <p:sp>
              <p:nvSpPr>
                <p:cNvPr id="64" name="Freeform 63"/>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65" name="Freeform 64"/>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66" name="Freeform 65"/>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grpSp>
          <p:grpSp>
            <p:nvGrpSpPr>
              <p:cNvPr id="19" name="Group 18"/>
              <p:cNvGrpSpPr/>
              <p:nvPr/>
            </p:nvGrpSpPr>
            <p:grpSpPr>
              <a:xfrm>
                <a:off x="5811595" y="2220559"/>
                <a:ext cx="643697" cy="503946"/>
                <a:chOff x="14605307" y="2406216"/>
                <a:chExt cx="786723" cy="615921"/>
              </a:xfrm>
            </p:grpSpPr>
            <p:sp>
              <p:nvSpPr>
                <p:cNvPr id="61" name="Freeform 60"/>
                <p:cNvSpPr>
                  <a:spLocks/>
                </p:cNvSpPr>
                <p:nvPr/>
              </p:nvSpPr>
              <p:spPr bwMode="auto">
                <a:xfrm>
                  <a:off x="14605307" y="2406216"/>
                  <a:ext cx="786723" cy="615921"/>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62" name="Freeform 61"/>
                <p:cNvSpPr>
                  <a:spLocks/>
                </p:cNvSpPr>
                <p:nvPr/>
              </p:nvSpPr>
              <p:spPr bwMode="auto">
                <a:xfrm>
                  <a:off x="14757993" y="2437271"/>
                  <a:ext cx="602982" cy="439944"/>
                </a:xfrm>
                <a:custGeom>
                  <a:avLst/>
                  <a:gdLst>
                    <a:gd name="T0" fmla="*/ 0 w 2326"/>
                    <a:gd name="T1" fmla="*/ 0 h 1701"/>
                    <a:gd name="T2" fmla="*/ 2326 w 2326"/>
                    <a:gd name="T3" fmla="*/ 0 h 1701"/>
                    <a:gd name="T4" fmla="*/ 2326 w 2326"/>
                    <a:gd name="T5" fmla="*/ 1701 h 1701"/>
                    <a:gd name="T6" fmla="*/ 1984 w 2326"/>
                    <a:gd name="T7" fmla="*/ 1701 h 1701"/>
                    <a:gd name="T8" fmla="*/ 1984 w 2326"/>
                    <a:gd name="T9" fmla="*/ 1344 h 1701"/>
                    <a:gd name="T10" fmla="*/ 2096 w 2326"/>
                    <a:gd name="T11" fmla="*/ 1344 h 1701"/>
                    <a:gd name="T12" fmla="*/ 2096 w 2326"/>
                    <a:gd name="T13" fmla="*/ 206 h 1701"/>
                    <a:gd name="T14" fmla="*/ 791 w 2326"/>
                    <a:gd name="T15" fmla="*/ 206 h 1701"/>
                    <a:gd name="T16" fmla="*/ 791 w 2326"/>
                    <a:gd name="T17" fmla="*/ 303 h 1701"/>
                    <a:gd name="T18" fmla="*/ 629 w 2326"/>
                    <a:gd name="T19" fmla="*/ 303 h 1701"/>
                    <a:gd name="T20" fmla="*/ 629 w 2326"/>
                    <a:gd name="T21" fmla="*/ 202 h 1701"/>
                    <a:gd name="T22" fmla="*/ 192 w 2326"/>
                    <a:gd name="T23" fmla="*/ 202 h 1701"/>
                    <a:gd name="T24" fmla="*/ 192 w 2326"/>
                    <a:gd name="T25" fmla="*/ 303 h 1701"/>
                    <a:gd name="T26" fmla="*/ 0 w 2326"/>
                    <a:gd name="T27" fmla="*/ 303 h 1701"/>
                    <a:gd name="T28" fmla="*/ 0 w 2326"/>
                    <a:gd name="T29" fmla="*/ 0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63" name="Freeform 62"/>
                <p:cNvSpPr>
                  <a:spLocks noEditPoints="1"/>
                </p:cNvSpPr>
                <p:nvPr/>
              </p:nvSpPr>
              <p:spPr bwMode="auto">
                <a:xfrm>
                  <a:off x="14636362" y="2551139"/>
                  <a:ext cx="601688" cy="439944"/>
                </a:xfrm>
                <a:custGeom>
                  <a:avLst/>
                  <a:gdLst>
                    <a:gd name="T0" fmla="*/ 341 w 2327"/>
                    <a:gd name="T1" fmla="*/ 680 h 1700"/>
                    <a:gd name="T2" fmla="*/ 604 w 2327"/>
                    <a:gd name="T3" fmla="*/ 680 h 1700"/>
                    <a:gd name="T4" fmla="*/ 604 w 2327"/>
                    <a:gd name="T5" fmla="*/ 849 h 1700"/>
                    <a:gd name="T6" fmla="*/ 341 w 2327"/>
                    <a:gd name="T7" fmla="*/ 849 h 1700"/>
                    <a:gd name="T8" fmla="*/ 341 w 2327"/>
                    <a:gd name="T9" fmla="*/ 680 h 1700"/>
                    <a:gd name="T10" fmla="*/ 341 w 2327"/>
                    <a:gd name="T11" fmla="*/ 386 h 1700"/>
                    <a:gd name="T12" fmla="*/ 604 w 2327"/>
                    <a:gd name="T13" fmla="*/ 386 h 1700"/>
                    <a:gd name="T14" fmla="*/ 604 w 2327"/>
                    <a:gd name="T15" fmla="*/ 554 h 1700"/>
                    <a:gd name="T16" fmla="*/ 341 w 2327"/>
                    <a:gd name="T17" fmla="*/ 554 h 1700"/>
                    <a:gd name="T18" fmla="*/ 341 w 2327"/>
                    <a:gd name="T19" fmla="*/ 386 h 1700"/>
                    <a:gd name="T20" fmla="*/ 927 w 2327"/>
                    <a:gd name="T21" fmla="*/ 207 h 1700"/>
                    <a:gd name="T22" fmla="*/ 927 w 2327"/>
                    <a:gd name="T23" fmla="*/ 1358 h 1700"/>
                    <a:gd name="T24" fmla="*/ 2098 w 2327"/>
                    <a:gd name="T25" fmla="*/ 1358 h 1700"/>
                    <a:gd name="T26" fmla="*/ 2098 w 2327"/>
                    <a:gd name="T27" fmla="*/ 207 h 1700"/>
                    <a:gd name="T28" fmla="*/ 927 w 2327"/>
                    <a:gd name="T29" fmla="*/ 207 h 1700"/>
                    <a:gd name="T30" fmla="*/ 193 w 2327"/>
                    <a:gd name="T31" fmla="*/ 201 h 1700"/>
                    <a:gd name="T32" fmla="*/ 193 w 2327"/>
                    <a:gd name="T33" fmla="*/ 1364 h 1700"/>
                    <a:gd name="T34" fmla="*/ 765 w 2327"/>
                    <a:gd name="T35" fmla="*/ 1364 h 1700"/>
                    <a:gd name="T36" fmla="*/ 765 w 2327"/>
                    <a:gd name="T37" fmla="*/ 201 h 1700"/>
                    <a:gd name="T38" fmla="*/ 193 w 2327"/>
                    <a:gd name="T39" fmla="*/ 201 h 1700"/>
                    <a:gd name="T40" fmla="*/ 0 w 2327"/>
                    <a:gd name="T41" fmla="*/ 0 h 1700"/>
                    <a:gd name="T42" fmla="*/ 2327 w 2327"/>
                    <a:gd name="T43" fmla="*/ 0 h 1700"/>
                    <a:gd name="T44" fmla="*/ 2327 w 2327"/>
                    <a:gd name="T45" fmla="*/ 1700 h 1700"/>
                    <a:gd name="T46" fmla="*/ 0 w 2327"/>
                    <a:gd name="T47" fmla="*/ 1700 h 1700"/>
                    <a:gd name="T48" fmla="*/ 0 w 2327"/>
                    <a:gd name="T49"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grpSp>
          <p:grpSp>
            <p:nvGrpSpPr>
              <p:cNvPr id="20" name="Group 19"/>
              <p:cNvGrpSpPr/>
              <p:nvPr/>
            </p:nvGrpSpPr>
            <p:grpSpPr>
              <a:xfrm>
                <a:off x="6863773" y="2176897"/>
                <a:ext cx="692032" cy="565414"/>
                <a:chOff x="12383184" y="2379853"/>
                <a:chExt cx="739841" cy="604476"/>
              </a:xfrm>
            </p:grpSpPr>
            <p:sp>
              <p:nvSpPr>
                <p:cNvPr id="58" name="Freeform 57"/>
                <p:cNvSpPr>
                  <a:spLocks/>
                </p:cNvSpPr>
                <p:nvPr/>
              </p:nvSpPr>
              <p:spPr bwMode="auto">
                <a:xfrm>
                  <a:off x="12383184" y="2379853"/>
                  <a:ext cx="739841" cy="604476"/>
                </a:xfrm>
                <a:custGeom>
                  <a:avLst/>
                  <a:gdLst>
                    <a:gd name="T0" fmla="*/ 2925 w 3170"/>
                    <a:gd name="T1" fmla="*/ 0 h 2592"/>
                    <a:gd name="T2" fmla="*/ 3002 w 3170"/>
                    <a:gd name="T3" fmla="*/ 12 h 2592"/>
                    <a:gd name="T4" fmla="*/ 3070 w 3170"/>
                    <a:gd name="T5" fmla="*/ 47 h 2592"/>
                    <a:gd name="T6" fmla="*/ 3123 w 3170"/>
                    <a:gd name="T7" fmla="*/ 100 h 2592"/>
                    <a:gd name="T8" fmla="*/ 3157 w 3170"/>
                    <a:gd name="T9" fmla="*/ 168 h 2592"/>
                    <a:gd name="T10" fmla="*/ 3170 w 3170"/>
                    <a:gd name="T11" fmla="*/ 245 h 2592"/>
                    <a:gd name="T12" fmla="*/ 3166 w 3170"/>
                    <a:gd name="T13" fmla="*/ 1940 h 2592"/>
                    <a:gd name="T14" fmla="*/ 3142 w 3170"/>
                    <a:gd name="T15" fmla="*/ 2013 h 2592"/>
                    <a:gd name="T16" fmla="*/ 3098 w 3170"/>
                    <a:gd name="T17" fmla="*/ 2073 h 2592"/>
                    <a:gd name="T18" fmla="*/ 3037 w 3170"/>
                    <a:gd name="T19" fmla="*/ 2118 h 2592"/>
                    <a:gd name="T20" fmla="*/ 2965 w 3170"/>
                    <a:gd name="T21" fmla="*/ 2142 h 2592"/>
                    <a:gd name="T22" fmla="*/ 1400 w 3170"/>
                    <a:gd name="T23" fmla="*/ 2146 h 2592"/>
                    <a:gd name="T24" fmla="*/ 1392 w 3170"/>
                    <a:gd name="T25" fmla="*/ 2145 h 2592"/>
                    <a:gd name="T26" fmla="*/ 1389 w 3170"/>
                    <a:gd name="T27" fmla="*/ 2387 h 2592"/>
                    <a:gd name="T28" fmla="*/ 1365 w 3170"/>
                    <a:gd name="T29" fmla="*/ 2460 h 2592"/>
                    <a:gd name="T30" fmla="*/ 1320 w 3170"/>
                    <a:gd name="T31" fmla="*/ 2521 h 2592"/>
                    <a:gd name="T32" fmla="*/ 1260 w 3170"/>
                    <a:gd name="T33" fmla="*/ 2566 h 2592"/>
                    <a:gd name="T34" fmla="*/ 1186 w 3170"/>
                    <a:gd name="T35" fmla="*/ 2590 h 2592"/>
                    <a:gd name="T36" fmla="*/ 245 w 3170"/>
                    <a:gd name="T37" fmla="*/ 2592 h 2592"/>
                    <a:gd name="T38" fmla="*/ 168 w 3170"/>
                    <a:gd name="T39" fmla="*/ 2580 h 2592"/>
                    <a:gd name="T40" fmla="*/ 100 w 3170"/>
                    <a:gd name="T41" fmla="*/ 2545 h 2592"/>
                    <a:gd name="T42" fmla="*/ 47 w 3170"/>
                    <a:gd name="T43" fmla="*/ 2492 h 2592"/>
                    <a:gd name="T44" fmla="*/ 13 w 3170"/>
                    <a:gd name="T45" fmla="*/ 2424 h 2592"/>
                    <a:gd name="T46" fmla="*/ 0 w 3170"/>
                    <a:gd name="T47" fmla="*/ 2347 h 2592"/>
                    <a:gd name="T48" fmla="*/ 4 w 3170"/>
                    <a:gd name="T49" fmla="*/ 652 h 2592"/>
                    <a:gd name="T50" fmla="*/ 28 w 3170"/>
                    <a:gd name="T51" fmla="*/ 579 h 2592"/>
                    <a:gd name="T52" fmla="*/ 72 w 3170"/>
                    <a:gd name="T53" fmla="*/ 519 h 2592"/>
                    <a:gd name="T54" fmla="*/ 133 w 3170"/>
                    <a:gd name="T55" fmla="*/ 474 h 2592"/>
                    <a:gd name="T56" fmla="*/ 205 w 3170"/>
                    <a:gd name="T57" fmla="*/ 450 h 2592"/>
                    <a:gd name="T58" fmla="*/ 713 w 3170"/>
                    <a:gd name="T59" fmla="*/ 446 h 2592"/>
                    <a:gd name="T60" fmla="*/ 717 w 3170"/>
                    <a:gd name="T61" fmla="*/ 205 h 2592"/>
                    <a:gd name="T62" fmla="*/ 741 w 3170"/>
                    <a:gd name="T63" fmla="*/ 133 h 2592"/>
                    <a:gd name="T64" fmla="*/ 786 w 3170"/>
                    <a:gd name="T65" fmla="*/ 71 h 2592"/>
                    <a:gd name="T66" fmla="*/ 846 w 3170"/>
                    <a:gd name="T67" fmla="*/ 26 h 2592"/>
                    <a:gd name="T68" fmla="*/ 919 w 3170"/>
                    <a:gd name="T69" fmla="*/ 2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0" h="2592">
                      <a:moveTo>
                        <a:pt x="959" y="0"/>
                      </a:moveTo>
                      <a:lnTo>
                        <a:pt x="2925" y="0"/>
                      </a:lnTo>
                      <a:lnTo>
                        <a:pt x="2965" y="2"/>
                      </a:lnTo>
                      <a:lnTo>
                        <a:pt x="3002" y="12"/>
                      </a:lnTo>
                      <a:lnTo>
                        <a:pt x="3037" y="26"/>
                      </a:lnTo>
                      <a:lnTo>
                        <a:pt x="3070" y="47"/>
                      </a:lnTo>
                      <a:lnTo>
                        <a:pt x="3098" y="71"/>
                      </a:lnTo>
                      <a:lnTo>
                        <a:pt x="3123" y="100"/>
                      </a:lnTo>
                      <a:lnTo>
                        <a:pt x="3142" y="133"/>
                      </a:lnTo>
                      <a:lnTo>
                        <a:pt x="3157" y="168"/>
                      </a:lnTo>
                      <a:lnTo>
                        <a:pt x="3166" y="205"/>
                      </a:lnTo>
                      <a:lnTo>
                        <a:pt x="3170" y="245"/>
                      </a:lnTo>
                      <a:lnTo>
                        <a:pt x="3170" y="1901"/>
                      </a:lnTo>
                      <a:lnTo>
                        <a:pt x="3166" y="1940"/>
                      </a:lnTo>
                      <a:lnTo>
                        <a:pt x="3157" y="1978"/>
                      </a:lnTo>
                      <a:lnTo>
                        <a:pt x="3142" y="2013"/>
                      </a:lnTo>
                      <a:lnTo>
                        <a:pt x="3123" y="2046"/>
                      </a:lnTo>
                      <a:lnTo>
                        <a:pt x="3098" y="2073"/>
                      </a:lnTo>
                      <a:lnTo>
                        <a:pt x="3070" y="2099"/>
                      </a:lnTo>
                      <a:lnTo>
                        <a:pt x="3037" y="2118"/>
                      </a:lnTo>
                      <a:lnTo>
                        <a:pt x="3002" y="2134"/>
                      </a:lnTo>
                      <a:lnTo>
                        <a:pt x="2965" y="2142"/>
                      </a:lnTo>
                      <a:lnTo>
                        <a:pt x="2925" y="2146"/>
                      </a:lnTo>
                      <a:lnTo>
                        <a:pt x="1400" y="2146"/>
                      </a:lnTo>
                      <a:lnTo>
                        <a:pt x="1396" y="2146"/>
                      </a:lnTo>
                      <a:lnTo>
                        <a:pt x="1392" y="2145"/>
                      </a:lnTo>
                      <a:lnTo>
                        <a:pt x="1392" y="2347"/>
                      </a:lnTo>
                      <a:lnTo>
                        <a:pt x="1389" y="2387"/>
                      </a:lnTo>
                      <a:lnTo>
                        <a:pt x="1379" y="2424"/>
                      </a:lnTo>
                      <a:lnTo>
                        <a:pt x="1365" y="2460"/>
                      </a:lnTo>
                      <a:lnTo>
                        <a:pt x="1344" y="2492"/>
                      </a:lnTo>
                      <a:lnTo>
                        <a:pt x="1320" y="2521"/>
                      </a:lnTo>
                      <a:lnTo>
                        <a:pt x="1291" y="2545"/>
                      </a:lnTo>
                      <a:lnTo>
                        <a:pt x="1260" y="2566"/>
                      </a:lnTo>
                      <a:lnTo>
                        <a:pt x="1223" y="2580"/>
                      </a:lnTo>
                      <a:lnTo>
                        <a:pt x="1186" y="2590"/>
                      </a:lnTo>
                      <a:lnTo>
                        <a:pt x="1146" y="2592"/>
                      </a:lnTo>
                      <a:lnTo>
                        <a:pt x="245" y="2592"/>
                      </a:lnTo>
                      <a:lnTo>
                        <a:pt x="205" y="2590"/>
                      </a:lnTo>
                      <a:lnTo>
                        <a:pt x="168" y="2580"/>
                      </a:lnTo>
                      <a:lnTo>
                        <a:pt x="133" y="2566"/>
                      </a:lnTo>
                      <a:lnTo>
                        <a:pt x="100" y="2545"/>
                      </a:lnTo>
                      <a:lnTo>
                        <a:pt x="72" y="2521"/>
                      </a:lnTo>
                      <a:lnTo>
                        <a:pt x="47" y="2492"/>
                      </a:lnTo>
                      <a:lnTo>
                        <a:pt x="28" y="2460"/>
                      </a:lnTo>
                      <a:lnTo>
                        <a:pt x="13" y="2424"/>
                      </a:lnTo>
                      <a:lnTo>
                        <a:pt x="4" y="2387"/>
                      </a:lnTo>
                      <a:lnTo>
                        <a:pt x="0" y="2347"/>
                      </a:lnTo>
                      <a:lnTo>
                        <a:pt x="0" y="691"/>
                      </a:lnTo>
                      <a:lnTo>
                        <a:pt x="4" y="652"/>
                      </a:lnTo>
                      <a:lnTo>
                        <a:pt x="13" y="614"/>
                      </a:lnTo>
                      <a:lnTo>
                        <a:pt x="28" y="579"/>
                      </a:lnTo>
                      <a:lnTo>
                        <a:pt x="47" y="546"/>
                      </a:lnTo>
                      <a:lnTo>
                        <a:pt x="72" y="519"/>
                      </a:lnTo>
                      <a:lnTo>
                        <a:pt x="100" y="493"/>
                      </a:lnTo>
                      <a:lnTo>
                        <a:pt x="133" y="474"/>
                      </a:lnTo>
                      <a:lnTo>
                        <a:pt x="168" y="458"/>
                      </a:lnTo>
                      <a:lnTo>
                        <a:pt x="205" y="450"/>
                      </a:lnTo>
                      <a:lnTo>
                        <a:pt x="245" y="446"/>
                      </a:lnTo>
                      <a:lnTo>
                        <a:pt x="713" y="446"/>
                      </a:lnTo>
                      <a:lnTo>
                        <a:pt x="713" y="245"/>
                      </a:lnTo>
                      <a:lnTo>
                        <a:pt x="717" y="205"/>
                      </a:lnTo>
                      <a:lnTo>
                        <a:pt x="725" y="168"/>
                      </a:lnTo>
                      <a:lnTo>
                        <a:pt x="741" y="133"/>
                      </a:lnTo>
                      <a:lnTo>
                        <a:pt x="760" y="100"/>
                      </a:lnTo>
                      <a:lnTo>
                        <a:pt x="786" y="71"/>
                      </a:lnTo>
                      <a:lnTo>
                        <a:pt x="814" y="47"/>
                      </a:lnTo>
                      <a:lnTo>
                        <a:pt x="846" y="26"/>
                      </a:lnTo>
                      <a:lnTo>
                        <a:pt x="881" y="12"/>
                      </a:lnTo>
                      <a:lnTo>
                        <a:pt x="919" y="2"/>
                      </a:lnTo>
                      <a:lnTo>
                        <a:pt x="959"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59" name="Freeform 58"/>
                <p:cNvSpPr>
                  <a:spLocks noEditPoints="1"/>
                </p:cNvSpPr>
                <p:nvPr/>
              </p:nvSpPr>
              <p:spPr bwMode="auto">
                <a:xfrm>
                  <a:off x="12411191" y="2511717"/>
                  <a:ext cx="268397" cy="444605"/>
                </a:xfrm>
                <a:custGeom>
                  <a:avLst/>
                  <a:gdLst>
                    <a:gd name="T0" fmla="*/ 549 w 1152"/>
                    <a:gd name="T1" fmla="*/ 1607 h 1906"/>
                    <a:gd name="T2" fmla="*/ 501 w 1152"/>
                    <a:gd name="T3" fmla="*/ 1633 h 1906"/>
                    <a:gd name="T4" fmla="*/ 475 w 1152"/>
                    <a:gd name="T5" fmla="*/ 1680 h 1906"/>
                    <a:gd name="T6" fmla="*/ 475 w 1152"/>
                    <a:gd name="T7" fmla="*/ 1736 h 1906"/>
                    <a:gd name="T8" fmla="*/ 501 w 1152"/>
                    <a:gd name="T9" fmla="*/ 1782 h 1906"/>
                    <a:gd name="T10" fmla="*/ 549 w 1152"/>
                    <a:gd name="T11" fmla="*/ 1809 h 1906"/>
                    <a:gd name="T12" fmla="*/ 601 w 1152"/>
                    <a:gd name="T13" fmla="*/ 1810 h 1906"/>
                    <a:gd name="T14" fmla="*/ 642 w 1152"/>
                    <a:gd name="T15" fmla="*/ 1789 h 1906"/>
                    <a:gd name="T16" fmla="*/ 671 w 1152"/>
                    <a:gd name="T17" fmla="*/ 1754 h 1906"/>
                    <a:gd name="T18" fmla="*/ 680 w 1152"/>
                    <a:gd name="T19" fmla="*/ 1708 h 1906"/>
                    <a:gd name="T20" fmla="*/ 667 w 1152"/>
                    <a:gd name="T21" fmla="*/ 1655 h 1906"/>
                    <a:gd name="T22" fmla="*/ 628 w 1152"/>
                    <a:gd name="T23" fmla="*/ 1617 h 1906"/>
                    <a:gd name="T24" fmla="*/ 576 w 1152"/>
                    <a:gd name="T25" fmla="*/ 1603 h 1906"/>
                    <a:gd name="T26" fmla="*/ 150 w 1152"/>
                    <a:gd name="T27" fmla="*/ 1457 h 1906"/>
                    <a:gd name="T28" fmla="*/ 1003 w 1152"/>
                    <a:gd name="T29" fmla="*/ 215 h 1906"/>
                    <a:gd name="T30" fmla="*/ 125 w 1152"/>
                    <a:gd name="T31" fmla="*/ 0 h 1906"/>
                    <a:gd name="T32" fmla="*/ 1055 w 1152"/>
                    <a:gd name="T33" fmla="*/ 3 h 1906"/>
                    <a:gd name="T34" fmla="*/ 1105 w 1152"/>
                    <a:gd name="T35" fmla="*/ 28 h 1906"/>
                    <a:gd name="T36" fmla="*/ 1140 w 1152"/>
                    <a:gd name="T37" fmla="*/ 70 h 1906"/>
                    <a:gd name="T38" fmla="*/ 1152 w 1152"/>
                    <a:gd name="T39" fmla="*/ 125 h 1906"/>
                    <a:gd name="T40" fmla="*/ 1149 w 1152"/>
                    <a:gd name="T41" fmla="*/ 1810 h 1906"/>
                    <a:gd name="T42" fmla="*/ 1125 w 1152"/>
                    <a:gd name="T43" fmla="*/ 1859 h 1906"/>
                    <a:gd name="T44" fmla="*/ 1082 w 1152"/>
                    <a:gd name="T45" fmla="*/ 1894 h 1906"/>
                    <a:gd name="T46" fmla="*/ 1026 w 1152"/>
                    <a:gd name="T47" fmla="*/ 1906 h 1906"/>
                    <a:gd name="T48" fmla="*/ 96 w 1152"/>
                    <a:gd name="T49" fmla="*/ 1903 h 1906"/>
                    <a:gd name="T50" fmla="*/ 47 w 1152"/>
                    <a:gd name="T51" fmla="*/ 1879 h 1906"/>
                    <a:gd name="T52" fmla="*/ 13 w 1152"/>
                    <a:gd name="T53" fmla="*/ 1836 h 1906"/>
                    <a:gd name="T54" fmla="*/ 0 w 1152"/>
                    <a:gd name="T55" fmla="*/ 1781 h 1906"/>
                    <a:gd name="T56" fmla="*/ 3 w 1152"/>
                    <a:gd name="T57" fmla="*/ 96 h 1906"/>
                    <a:gd name="T58" fmla="*/ 27 w 1152"/>
                    <a:gd name="T59" fmla="*/ 47 h 1906"/>
                    <a:gd name="T60" fmla="*/ 70 w 1152"/>
                    <a:gd name="T61" fmla="*/ 13 h 1906"/>
                    <a:gd name="T62" fmla="*/ 125 w 1152"/>
                    <a:gd name="T63" fmla="*/ 0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2" h="1906">
                      <a:moveTo>
                        <a:pt x="576" y="1603"/>
                      </a:moveTo>
                      <a:lnTo>
                        <a:pt x="549" y="1607"/>
                      </a:lnTo>
                      <a:lnTo>
                        <a:pt x="523" y="1617"/>
                      </a:lnTo>
                      <a:lnTo>
                        <a:pt x="501" y="1633"/>
                      </a:lnTo>
                      <a:lnTo>
                        <a:pt x="486" y="1655"/>
                      </a:lnTo>
                      <a:lnTo>
                        <a:pt x="475" y="1680"/>
                      </a:lnTo>
                      <a:lnTo>
                        <a:pt x="471" y="1708"/>
                      </a:lnTo>
                      <a:lnTo>
                        <a:pt x="475" y="1736"/>
                      </a:lnTo>
                      <a:lnTo>
                        <a:pt x="486" y="1760"/>
                      </a:lnTo>
                      <a:lnTo>
                        <a:pt x="501" y="1782"/>
                      </a:lnTo>
                      <a:lnTo>
                        <a:pt x="523" y="1798"/>
                      </a:lnTo>
                      <a:lnTo>
                        <a:pt x="549" y="1809"/>
                      </a:lnTo>
                      <a:lnTo>
                        <a:pt x="576" y="1812"/>
                      </a:lnTo>
                      <a:lnTo>
                        <a:pt x="601" y="1810"/>
                      </a:lnTo>
                      <a:lnTo>
                        <a:pt x="622" y="1801"/>
                      </a:lnTo>
                      <a:lnTo>
                        <a:pt x="642" y="1789"/>
                      </a:lnTo>
                      <a:lnTo>
                        <a:pt x="657" y="1773"/>
                      </a:lnTo>
                      <a:lnTo>
                        <a:pt x="671" y="1754"/>
                      </a:lnTo>
                      <a:lnTo>
                        <a:pt x="678" y="1731"/>
                      </a:lnTo>
                      <a:lnTo>
                        <a:pt x="680" y="1708"/>
                      </a:lnTo>
                      <a:lnTo>
                        <a:pt x="677" y="1680"/>
                      </a:lnTo>
                      <a:lnTo>
                        <a:pt x="667" y="1655"/>
                      </a:lnTo>
                      <a:lnTo>
                        <a:pt x="650" y="1633"/>
                      </a:lnTo>
                      <a:lnTo>
                        <a:pt x="628" y="1617"/>
                      </a:lnTo>
                      <a:lnTo>
                        <a:pt x="604" y="1607"/>
                      </a:lnTo>
                      <a:lnTo>
                        <a:pt x="576" y="1603"/>
                      </a:lnTo>
                      <a:close/>
                      <a:moveTo>
                        <a:pt x="150" y="215"/>
                      </a:moveTo>
                      <a:lnTo>
                        <a:pt x="150" y="1457"/>
                      </a:lnTo>
                      <a:lnTo>
                        <a:pt x="1003" y="1457"/>
                      </a:lnTo>
                      <a:lnTo>
                        <a:pt x="1003" y="215"/>
                      </a:lnTo>
                      <a:lnTo>
                        <a:pt x="150" y="215"/>
                      </a:lnTo>
                      <a:close/>
                      <a:moveTo>
                        <a:pt x="125" y="0"/>
                      </a:moveTo>
                      <a:lnTo>
                        <a:pt x="1026" y="0"/>
                      </a:lnTo>
                      <a:lnTo>
                        <a:pt x="1055" y="3"/>
                      </a:lnTo>
                      <a:lnTo>
                        <a:pt x="1082" y="13"/>
                      </a:lnTo>
                      <a:lnTo>
                        <a:pt x="1105" y="28"/>
                      </a:lnTo>
                      <a:lnTo>
                        <a:pt x="1125" y="47"/>
                      </a:lnTo>
                      <a:lnTo>
                        <a:pt x="1140" y="70"/>
                      </a:lnTo>
                      <a:lnTo>
                        <a:pt x="1149" y="96"/>
                      </a:lnTo>
                      <a:lnTo>
                        <a:pt x="1152" y="125"/>
                      </a:lnTo>
                      <a:lnTo>
                        <a:pt x="1152" y="1781"/>
                      </a:lnTo>
                      <a:lnTo>
                        <a:pt x="1149" y="1810"/>
                      </a:lnTo>
                      <a:lnTo>
                        <a:pt x="1140" y="1836"/>
                      </a:lnTo>
                      <a:lnTo>
                        <a:pt x="1125" y="1859"/>
                      </a:lnTo>
                      <a:lnTo>
                        <a:pt x="1105" y="1879"/>
                      </a:lnTo>
                      <a:lnTo>
                        <a:pt x="1082" y="1894"/>
                      </a:lnTo>
                      <a:lnTo>
                        <a:pt x="1055" y="1903"/>
                      </a:lnTo>
                      <a:lnTo>
                        <a:pt x="1026" y="1906"/>
                      </a:lnTo>
                      <a:lnTo>
                        <a:pt x="125" y="1906"/>
                      </a:lnTo>
                      <a:lnTo>
                        <a:pt x="96" y="1903"/>
                      </a:lnTo>
                      <a:lnTo>
                        <a:pt x="70" y="1894"/>
                      </a:lnTo>
                      <a:lnTo>
                        <a:pt x="47" y="1879"/>
                      </a:lnTo>
                      <a:lnTo>
                        <a:pt x="27" y="1859"/>
                      </a:lnTo>
                      <a:lnTo>
                        <a:pt x="13" y="1836"/>
                      </a:lnTo>
                      <a:lnTo>
                        <a:pt x="3" y="1810"/>
                      </a:lnTo>
                      <a:lnTo>
                        <a:pt x="0" y="1781"/>
                      </a:lnTo>
                      <a:lnTo>
                        <a:pt x="0" y="125"/>
                      </a:lnTo>
                      <a:lnTo>
                        <a:pt x="3" y="96"/>
                      </a:lnTo>
                      <a:lnTo>
                        <a:pt x="13" y="70"/>
                      </a:lnTo>
                      <a:lnTo>
                        <a:pt x="27" y="47"/>
                      </a:lnTo>
                      <a:lnTo>
                        <a:pt x="47" y="28"/>
                      </a:lnTo>
                      <a:lnTo>
                        <a:pt x="70" y="13"/>
                      </a:lnTo>
                      <a:lnTo>
                        <a:pt x="96" y="3"/>
                      </a:lnTo>
                      <a:lnTo>
                        <a:pt x="1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60" name="Freeform 59"/>
                <p:cNvSpPr>
                  <a:spLocks noEditPoints="1"/>
                </p:cNvSpPr>
                <p:nvPr/>
              </p:nvSpPr>
              <p:spPr bwMode="auto">
                <a:xfrm>
                  <a:off x="12578064" y="2407860"/>
                  <a:ext cx="516955" cy="444605"/>
                </a:xfrm>
                <a:custGeom>
                  <a:avLst/>
                  <a:gdLst>
                    <a:gd name="T0" fmla="*/ 1404 w 2217"/>
                    <a:gd name="T1" fmla="*/ 1581 h 1906"/>
                    <a:gd name="T2" fmla="*/ 1363 w 2217"/>
                    <a:gd name="T3" fmla="*/ 1600 h 1906"/>
                    <a:gd name="T4" fmla="*/ 1334 w 2217"/>
                    <a:gd name="T5" fmla="*/ 1637 h 1906"/>
                    <a:gd name="T6" fmla="*/ 1324 w 2217"/>
                    <a:gd name="T7" fmla="*/ 1683 h 1906"/>
                    <a:gd name="T8" fmla="*/ 1337 w 2217"/>
                    <a:gd name="T9" fmla="*/ 1736 h 1906"/>
                    <a:gd name="T10" fmla="*/ 1375 w 2217"/>
                    <a:gd name="T11" fmla="*/ 1773 h 1906"/>
                    <a:gd name="T12" fmla="*/ 1428 w 2217"/>
                    <a:gd name="T13" fmla="*/ 1788 h 1906"/>
                    <a:gd name="T14" fmla="*/ 1481 w 2217"/>
                    <a:gd name="T15" fmla="*/ 1773 h 1906"/>
                    <a:gd name="T16" fmla="*/ 1519 w 2217"/>
                    <a:gd name="T17" fmla="*/ 1736 h 1906"/>
                    <a:gd name="T18" fmla="*/ 1533 w 2217"/>
                    <a:gd name="T19" fmla="*/ 1683 h 1906"/>
                    <a:gd name="T20" fmla="*/ 1522 w 2217"/>
                    <a:gd name="T21" fmla="*/ 1642 h 1906"/>
                    <a:gd name="T22" fmla="*/ 1493 w 2217"/>
                    <a:gd name="T23" fmla="*/ 1604 h 1906"/>
                    <a:gd name="T24" fmla="*/ 1452 w 2217"/>
                    <a:gd name="T25" fmla="*/ 1581 h 1906"/>
                    <a:gd name="T26" fmla="*/ 1109 w 2217"/>
                    <a:gd name="T27" fmla="*/ 1577 h 1906"/>
                    <a:gd name="T28" fmla="*/ 1063 w 2217"/>
                    <a:gd name="T29" fmla="*/ 1588 h 1906"/>
                    <a:gd name="T30" fmla="*/ 1026 w 2217"/>
                    <a:gd name="T31" fmla="*/ 1617 h 1906"/>
                    <a:gd name="T32" fmla="*/ 1007 w 2217"/>
                    <a:gd name="T33" fmla="*/ 1658 h 1906"/>
                    <a:gd name="T34" fmla="*/ 1007 w 2217"/>
                    <a:gd name="T35" fmla="*/ 1710 h 1906"/>
                    <a:gd name="T36" fmla="*/ 1035 w 2217"/>
                    <a:gd name="T37" fmla="*/ 1756 h 1906"/>
                    <a:gd name="T38" fmla="*/ 1081 w 2217"/>
                    <a:gd name="T39" fmla="*/ 1784 h 1906"/>
                    <a:gd name="T40" fmla="*/ 1136 w 2217"/>
                    <a:gd name="T41" fmla="*/ 1784 h 1906"/>
                    <a:gd name="T42" fmla="*/ 1182 w 2217"/>
                    <a:gd name="T43" fmla="*/ 1756 h 1906"/>
                    <a:gd name="T44" fmla="*/ 1210 w 2217"/>
                    <a:gd name="T45" fmla="*/ 1710 h 1906"/>
                    <a:gd name="T46" fmla="*/ 1210 w 2217"/>
                    <a:gd name="T47" fmla="*/ 1662 h 1906"/>
                    <a:gd name="T48" fmla="*/ 1191 w 2217"/>
                    <a:gd name="T49" fmla="*/ 1622 h 1906"/>
                    <a:gd name="T50" fmla="*/ 1155 w 2217"/>
                    <a:gd name="T51" fmla="*/ 1591 h 1906"/>
                    <a:gd name="T52" fmla="*/ 1109 w 2217"/>
                    <a:gd name="T53" fmla="*/ 1577 h 1906"/>
                    <a:gd name="T54" fmla="*/ 765 w 2217"/>
                    <a:gd name="T55" fmla="*/ 1581 h 1906"/>
                    <a:gd name="T56" fmla="*/ 723 w 2217"/>
                    <a:gd name="T57" fmla="*/ 1600 h 1906"/>
                    <a:gd name="T58" fmla="*/ 695 w 2217"/>
                    <a:gd name="T59" fmla="*/ 1637 h 1906"/>
                    <a:gd name="T60" fmla="*/ 684 w 2217"/>
                    <a:gd name="T61" fmla="*/ 1683 h 1906"/>
                    <a:gd name="T62" fmla="*/ 699 w 2217"/>
                    <a:gd name="T63" fmla="*/ 1736 h 1906"/>
                    <a:gd name="T64" fmla="*/ 736 w 2217"/>
                    <a:gd name="T65" fmla="*/ 1773 h 1906"/>
                    <a:gd name="T66" fmla="*/ 789 w 2217"/>
                    <a:gd name="T67" fmla="*/ 1788 h 1906"/>
                    <a:gd name="T68" fmla="*/ 841 w 2217"/>
                    <a:gd name="T69" fmla="*/ 1773 h 1906"/>
                    <a:gd name="T70" fmla="*/ 880 w 2217"/>
                    <a:gd name="T71" fmla="*/ 1736 h 1906"/>
                    <a:gd name="T72" fmla="*/ 893 w 2217"/>
                    <a:gd name="T73" fmla="*/ 1683 h 1906"/>
                    <a:gd name="T74" fmla="*/ 884 w 2217"/>
                    <a:gd name="T75" fmla="*/ 1642 h 1906"/>
                    <a:gd name="T76" fmla="*/ 855 w 2217"/>
                    <a:gd name="T77" fmla="*/ 1604 h 1906"/>
                    <a:gd name="T78" fmla="*/ 814 w 2217"/>
                    <a:gd name="T79" fmla="*/ 1581 h 1906"/>
                    <a:gd name="T80" fmla="*/ 126 w 2217"/>
                    <a:gd name="T81" fmla="*/ 0 h 1906"/>
                    <a:gd name="T82" fmla="*/ 2121 w 2217"/>
                    <a:gd name="T83" fmla="*/ 3 h 1906"/>
                    <a:gd name="T84" fmla="*/ 2170 w 2217"/>
                    <a:gd name="T85" fmla="*/ 27 h 1906"/>
                    <a:gd name="T86" fmla="*/ 2204 w 2217"/>
                    <a:gd name="T87" fmla="*/ 70 h 1906"/>
                    <a:gd name="T88" fmla="*/ 2217 w 2217"/>
                    <a:gd name="T89" fmla="*/ 125 h 1906"/>
                    <a:gd name="T90" fmla="*/ 2214 w 2217"/>
                    <a:gd name="T91" fmla="*/ 1810 h 1906"/>
                    <a:gd name="T92" fmla="*/ 2190 w 2217"/>
                    <a:gd name="T93" fmla="*/ 1859 h 1906"/>
                    <a:gd name="T94" fmla="*/ 2147 w 2217"/>
                    <a:gd name="T95" fmla="*/ 1893 h 1906"/>
                    <a:gd name="T96" fmla="*/ 2092 w 2217"/>
                    <a:gd name="T97" fmla="*/ 1906 h 1906"/>
                    <a:gd name="T98" fmla="*/ 567 w 2217"/>
                    <a:gd name="T99" fmla="*/ 1386 h 1906"/>
                    <a:gd name="T100" fmla="*/ 2067 w 2217"/>
                    <a:gd name="T101" fmla="*/ 214 h 1906"/>
                    <a:gd name="T102" fmla="*/ 149 w 2217"/>
                    <a:gd name="T103" fmla="*/ 339 h 1906"/>
                    <a:gd name="T104" fmla="*/ 0 w 2217"/>
                    <a:gd name="T105" fmla="*/ 125 h 1906"/>
                    <a:gd name="T106" fmla="*/ 13 w 2217"/>
                    <a:gd name="T107" fmla="*/ 70 h 1906"/>
                    <a:gd name="T108" fmla="*/ 47 w 2217"/>
                    <a:gd name="T109" fmla="*/ 27 h 1906"/>
                    <a:gd name="T110" fmla="*/ 97 w 2217"/>
                    <a:gd name="T111" fmla="*/ 3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17" h="1906">
                      <a:moveTo>
                        <a:pt x="1428" y="1577"/>
                      </a:moveTo>
                      <a:lnTo>
                        <a:pt x="1404" y="1581"/>
                      </a:lnTo>
                      <a:lnTo>
                        <a:pt x="1382" y="1588"/>
                      </a:lnTo>
                      <a:lnTo>
                        <a:pt x="1363" y="1600"/>
                      </a:lnTo>
                      <a:lnTo>
                        <a:pt x="1347" y="1617"/>
                      </a:lnTo>
                      <a:lnTo>
                        <a:pt x="1334" y="1637"/>
                      </a:lnTo>
                      <a:lnTo>
                        <a:pt x="1326" y="1658"/>
                      </a:lnTo>
                      <a:lnTo>
                        <a:pt x="1324" y="1683"/>
                      </a:lnTo>
                      <a:lnTo>
                        <a:pt x="1328" y="1710"/>
                      </a:lnTo>
                      <a:lnTo>
                        <a:pt x="1337" y="1736"/>
                      </a:lnTo>
                      <a:lnTo>
                        <a:pt x="1354" y="1756"/>
                      </a:lnTo>
                      <a:lnTo>
                        <a:pt x="1375" y="1773"/>
                      </a:lnTo>
                      <a:lnTo>
                        <a:pt x="1400" y="1784"/>
                      </a:lnTo>
                      <a:lnTo>
                        <a:pt x="1428" y="1788"/>
                      </a:lnTo>
                      <a:lnTo>
                        <a:pt x="1456" y="1784"/>
                      </a:lnTo>
                      <a:lnTo>
                        <a:pt x="1481" y="1773"/>
                      </a:lnTo>
                      <a:lnTo>
                        <a:pt x="1502" y="1756"/>
                      </a:lnTo>
                      <a:lnTo>
                        <a:pt x="1519" y="1736"/>
                      </a:lnTo>
                      <a:lnTo>
                        <a:pt x="1529" y="1710"/>
                      </a:lnTo>
                      <a:lnTo>
                        <a:pt x="1533" y="1683"/>
                      </a:lnTo>
                      <a:lnTo>
                        <a:pt x="1531" y="1662"/>
                      </a:lnTo>
                      <a:lnTo>
                        <a:pt x="1522" y="1642"/>
                      </a:lnTo>
                      <a:lnTo>
                        <a:pt x="1510" y="1622"/>
                      </a:lnTo>
                      <a:lnTo>
                        <a:pt x="1493" y="1604"/>
                      </a:lnTo>
                      <a:lnTo>
                        <a:pt x="1474" y="1591"/>
                      </a:lnTo>
                      <a:lnTo>
                        <a:pt x="1452" y="1581"/>
                      </a:lnTo>
                      <a:lnTo>
                        <a:pt x="1428" y="1577"/>
                      </a:lnTo>
                      <a:close/>
                      <a:moveTo>
                        <a:pt x="1109" y="1577"/>
                      </a:moveTo>
                      <a:lnTo>
                        <a:pt x="1085" y="1581"/>
                      </a:lnTo>
                      <a:lnTo>
                        <a:pt x="1063" y="1588"/>
                      </a:lnTo>
                      <a:lnTo>
                        <a:pt x="1043" y="1600"/>
                      </a:lnTo>
                      <a:lnTo>
                        <a:pt x="1026" y="1617"/>
                      </a:lnTo>
                      <a:lnTo>
                        <a:pt x="1014" y="1637"/>
                      </a:lnTo>
                      <a:lnTo>
                        <a:pt x="1007" y="1658"/>
                      </a:lnTo>
                      <a:lnTo>
                        <a:pt x="1003" y="1683"/>
                      </a:lnTo>
                      <a:lnTo>
                        <a:pt x="1007" y="1710"/>
                      </a:lnTo>
                      <a:lnTo>
                        <a:pt x="1018" y="1736"/>
                      </a:lnTo>
                      <a:lnTo>
                        <a:pt x="1035" y="1756"/>
                      </a:lnTo>
                      <a:lnTo>
                        <a:pt x="1055" y="1773"/>
                      </a:lnTo>
                      <a:lnTo>
                        <a:pt x="1081" y="1784"/>
                      </a:lnTo>
                      <a:lnTo>
                        <a:pt x="1109" y="1788"/>
                      </a:lnTo>
                      <a:lnTo>
                        <a:pt x="1136" y="1784"/>
                      </a:lnTo>
                      <a:lnTo>
                        <a:pt x="1162" y="1773"/>
                      </a:lnTo>
                      <a:lnTo>
                        <a:pt x="1182" y="1756"/>
                      </a:lnTo>
                      <a:lnTo>
                        <a:pt x="1199" y="1736"/>
                      </a:lnTo>
                      <a:lnTo>
                        <a:pt x="1210" y="1710"/>
                      </a:lnTo>
                      <a:lnTo>
                        <a:pt x="1214" y="1683"/>
                      </a:lnTo>
                      <a:lnTo>
                        <a:pt x="1210" y="1662"/>
                      </a:lnTo>
                      <a:lnTo>
                        <a:pt x="1203" y="1642"/>
                      </a:lnTo>
                      <a:lnTo>
                        <a:pt x="1191" y="1622"/>
                      </a:lnTo>
                      <a:lnTo>
                        <a:pt x="1174" y="1604"/>
                      </a:lnTo>
                      <a:lnTo>
                        <a:pt x="1155" y="1591"/>
                      </a:lnTo>
                      <a:lnTo>
                        <a:pt x="1133" y="1581"/>
                      </a:lnTo>
                      <a:lnTo>
                        <a:pt x="1109" y="1577"/>
                      </a:lnTo>
                      <a:close/>
                      <a:moveTo>
                        <a:pt x="789" y="1577"/>
                      </a:moveTo>
                      <a:lnTo>
                        <a:pt x="765" y="1581"/>
                      </a:lnTo>
                      <a:lnTo>
                        <a:pt x="744" y="1588"/>
                      </a:lnTo>
                      <a:lnTo>
                        <a:pt x="723" y="1600"/>
                      </a:lnTo>
                      <a:lnTo>
                        <a:pt x="707" y="1617"/>
                      </a:lnTo>
                      <a:lnTo>
                        <a:pt x="695" y="1637"/>
                      </a:lnTo>
                      <a:lnTo>
                        <a:pt x="687" y="1658"/>
                      </a:lnTo>
                      <a:lnTo>
                        <a:pt x="684" y="1683"/>
                      </a:lnTo>
                      <a:lnTo>
                        <a:pt x="688" y="1710"/>
                      </a:lnTo>
                      <a:lnTo>
                        <a:pt x="699" y="1736"/>
                      </a:lnTo>
                      <a:lnTo>
                        <a:pt x="715" y="1756"/>
                      </a:lnTo>
                      <a:lnTo>
                        <a:pt x="736" y="1773"/>
                      </a:lnTo>
                      <a:lnTo>
                        <a:pt x="762" y="1784"/>
                      </a:lnTo>
                      <a:lnTo>
                        <a:pt x="789" y="1788"/>
                      </a:lnTo>
                      <a:lnTo>
                        <a:pt x="817" y="1784"/>
                      </a:lnTo>
                      <a:lnTo>
                        <a:pt x="841" y="1773"/>
                      </a:lnTo>
                      <a:lnTo>
                        <a:pt x="863" y="1756"/>
                      </a:lnTo>
                      <a:lnTo>
                        <a:pt x="880" y="1736"/>
                      </a:lnTo>
                      <a:lnTo>
                        <a:pt x="890" y="1710"/>
                      </a:lnTo>
                      <a:lnTo>
                        <a:pt x="893" y="1683"/>
                      </a:lnTo>
                      <a:lnTo>
                        <a:pt x="891" y="1662"/>
                      </a:lnTo>
                      <a:lnTo>
                        <a:pt x="884" y="1642"/>
                      </a:lnTo>
                      <a:lnTo>
                        <a:pt x="870" y="1622"/>
                      </a:lnTo>
                      <a:lnTo>
                        <a:pt x="855" y="1604"/>
                      </a:lnTo>
                      <a:lnTo>
                        <a:pt x="835" y="1591"/>
                      </a:lnTo>
                      <a:lnTo>
                        <a:pt x="814" y="1581"/>
                      </a:lnTo>
                      <a:lnTo>
                        <a:pt x="789" y="1577"/>
                      </a:lnTo>
                      <a:close/>
                      <a:moveTo>
                        <a:pt x="126" y="0"/>
                      </a:moveTo>
                      <a:lnTo>
                        <a:pt x="2092" y="0"/>
                      </a:lnTo>
                      <a:lnTo>
                        <a:pt x="2121" y="3"/>
                      </a:lnTo>
                      <a:lnTo>
                        <a:pt x="2147" y="12"/>
                      </a:lnTo>
                      <a:lnTo>
                        <a:pt x="2170" y="27"/>
                      </a:lnTo>
                      <a:lnTo>
                        <a:pt x="2190" y="47"/>
                      </a:lnTo>
                      <a:lnTo>
                        <a:pt x="2204" y="70"/>
                      </a:lnTo>
                      <a:lnTo>
                        <a:pt x="2214" y="96"/>
                      </a:lnTo>
                      <a:lnTo>
                        <a:pt x="2217" y="125"/>
                      </a:lnTo>
                      <a:lnTo>
                        <a:pt x="2217" y="1781"/>
                      </a:lnTo>
                      <a:lnTo>
                        <a:pt x="2214" y="1810"/>
                      </a:lnTo>
                      <a:lnTo>
                        <a:pt x="2204" y="1836"/>
                      </a:lnTo>
                      <a:lnTo>
                        <a:pt x="2190" y="1859"/>
                      </a:lnTo>
                      <a:lnTo>
                        <a:pt x="2170" y="1878"/>
                      </a:lnTo>
                      <a:lnTo>
                        <a:pt x="2147" y="1893"/>
                      </a:lnTo>
                      <a:lnTo>
                        <a:pt x="2121" y="1903"/>
                      </a:lnTo>
                      <a:lnTo>
                        <a:pt x="2092" y="1906"/>
                      </a:lnTo>
                      <a:lnTo>
                        <a:pt x="567" y="1906"/>
                      </a:lnTo>
                      <a:lnTo>
                        <a:pt x="567" y="1386"/>
                      </a:lnTo>
                      <a:lnTo>
                        <a:pt x="2067" y="1386"/>
                      </a:lnTo>
                      <a:lnTo>
                        <a:pt x="2067" y="214"/>
                      </a:lnTo>
                      <a:lnTo>
                        <a:pt x="149" y="214"/>
                      </a:lnTo>
                      <a:lnTo>
                        <a:pt x="149" y="339"/>
                      </a:lnTo>
                      <a:lnTo>
                        <a:pt x="0" y="339"/>
                      </a:lnTo>
                      <a:lnTo>
                        <a:pt x="0" y="125"/>
                      </a:lnTo>
                      <a:lnTo>
                        <a:pt x="4" y="96"/>
                      </a:lnTo>
                      <a:lnTo>
                        <a:pt x="13" y="70"/>
                      </a:lnTo>
                      <a:lnTo>
                        <a:pt x="28" y="47"/>
                      </a:lnTo>
                      <a:lnTo>
                        <a:pt x="47" y="27"/>
                      </a:lnTo>
                      <a:lnTo>
                        <a:pt x="70" y="12"/>
                      </a:lnTo>
                      <a:lnTo>
                        <a:pt x="97" y="3"/>
                      </a:lnTo>
                      <a:lnTo>
                        <a:pt x="126"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grpSp>
          <p:sp>
            <p:nvSpPr>
              <p:cNvPr id="21" name="TextBox 20"/>
              <p:cNvSpPr txBox="1"/>
              <p:nvPr/>
            </p:nvSpPr>
            <p:spPr>
              <a:xfrm>
                <a:off x="4534651" y="1882158"/>
                <a:ext cx="973267" cy="288724"/>
              </a:xfrm>
              <a:prstGeom prst="rect">
                <a:avLst/>
              </a:prstGeom>
              <a:noFill/>
              <a:effectLst/>
            </p:spPr>
            <p:txBody>
              <a:bodyPr wrap="square" lIns="0" tIns="0" rIns="0" bIns="0" rtlCol="0" anchor="t">
                <a:noAutofit/>
              </a:bodyPr>
              <a:lstStyle/>
              <a:p>
                <a:pPr algn="ctr" defTabSz="914400" eaLnBrk="0" hangingPunct="0">
                  <a:defRPr/>
                </a:pPr>
                <a:r>
                  <a:rPr lang="en-US" sz="1600" b="1" dirty="0">
                    <a:solidFill>
                      <a:srgbClr val="FFFFFF"/>
                    </a:solidFill>
                  </a:rPr>
                  <a:t>Desktop</a:t>
                </a:r>
              </a:p>
            </p:txBody>
          </p:sp>
          <p:sp>
            <p:nvSpPr>
              <p:cNvPr id="22" name="TextBox 21"/>
              <p:cNvSpPr txBox="1"/>
              <p:nvPr/>
            </p:nvSpPr>
            <p:spPr>
              <a:xfrm>
                <a:off x="5725077" y="1882158"/>
                <a:ext cx="816716" cy="288724"/>
              </a:xfrm>
              <a:prstGeom prst="rect">
                <a:avLst/>
              </a:prstGeom>
              <a:noFill/>
              <a:effectLst/>
            </p:spPr>
            <p:txBody>
              <a:bodyPr wrap="square" lIns="0" tIns="0" rIns="0" bIns="0" rtlCol="0" anchor="t">
                <a:noAutofit/>
              </a:bodyPr>
              <a:lstStyle/>
              <a:p>
                <a:pPr algn="ctr" defTabSz="914400" eaLnBrk="0" hangingPunct="0">
                  <a:defRPr/>
                </a:pPr>
                <a:r>
                  <a:rPr lang="en-US" sz="1600" b="1" dirty="0">
                    <a:solidFill>
                      <a:srgbClr val="FFFFFF"/>
                    </a:solidFill>
                  </a:rPr>
                  <a:t>Web</a:t>
                </a:r>
              </a:p>
            </p:txBody>
          </p:sp>
          <p:sp>
            <p:nvSpPr>
              <p:cNvPr id="23" name="TextBox 22"/>
              <p:cNvSpPr txBox="1"/>
              <p:nvPr/>
            </p:nvSpPr>
            <p:spPr>
              <a:xfrm>
                <a:off x="6763282" y="1882157"/>
                <a:ext cx="894069" cy="288724"/>
              </a:xfrm>
              <a:prstGeom prst="rect">
                <a:avLst/>
              </a:prstGeom>
              <a:noFill/>
              <a:effectLst/>
            </p:spPr>
            <p:txBody>
              <a:bodyPr wrap="square" lIns="0" tIns="0" rIns="0" bIns="0" rtlCol="0" anchor="t">
                <a:noAutofit/>
              </a:bodyPr>
              <a:lstStyle/>
              <a:p>
                <a:pPr algn="ctr" defTabSz="914400" eaLnBrk="0" hangingPunct="0">
                  <a:defRPr/>
                </a:pPr>
                <a:r>
                  <a:rPr lang="en-US" sz="1600" b="1" dirty="0">
                    <a:solidFill>
                      <a:srgbClr val="FFFFFF"/>
                    </a:solidFill>
                  </a:rPr>
                  <a:t>Device</a:t>
                </a:r>
              </a:p>
            </p:txBody>
          </p:sp>
          <p:grpSp>
            <p:nvGrpSpPr>
              <p:cNvPr id="24" name="Group 23"/>
              <p:cNvGrpSpPr/>
              <p:nvPr/>
            </p:nvGrpSpPr>
            <p:grpSpPr>
              <a:xfrm>
                <a:off x="5016189" y="5143832"/>
                <a:ext cx="617827" cy="505929"/>
                <a:chOff x="9622002" y="3703176"/>
                <a:chExt cx="617177" cy="505396"/>
              </a:xfrm>
            </p:grpSpPr>
            <p:sp>
              <p:nvSpPr>
                <p:cNvPr id="55" name="Freeform 54"/>
                <p:cNvSpPr>
                  <a:spLocks/>
                </p:cNvSpPr>
                <p:nvPr/>
              </p:nvSpPr>
              <p:spPr bwMode="auto">
                <a:xfrm>
                  <a:off x="9622002" y="3703176"/>
                  <a:ext cx="617177" cy="505396"/>
                </a:xfrm>
                <a:custGeom>
                  <a:avLst/>
                  <a:gdLst>
                    <a:gd name="T0" fmla="*/ 120 w 2596"/>
                    <a:gd name="T1" fmla="*/ 0 h 2126"/>
                    <a:gd name="T2" fmla="*/ 2476 w 2596"/>
                    <a:gd name="T3" fmla="*/ 0 h 2126"/>
                    <a:gd name="T4" fmla="*/ 2504 w 2596"/>
                    <a:gd name="T5" fmla="*/ 3 h 2126"/>
                    <a:gd name="T6" fmla="*/ 2528 w 2596"/>
                    <a:gd name="T7" fmla="*/ 12 h 2126"/>
                    <a:gd name="T8" fmla="*/ 2551 w 2596"/>
                    <a:gd name="T9" fmla="*/ 26 h 2126"/>
                    <a:gd name="T10" fmla="*/ 2569 w 2596"/>
                    <a:gd name="T11" fmla="*/ 44 h 2126"/>
                    <a:gd name="T12" fmla="*/ 2584 w 2596"/>
                    <a:gd name="T13" fmla="*/ 67 h 2126"/>
                    <a:gd name="T14" fmla="*/ 2592 w 2596"/>
                    <a:gd name="T15" fmla="*/ 92 h 2126"/>
                    <a:gd name="T16" fmla="*/ 2596 w 2596"/>
                    <a:gd name="T17" fmla="*/ 119 h 2126"/>
                    <a:gd name="T18" fmla="*/ 2596 w 2596"/>
                    <a:gd name="T19" fmla="*/ 2007 h 2126"/>
                    <a:gd name="T20" fmla="*/ 2592 w 2596"/>
                    <a:gd name="T21" fmla="*/ 2035 h 2126"/>
                    <a:gd name="T22" fmla="*/ 2584 w 2596"/>
                    <a:gd name="T23" fmla="*/ 2060 h 2126"/>
                    <a:gd name="T24" fmla="*/ 2569 w 2596"/>
                    <a:gd name="T25" fmla="*/ 2082 h 2126"/>
                    <a:gd name="T26" fmla="*/ 2551 w 2596"/>
                    <a:gd name="T27" fmla="*/ 2100 h 2126"/>
                    <a:gd name="T28" fmla="*/ 2528 w 2596"/>
                    <a:gd name="T29" fmla="*/ 2114 h 2126"/>
                    <a:gd name="T30" fmla="*/ 2504 w 2596"/>
                    <a:gd name="T31" fmla="*/ 2123 h 2126"/>
                    <a:gd name="T32" fmla="*/ 2476 w 2596"/>
                    <a:gd name="T33" fmla="*/ 2126 h 2126"/>
                    <a:gd name="T34" fmla="*/ 120 w 2596"/>
                    <a:gd name="T35" fmla="*/ 2126 h 2126"/>
                    <a:gd name="T36" fmla="*/ 92 w 2596"/>
                    <a:gd name="T37" fmla="*/ 2123 h 2126"/>
                    <a:gd name="T38" fmla="*/ 67 w 2596"/>
                    <a:gd name="T39" fmla="*/ 2114 h 2126"/>
                    <a:gd name="T40" fmla="*/ 45 w 2596"/>
                    <a:gd name="T41" fmla="*/ 2100 h 2126"/>
                    <a:gd name="T42" fmla="*/ 25 w 2596"/>
                    <a:gd name="T43" fmla="*/ 2082 h 2126"/>
                    <a:gd name="T44" fmla="*/ 12 w 2596"/>
                    <a:gd name="T45" fmla="*/ 2060 h 2126"/>
                    <a:gd name="T46" fmla="*/ 2 w 2596"/>
                    <a:gd name="T47" fmla="*/ 2035 h 2126"/>
                    <a:gd name="T48" fmla="*/ 0 w 2596"/>
                    <a:gd name="T49" fmla="*/ 2007 h 2126"/>
                    <a:gd name="T50" fmla="*/ 0 w 2596"/>
                    <a:gd name="T51" fmla="*/ 119 h 2126"/>
                    <a:gd name="T52" fmla="*/ 2 w 2596"/>
                    <a:gd name="T53" fmla="*/ 92 h 2126"/>
                    <a:gd name="T54" fmla="*/ 12 w 2596"/>
                    <a:gd name="T55" fmla="*/ 67 h 2126"/>
                    <a:gd name="T56" fmla="*/ 25 w 2596"/>
                    <a:gd name="T57" fmla="*/ 44 h 2126"/>
                    <a:gd name="T58" fmla="*/ 45 w 2596"/>
                    <a:gd name="T59" fmla="*/ 26 h 2126"/>
                    <a:gd name="T60" fmla="*/ 67 w 2596"/>
                    <a:gd name="T61" fmla="*/ 12 h 2126"/>
                    <a:gd name="T62" fmla="*/ 92 w 2596"/>
                    <a:gd name="T63" fmla="*/ 3 h 2126"/>
                    <a:gd name="T64" fmla="*/ 120 w 2596"/>
                    <a:gd name="T65"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6" h="2126">
                      <a:moveTo>
                        <a:pt x="120" y="0"/>
                      </a:moveTo>
                      <a:lnTo>
                        <a:pt x="2476" y="0"/>
                      </a:lnTo>
                      <a:lnTo>
                        <a:pt x="2504" y="3"/>
                      </a:lnTo>
                      <a:lnTo>
                        <a:pt x="2528" y="12"/>
                      </a:lnTo>
                      <a:lnTo>
                        <a:pt x="2551" y="26"/>
                      </a:lnTo>
                      <a:lnTo>
                        <a:pt x="2569" y="44"/>
                      </a:lnTo>
                      <a:lnTo>
                        <a:pt x="2584" y="67"/>
                      </a:lnTo>
                      <a:lnTo>
                        <a:pt x="2592" y="92"/>
                      </a:lnTo>
                      <a:lnTo>
                        <a:pt x="2596" y="119"/>
                      </a:lnTo>
                      <a:lnTo>
                        <a:pt x="2596" y="2007"/>
                      </a:lnTo>
                      <a:lnTo>
                        <a:pt x="2592" y="2035"/>
                      </a:lnTo>
                      <a:lnTo>
                        <a:pt x="2584" y="2060"/>
                      </a:lnTo>
                      <a:lnTo>
                        <a:pt x="2569" y="2082"/>
                      </a:lnTo>
                      <a:lnTo>
                        <a:pt x="2551" y="2100"/>
                      </a:lnTo>
                      <a:lnTo>
                        <a:pt x="2528" y="2114"/>
                      </a:lnTo>
                      <a:lnTo>
                        <a:pt x="2504" y="2123"/>
                      </a:lnTo>
                      <a:lnTo>
                        <a:pt x="2476" y="2126"/>
                      </a:lnTo>
                      <a:lnTo>
                        <a:pt x="120" y="2126"/>
                      </a:lnTo>
                      <a:lnTo>
                        <a:pt x="92" y="2123"/>
                      </a:lnTo>
                      <a:lnTo>
                        <a:pt x="67" y="2114"/>
                      </a:lnTo>
                      <a:lnTo>
                        <a:pt x="45" y="2100"/>
                      </a:lnTo>
                      <a:lnTo>
                        <a:pt x="25" y="2082"/>
                      </a:lnTo>
                      <a:lnTo>
                        <a:pt x="12" y="2060"/>
                      </a:lnTo>
                      <a:lnTo>
                        <a:pt x="2" y="2035"/>
                      </a:lnTo>
                      <a:lnTo>
                        <a:pt x="0" y="2007"/>
                      </a:lnTo>
                      <a:lnTo>
                        <a:pt x="0" y="119"/>
                      </a:lnTo>
                      <a:lnTo>
                        <a:pt x="2" y="92"/>
                      </a:lnTo>
                      <a:lnTo>
                        <a:pt x="12" y="67"/>
                      </a:lnTo>
                      <a:lnTo>
                        <a:pt x="25" y="44"/>
                      </a:lnTo>
                      <a:lnTo>
                        <a:pt x="45" y="26"/>
                      </a:lnTo>
                      <a:lnTo>
                        <a:pt x="67" y="12"/>
                      </a:lnTo>
                      <a:lnTo>
                        <a:pt x="92" y="3"/>
                      </a:lnTo>
                      <a:lnTo>
                        <a:pt x="120"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56" name="Freeform 55"/>
                <p:cNvSpPr>
                  <a:spLocks noEditPoints="1"/>
                </p:cNvSpPr>
                <p:nvPr/>
              </p:nvSpPr>
              <p:spPr bwMode="auto">
                <a:xfrm>
                  <a:off x="9739730" y="3845876"/>
                  <a:ext cx="390046" cy="208104"/>
                </a:xfrm>
                <a:custGeom>
                  <a:avLst/>
                  <a:gdLst>
                    <a:gd name="T0" fmla="*/ 664 w 1638"/>
                    <a:gd name="T1" fmla="*/ 663 h 872"/>
                    <a:gd name="T2" fmla="*/ 0 w 1638"/>
                    <a:gd name="T3" fmla="*/ 782 h 872"/>
                    <a:gd name="T4" fmla="*/ 0 w 1638"/>
                    <a:gd name="T5" fmla="*/ 361 h 872"/>
                    <a:gd name="T6" fmla="*/ 664 w 1638"/>
                    <a:gd name="T7" fmla="*/ 480 h 872"/>
                    <a:gd name="T8" fmla="*/ 0 w 1638"/>
                    <a:gd name="T9" fmla="*/ 361 h 872"/>
                    <a:gd name="T10" fmla="*/ 1638 w 1638"/>
                    <a:gd name="T11" fmla="*/ 761 h 872"/>
                    <a:gd name="T12" fmla="*/ 1592 w 1638"/>
                    <a:gd name="T13" fmla="*/ 802 h 872"/>
                    <a:gd name="T14" fmla="*/ 1530 w 1638"/>
                    <a:gd name="T15" fmla="*/ 833 h 872"/>
                    <a:gd name="T16" fmla="*/ 1456 w 1638"/>
                    <a:gd name="T17" fmla="*/ 853 h 872"/>
                    <a:gd name="T18" fmla="*/ 1378 w 1638"/>
                    <a:gd name="T19" fmla="*/ 865 h 872"/>
                    <a:gd name="T20" fmla="*/ 1305 w 1638"/>
                    <a:gd name="T21" fmla="*/ 870 h 872"/>
                    <a:gd name="T22" fmla="*/ 1239 w 1638"/>
                    <a:gd name="T23" fmla="*/ 872 h 872"/>
                    <a:gd name="T24" fmla="*/ 1175 w 1638"/>
                    <a:gd name="T25" fmla="*/ 870 h 872"/>
                    <a:gd name="T26" fmla="*/ 1101 w 1638"/>
                    <a:gd name="T27" fmla="*/ 865 h 872"/>
                    <a:gd name="T28" fmla="*/ 1024 w 1638"/>
                    <a:gd name="T29" fmla="*/ 853 h 872"/>
                    <a:gd name="T30" fmla="*/ 950 w 1638"/>
                    <a:gd name="T31" fmla="*/ 833 h 872"/>
                    <a:gd name="T32" fmla="*/ 887 w 1638"/>
                    <a:gd name="T33" fmla="*/ 802 h 872"/>
                    <a:gd name="T34" fmla="*/ 840 w 1638"/>
                    <a:gd name="T35" fmla="*/ 761 h 872"/>
                    <a:gd name="T36" fmla="*/ 873 w 1638"/>
                    <a:gd name="T37" fmla="*/ 309 h 872"/>
                    <a:gd name="T38" fmla="*/ 953 w 1638"/>
                    <a:gd name="T39" fmla="*/ 339 h 872"/>
                    <a:gd name="T40" fmla="*/ 1046 w 1638"/>
                    <a:gd name="T41" fmla="*/ 359 h 872"/>
                    <a:gd name="T42" fmla="*/ 1144 w 1638"/>
                    <a:gd name="T43" fmla="*/ 371 h 872"/>
                    <a:gd name="T44" fmla="*/ 1239 w 1638"/>
                    <a:gd name="T45" fmla="*/ 373 h 872"/>
                    <a:gd name="T46" fmla="*/ 1336 w 1638"/>
                    <a:gd name="T47" fmla="*/ 371 h 872"/>
                    <a:gd name="T48" fmla="*/ 1434 w 1638"/>
                    <a:gd name="T49" fmla="*/ 359 h 872"/>
                    <a:gd name="T50" fmla="*/ 1526 w 1638"/>
                    <a:gd name="T51" fmla="*/ 339 h 872"/>
                    <a:gd name="T52" fmla="*/ 1606 w 1638"/>
                    <a:gd name="T53" fmla="*/ 309 h 872"/>
                    <a:gd name="T54" fmla="*/ 0 w 1638"/>
                    <a:gd name="T55" fmla="*/ 59 h 872"/>
                    <a:gd name="T56" fmla="*/ 664 w 1638"/>
                    <a:gd name="T57" fmla="*/ 177 h 872"/>
                    <a:gd name="T58" fmla="*/ 0 w 1638"/>
                    <a:gd name="T59" fmla="*/ 59 h 872"/>
                    <a:gd name="T60" fmla="*/ 1299 w 1638"/>
                    <a:gd name="T61" fmla="*/ 1 h 872"/>
                    <a:gd name="T62" fmla="*/ 1407 w 1638"/>
                    <a:gd name="T63" fmla="*/ 12 h 872"/>
                    <a:gd name="T64" fmla="*/ 1502 w 1638"/>
                    <a:gd name="T65" fmla="*/ 30 h 872"/>
                    <a:gd name="T66" fmla="*/ 1574 w 1638"/>
                    <a:gd name="T67" fmla="*/ 56 h 872"/>
                    <a:gd name="T68" fmla="*/ 1621 w 1638"/>
                    <a:gd name="T69" fmla="*/ 88 h 872"/>
                    <a:gd name="T70" fmla="*/ 1638 w 1638"/>
                    <a:gd name="T71" fmla="*/ 123 h 872"/>
                    <a:gd name="T72" fmla="*/ 1621 w 1638"/>
                    <a:gd name="T73" fmla="*/ 158 h 872"/>
                    <a:gd name="T74" fmla="*/ 1574 w 1638"/>
                    <a:gd name="T75" fmla="*/ 189 h 872"/>
                    <a:gd name="T76" fmla="*/ 1502 w 1638"/>
                    <a:gd name="T77" fmla="*/ 216 h 872"/>
                    <a:gd name="T78" fmla="*/ 1407 w 1638"/>
                    <a:gd name="T79" fmla="*/ 234 h 872"/>
                    <a:gd name="T80" fmla="*/ 1299 w 1638"/>
                    <a:gd name="T81" fmla="*/ 245 h 872"/>
                    <a:gd name="T82" fmla="*/ 1180 w 1638"/>
                    <a:gd name="T83" fmla="*/ 245 h 872"/>
                    <a:gd name="T84" fmla="*/ 1071 w 1638"/>
                    <a:gd name="T85" fmla="*/ 234 h 872"/>
                    <a:gd name="T86" fmla="*/ 978 w 1638"/>
                    <a:gd name="T87" fmla="*/ 216 h 872"/>
                    <a:gd name="T88" fmla="*/ 904 w 1638"/>
                    <a:gd name="T89" fmla="*/ 189 h 872"/>
                    <a:gd name="T90" fmla="*/ 857 w 1638"/>
                    <a:gd name="T91" fmla="*/ 158 h 872"/>
                    <a:gd name="T92" fmla="*/ 840 w 1638"/>
                    <a:gd name="T93" fmla="*/ 123 h 872"/>
                    <a:gd name="T94" fmla="*/ 857 w 1638"/>
                    <a:gd name="T95" fmla="*/ 88 h 872"/>
                    <a:gd name="T96" fmla="*/ 904 w 1638"/>
                    <a:gd name="T97" fmla="*/ 56 h 872"/>
                    <a:gd name="T98" fmla="*/ 978 w 1638"/>
                    <a:gd name="T99" fmla="*/ 30 h 872"/>
                    <a:gd name="T100" fmla="*/ 1071 w 1638"/>
                    <a:gd name="T101" fmla="*/ 12 h 872"/>
                    <a:gd name="T102" fmla="*/ 1180 w 1638"/>
                    <a:gd name="T103" fmla="*/ 1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8" h="872">
                      <a:moveTo>
                        <a:pt x="0" y="663"/>
                      </a:moveTo>
                      <a:lnTo>
                        <a:pt x="664" y="663"/>
                      </a:lnTo>
                      <a:lnTo>
                        <a:pt x="664" y="782"/>
                      </a:lnTo>
                      <a:lnTo>
                        <a:pt x="0" y="782"/>
                      </a:lnTo>
                      <a:lnTo>
                        <a:pt x="0" y="663"/>
                      </a:lnTo>
                      <a:close/>
                      <a:moveTo>
                        <a:pt x="0" y="361"/>
                      </a:moveTo>
                      <a:lnTo>
                        <a:pt x="664" y="361"/>
                      </a:lnTo>
                      <a:lnTo>
                        <a:pt x="664" y="480"/>
                      </a:lnTo>
                      <a:lnTo>
                        <a:pt x="0" y="480"/>
                      </a:lnTo>
                      <a:lnTo>
                        <a:pt x="0" y="361"/>
                      </a:lnTo>
                      <a:close/>
                      <a:moveTo>
                        <a:pt x="1638" y="291"/>
                      </a:moveTo>
                      <a:lnTo>
                        <a:pt x="1638" y="761"/>
                      </a:lnTo>
                      <a:lnTo>
                        <a:pt x="1618" y="783"/>
                      </a:lnTo>
                      <a:lnTo>
                        <a:pt x="1592" y="802"/>
                      </a:lnTo>
                      <a:lnTo>
                        <a:pt x="1562" y="819"/>
                      </a:lnTo>
                      <a:lnTo>
                        <a:pt x="1530" y="833"/>
                      </a:lnTo>
                      <a:lnTo>
                        <a:pt x="1493" y="843"/>
                      </a:lnTo>
                      <a:lnTo>
                        <a:pt x="1456" y="853"/>
                      </a:lnTo>
                      <a:lnTo>
                        <a:pt x="1417" y="859"/>
                      </a:lnTo>
                      <a:lnTo>
                        <a:pt x="1378" y="865"/>
                      </a:lnTo>
                      <a:lnTo>
                        <a:pt x="1341" y="868"/>
                      </a:lnTo>
                      <a:lnTo>
                        <a:pt x="1305" y="870"/>
                      </a:lnTo>
                      <a:lnTo>
                        <a:pt x="1271" y="871"/>
                      </a:lnTo>
                      <a:lnTo>
                        <a:pt x="1239" y="872"/>
                      </a:lnTo>
                      <a:lnTo>
                        <a:pt x="1209" y="871"/>
                      </a:lnTo>
                      <a:lnTo>
                        <a:pt x="1175" y="870"/>
                      </a:lnTo>
                      <a:lnTo>
                        <a:pt x="1139" y="868"/>
                      </a:lnTo>
                      <a:lnTo>
                        <a:pt x="1101" y="865"/>
                      </a:lnTo>
                      <a:lnTo>
                        <a:pt x="1063" y="859"/>
                      </a:lnTo>
                      <a:lnTo>
                        <a:pt x="1024" y="853"/>
                      </a:lnTo>
                      <a:lnTo>
                        <a:pt x="987" y="843"/>
                      </a:lnTo>
                      <a:lnTo>
                        <a:pt x="950" y="833"/>
                      </a:lnTo>
                      <a:lnTo>
                        <a:pt x="916" y="819"/>
                      </a:lnTo>
                      <a:lnTo>
                        <a:pt x="887" y="802"/>
                      </a:lnTo>
                      <a:lnTo>
                        <a:pt x="861" y="784"/>
                      </a:lnTo>
                      <a:lnTo>
                        <a:pt x="840" y="761"/>
                      </a:lnTo>
                      <a:lnTo>
                        <a:pt x="840" y="291"/>
                      </a:lnTo>
                      <a:lnTo>
                        <a:pt x="873" y="309"/>
                      </a:lnTo>
                      <a:lnTo>
                        <a:pt x="912" y="326"/>
                      </a:lnTo>
                      <a:lnTo>
                        <a:pt x="953" y="339"/>
                      </a:lnTo>
                      <a:lnTo>
                        <a:pt x="999" y="350"/>
                      </a:lnTo>
                      <a:lnTo>
                        <a:pt x="1046" y="359"/>
                      </a:lnTo>
                      <a:lnTo>
                        <a:pt x="1094" y="366"/>
                      </a:lnTo>
                      <a:lnTo>
                        <a:pt x="1144" y="371"/>
                      </a:lnTo>
                      <a:lnTo>
                        <a:pt x="1192" y="373"/>
                      </a:lnTo>
                      <a:lnTo>
                        <a:pt x="1239" y="373"/>
                      </a:lnTo>
                      <a:lnTo>
                        <a:pt x="1286" y="373"/>
                      </a:lnTo>
                      <a:lnTo>
                        <a:pt x="1336" y="371"/>
                      </a:lnTo>
                      <a:lnTo>
                        <a:pt x="1384" y="366"/>
                      </a:lnTo>
                      <a:lnTo>
                        <a:pt x="1434" y="359"/>
                      </a:lnTo>
                      <a:lnTo>
                        <a:pt x="1481" y="350"/>
                      </a:lnTo>
                      <a:lnTo>
                        <a:pt x="1526" y="339"/>
                      </a:lnTo>
                      <a:lnTo>
                        <a:pt x="1568" y="326"/>
                      </a:lnTo>
                      <a:lnTo>
                        <a:pt x="1606" y="309"/>
                      </a:lnTo>
                      <a:lnTo>
                        <a:pt x="1638" y="291"/>
                      </a:lnTo>
                      <a:close/>
                      <a:moveTo>
                        <a:pt x="0" y="59"/>
                      </a:moveTo>
                      <a:lnTo>
                        <a:pt x="664" y="59"/>
                      </a:lnTo>
                      <a:lnTo>
                        <a:pt x="664" y="177"/>
                      </a:lnTo>
                      <a:lnTo>
                        <a:pt x="0" y="177"/>
                      </a:lnTo>
                      <a:lnTo>
                        <a:pt x="0" y="59"/>
                      </a:lnTo>
                      <a:close/>
                      <a:moveTo>
                        <a:pt x="1239" y="0"/>
                      </a:moveTo>
                      <a:lnTo>
                        <a:pt x="1299" y="1"/>
                      </a:lnTo>
                      <a:lnTo>
                        <a:pt x="1355" y="6"/>
                      </a:lnTo>
                      <a:lnTo>
                        <a:pt x="1407" y="12"/>
                      </a:lnTo>
                      <a:lnTo>
                        <a:pt x="1457" y="20"/>
                      </a:lnTo>
                      <a:lnTo>
                        <a:pt x="1502" y="30"/>
                      </a:lnTo>
                      <a:lnTo>
                        <a:pt x="1540" y="42"/>
                      </a:lnTo>
                      <a:lnTo>
                        <a:pt x="1574" y="56"/>
                      </a:lnTo>
                      <a:lnTo>
                        <a:pt x="1602" y="71"/>
                      </a:lnTo>
                      <a:lnTo>
                        <a:pt x="1621" y="88"/>
                      </a:lnTo>
                      <a:lnTo>
                        <a:pt x="1635" y="105"/>
                      </a:lnTo>
                      <a:lnTo>
                        <a:pt x="1638" y="123"/>
                      </a:lnTo>
                      <a:lnTo>
                        <a:pt x="1635" y="141"/>
                      </a:lnTo>
                      <a:lnTo>
                        <a:pt x="1621" y="158"/>
                      </a:lnTo>
                      <a:lnTo>
                        <a:pt x="1602" y="175"/>
                      </a:lnTo>
                      <a:lnTo>
                        <a:pt x="1574" y="189"/>
                      </a:lnTo>
                      <a:lnTo>
                        <a:pt x="1540" y="204"/>
                      </a:lnTo>
                      <a:lnTo>
                        <a:pt x="1502" y="216"/>
                      </a:lnTo>
                      <a:lnTo>
                        <a:pt x="1457" y="226"/>
                      </a:lnTo>
                      <a:lnTo>
                        <a:pt x="1407" y="234"/>
                      </a:lnTo>
                      <a:lnTo>
                        <a:pt x="1355" y="240"/>
                      </a:lnTo>
                      <a:lnTo>
                        <a:pt x="1299" y="245"/>
                      </a:lnTo>
                      <a:lnTo>
                        <a:pt x="1239" y="246"/>
                      </a:lnTo>
                      <a:lnTo>
                        <a:pt x="1180" y="245"/>
                      </a:lnTo>
                      <a:lnTo>
                        <a:pt x="1124" y="240"/>
                      </a:lnTo>
                      <a:lnTo>
                        <a:pt x="1071" y="234"/>
                      </a:lnTo>
                      <a:lnTo>
                        <a:pt x="1023" y="226"/>
                      </a:lnTo>
                      <a:lnTo>
                        <a:pt x="978" y="216"/>
                      </a:lnTo>
                      <a:lnTo>
                        <a:pt x="938" y="204"/>
                      </a:lnTo>
                      <a:lnTo>
                        <a:pt x="904" y="189"/>
                      </a:lnTo>
                      <a:lnTo>
                        <a:pt x="878" y="175"/>
                      </a:lnTo>
                      <a:lnTo>
                        <a:pt x="857" y="158"/>
                      </a:lnTo>
                      <a:lnTo>
                        <a:pt x="845" y="141"/>
                      </a:lnTo>
                      <a:lnTo>
                        <a:pt x="840" y="123"/>
                      </a:lnTo>
                      <a:lnTo>
                        <a:pt x="845" y="105"/>
                      </a:lnTo>
                      <a:lnTo>
                        <a:pt x="857" y="88"/>
                      </a:lnTo>
                      <a:lnTo>
                        <a:pt x="878" y="71"/>
                      </a:lnTo>
                      <a:lnTo>
                        <a:pt x="904" y="56"/>
                      </a:lnTo>
                      <a:lnTo>
                        <a:pt x="938" y="42"/>
                      </a:lnTo>
                      <a:lnTo>
                        <a:pt x="978" y="30"/>
                      </a:lnTo>
                      <a:lnTo>
                        <a:pt x="1023" y="20"/>
                      </a:lnTo>
                      <a:lnTo>
                        <a:pt x="1071" y="12"/>
                      </a:lnTo>
                      <a:lnTo>
                        <a:pt x="1124" y="6"/>
                      </a:lnTo>
                      <a:lnTo>
                        <a:pt x="1180" y="1"/>
                      </a:lnTo>
                      <a:lnTo>
                        <a:pt x="1239"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57" name="Freeform 56"/>
                <p:cNvSpPr>
                  <a:spLocks noEditPoints="1"/>
                </p:cNvSpPr>
                <p:nvPr/>
              </p:nvSpPr>
              <p:spPr bwMode="auto">
                <a:xfrm>
                  <a:off x="9650542" y="3731716"/>
                  <a:ext cx="560097" cy="449505"/>
                </a:xfrm>
                <a:custGeom>
                  <a:avLst/>
                  <a:gdLst>
                    <a:gd name="T0" fmla="*/ 174 w 2356"/>
                    <a:gd name="T1" fmla="*/ 174 h 1888"/>
                    <a:gd name="T2" fmla="*/ 174 w 2356"/>
                    <a:gd name="T3" fmla="*/ 1598 h 1888"/>
                    <a:gd name="T4" fmla="*/ 2182 w 2356"/>
                    <a:gd name="T5" fmla="*/ 1598 h 1888"/>
                    <a:gd name="T6" fmla="*/ 2182 w 2356"/>
                    <a:gd name="T7" fmla="*/ 174 h 1888"/>
                    <a:gd name="T8" fmla="*/ 174 w 2356"/>
                    <a:gd name="T9" fmla="*/ 174 h 1888"/>
                    <a:gd name="T10" fmla="*/ 0 w 2356"/>
                    <a:gd name="T11" fmla="*/ 0 h 1888"/>
                    <a:gd name="T12" fmla="*/ 2356 w 2356"/>
                    <a:gd name="T13" fmla="*/ 0 h 1888"/>
                    <a:gd name="T14" fmla="*/ 2356 w 2356"/>
                    <a:gd name="T15" fmla="*/ 1888 h 1888"/>
                    <a:gd name="T16" fmla="*/ 0 w 2356"/>
                    <a:gd name="T17" fmla="*/ 1888 h 1888"/>
                    <a:gd name="T18" fmla="*/ 0 w 2356"/>
                    <a:gd name="T19" fmla="*/ 0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6" h="1888">
                      <a:moveTo>
                        <a:pt x="174" y="174"/>
                      </a:moveTo>
                      <a:lnTo>
                        <a:pt x="174" y="1598"/>
                      </a:lnTo>
                      <a:lnTo>
                        <a:pt x="2182" y="1598"/>
                      </a:lnTo>
                      <a:lnTo>
                        <a:pt x="2182" y="174"/>
                      </a:lnTo>
                      <a:lnTo>
                        <a:pt x="174" y="174"/>
                      </a:lnTo>
                      <a:close/>
                      <a:moveTo>
                        <a:pt x="0" y="0"/>
                      </a:moveTo>
                      <a:lnTo>
                        <a:pt x="2356" y="0"/>
                      </a:lnTo>
                      <a:lnTo>
                        <a:pt x="2356" y="1888"/>
                      </a:lnTo>
                      <a:lnTo>
                        <a:pt x="0" y="1888"/>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grpSp>
          <p:sp>
            <p:nvSpPr>
              <p:cNvPr id="25" name="TextBox 24"/>
              <p:cNvSpPr txBox="1"/>
              <p:nvPr/>
            </p:nvSpPr>
            <p:spPr>
              <a:xfrm>
                <a:off x="4835549" y="5719316"/>
                <a:ext cx="981714" cy="288724"/>
              </a:xfrm>
              <a:prstGeom prst="rect">
                <a:avLst/>
              </a:prstGeom>
              <a:noFill/>
              <a:effectLst/>
            </p:spPr>
            <p:txBody>
              <a:bodyPr wrap="square" lIns="0" tIns="0" rIns="0" bIns="0" rtlCol="0" anchor="t">
                <a:noAutofit/>
              </a:bodyPr>
              <a:lstStyle/>
              <a:p>
                <a:pPr algn="ctr" defTabSz="914400" eaLnBrk="0" hangingPunct="0">
                  <a:defRPr/>
                </a:pPr>
                <a:r>
                  <a:rPr lang="en-US" sz="1600" b="1" kern="0" dirty="0">
                    <a:solidFill>
                      <a:srgbClr val="FFFFFF"/>
                    </a:solidFill>
                  </a:rPr>
                  <a:t>Server</a:t>
                </a:r>
              </a:p>
            </p:txBody>
          </p:sp>
          <p:sp>
            <p:nvSpPr>
              <p:cNvPr id="26" name="TextBox 25"/>
              <p:cNvSpPr txBox="1"/>
              <p:nvPr/>
            </p:nvSpPr>
            <p:spPr>
              <a:xfrm>
                <a:off x="5901399" y="5719331"/>
                <a:ext cx="1666459" cy="497097"/>
              </a:xfrm>
              <a:prstGeom prst="rect">
                <a:avLst/>
              </a:prstGeom>
              <a:noFill/>
              <a:effectLst/>
            </p:spPr>
            <p:txBody>
              <a:bodyPr wrap="square" lIns="0" tIns="0" rIns="0" bIns="0" rtlCol="0" anchor="t">
                <a:noAutofit/>
              </a:bodyPr>
              <a:lstStyle/>
              <a:p>
                <a:pPr algn="ctr" defTabSz="914400" eaLnBrk="0" hangingPunct="0">
                  <a:defRPr/>
                </a:pPr>
                <a:r>
                  <a:rPr lang="en-US" sz="1600" b="1" kern="0" dirty="0">
                    <a:solidFill>
                      <a:srgbClr val="FFFFFF"/>
                    </a:solidFill>
                  </a:rPr>
                  <a:t>Online Content and Services</a:t>
                </a:r>
              </a:p>
            </p:txBody>
          </p:sp>
          <p:sp>
            <p:nvSpPr>
              <p:cNvPr id="27" name="Rectangle 61"/>
              <p:cNvSpPr/>
              <p:nvPr/>
            </p:nvSpPr>
            <p:spPr bwMode="auto">
              <a:xfrm rot="10800000" flipH="1">
                <a:off x="5003482" y="4913459"/>
                <a:ext cx="2266587" cy="173920"/>
              </a:xfrm>
              <a:custGeom>
                <a:avLst/>
                <a:gdLst/>
                <a:ahLst/>
                <a:cxnLst/>
                <a:rect l="l" t="t" r="r" b="b"/>
                <a:pathLst>
                  <a:path w="2264203" h="173737">
                    <a:moveTo>
                      <a:pt x="79738" y="173737"/>
                    </a:moveTo>
                    <a:lnTo>
                      <a:pt x="869580" y="173737"/>
                    </a:lnTo>
                    <a:lnTo>
                      <a:pt x="869580" y="173736"/>
                    </a:lnTo>
                    <a:lnTo>
                      <a:pt x="1394624" y="173736"/>
                    </a:lnTo>
                    <a:lnTo>
                      <a:pt x="1394624" y="173737"/>
                    </a:lnTo>
                    <a:lnTo>
                      <a:pt x="2184465" y="173737"/>
                    </a:lnTo>
                    <a:cubicBezTo>
                      <a:pt x="2228503" y="173737"/>
                      <a:pt x="2264203" y="136958"/>
                      <a:pt x="2264203" y="91588"/>
                    </a:cubicBezTo>
                    <a:lnTo>
                      <a:pt x="2264203" y="0"/>
                    </a:lnTo>
                    <a:cubicBezTo>
                      <a:pt x="2264203" y="45370"/>
                      <a:pt x="2228503" y="82149"/>
                      <a:pt x="2184465" y="82149"/>
                    </a:cubicBezTo>
                    <a:lnTo>
                      <a:pt x="1394624" y="82149"/>
                    </a:lnTo>
                    <a:lnTo>
                      <a:pt x="1394624" y="82296"/>
                    </a:lnTo>
                    <a:lnTo>
                      <a:pt x="869580" y="82296"/>
                    </a:lnTo>
                    <a:lnTo>
                      <a:pt x="869580" y="82149"/>
                    </a:lnTo>
                    <a:lnTo>
                      <a:pt x="79738" y="82149"/>
                    </a:lnTo>
                    <a:cubicBezTo>
                      <a:pt x="35700" y="82149"/>
                      <a:pt x="0" y="45370"/>
                      <a:pt x="0" y="0"/>
                    </a:cubicBezTo>
                    <a:lnTo>
                      <a:pt x="0" y="91588"/>
                    </a:lnTo>
                    <a:cubicBezTo>
                      <a:pt x="0" y="136958"/>
                      <a:pt x="35700" y="173737"/>
                      <a:pt x="79738" y="173737"/>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defRPr/>
                </a:pPr>
                <a:endParaRPr lang="en-US" sz="1800" b="1" kern="0" dirty="0">
                  <a:solidFill>
                    <a:srgbClr val="FFFFFF"/>
                  </a:solidFill>
                </a:endParaRPr>
              </a:p>
            </p:txBody>
          </p:sp>
          <p:sp>
            <p:nvSpPr>
              <p:cNvPr id="28" name="Freeform 29"/>
              <p:cNvSpPr>
                <a:spLocks/>
              </p:cNvSpPr>
              <p:nvPr/>
            </p:nvSpPr>
            <p:spPr bwMode="auto">
              <a:xfrm>
                <a:off x="5163692" y="3127218"/>
                <a:ext cx="2138809" cy="135998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white"/>
                  </a:solidFill>
                </a:endParaRPr>
              </a:p>
            </p:txBody>
          </p:sp>
          <p:grpSp>
            <p:nvGrpSpPr>
              <p:cNvPr id="29" name="Group 28"/>
              <p:cNvGrpSpPr/>
              <p:nvPr/>
            </p:nvGrpSpPr>
            <p:grpSpPr>
              <a:xfrm>
                <a:off x="6161226" y="5137822"/>
                <a:ext cx="992422" cy="563643"/>
                <a:chOff x="4372068" y="4651789"/>
                <a:chExt cx="837487" cy="475648"/>
              </a:xfrm>
            </p:grpSpPr>
            <p:grpSp>
              <p:nvGrpSpPr>
                <p:cNvPr id="48" name="Group 47"/>
                <p:cNvGrpSpPr/>
                <p:nvPr/>
              </p:nvGrpSpPr>
              <p:grpSpPr>
                <a:xfrm>
                  <a:off x="4372068" y="4651789"/>
                  <a:ext cx="532328" cy="359495"/>
                  <a:chOff x="4372068" y="4651789"/>
                  <a:chExt cx="532328" cy="359495"/>
                </a:xfrm>
              </p:grpSpPr>
              <p:sp>
                <p:nvSpPr>
                  <p:cNvPr id="53" name="Freeform 56"/>
                  <p:cNvSpPr>
                    <a:spLocks/>
                  </p:cNvSpPr>
                  <p:nvPr/>
                </p:nvSpPr>
                <p:spPr bwMode="auto">
                  <a:xfrm>
                    <a:off x="4372068" y="4651789"/>
                    <a:ext cx="448217" cy="359495"/>
                  </a:xfrm>
                  <a:custGeom>
                    <a:avLst/>
                    <a:gdLst>
                      <a:gd name="T0" fmla="*/ 1522 w 1945"/>
                      <a:gd name="T1" fmla="*/ 0 h 1560"/>
                      <a:gd name="T2" fmla="*/ 1573 w 1945"/>
                      <a:gd name="T3" fmla="*/ 13 h 1560"/>
                      <a:gd name="T4" fmla="*/ 1609 w 1945"/>
                      <a:gd name="T5" fmla="*/ 50 h 1560"/>
                      <a:gd name="T6" fmla="*/ 1624 w 1945"/>
                      <a:gd name="T7" fmla="*/ 102 h 1560"/>
                      <a:gd name="T8" fmla="*/ 1621 w 1945"/>
                      <a:gd name="T9" fmla="*/ 301 h 1560"/>
                      <a:gd name="T10" fmla="*/ 1919 w 1945"/>
                      <a:gd name="T11" fmla="*/ 632 h 1560"/>
                      <a:gd name="T12" fmla="*/ 1873 w 1945"/>
                      <a:gd name="T13" fmla="*/ 683 h 1560"/>
                      <a:gd name="T14" fmla="*/ 1538 w 1945"/>
                      <a:gd name="T15" fmla="*/ 381 h 1560"/>
                      <a:gd name="T16" fmla="*/ 1343 w 1945"/>
                      <a:gd name="T17" fmla="*/ 382 h 1560"/>
                      <a:gd name="T18" fmla="*/ 1313 w 1945"/>
                      <a:gd name="T19" fmla="*/ 377 h 1560"/>
                      <a:gd name="T20" fmla="*/ 1063 w 1945"/>
                      <a:gd name="T21" fmla="*/ 643 h 1560"/>
                      <a:gd name="T22" fmla="*/ 1830 w 1945"/>
                      <a:gd name="T23" fmla="*/ 774 h 1560"/>
                      <a:gd name="T24" fmla="*/ 1820 w 1945"/>
                      <a:gd name="T25" fmla="*/ 854 h 1560"/>
                      <a:gd name="T26" fmla="*/ 1063 w 1945"/>
                      <a:gd name="T27" fmla="*/ 802 h 1560"/>
                      <a:gd name="T28" fmla="*/ 1059 w 1945"/>
                      <a:gd name="T29" fmla="*/ 849 h 1560"/>
                      <a:gd name="T30" fmla="*/ 1034 w 1945"/>
                      <a:gd name="T31" fmla="*/ 894 h 1560"/>
                      <a:gd name="T32" fmla="*/ 988 w 1945"/>
                      <a:gd name="T33" fmla="*/ 920 h 1560"/>
                      <a:gd name="T34" fmla="*/ 783 w 1945"/>
                      <a:gd name="T35" fmla="*/ 924 h 1560"/>
                      <a:gd name="T36" fmla="*/ 740 w 1945"/>
                      <a:gd name="T37" fmla="*/ 913 h 1560"/>
                      <a:gd name="T38" fmla="*/ 706 w 1945"/>
                      <a:gd name="T39" fmla="*/ 888 h 1560"/>
                      <a:gd name="T40" fmla="*/ 382 w 1945"/>
                      <a:gd name="T41" fmla="*/ 1007 h 1560"/>
                      <a:gd name="T42" fmla="*/ 1104 w 1945"/>
                      <a:gd name="T43" fmla="*/ 1258 h 1560"/>
                      <a:gd name="T44" fmla="*/ 1123 w 1945"/>
                      <a:gd name="T45" fmla="*/ 1216 h 1560"/>
                      <a:gd name="T46" fmla="*/ 1158 w 1945"/>
                      <a:gd name="T47" fmla="*/ 1189 h 1560"/>
                      <a:gd name="T48" fmla="*/ 1203 w 1945"/>
                      <a:gd name="T49" fmla="*/ 1178 h 1560"/>
                      <a:gd name="T50" fmla="*/ 1408 w 1945"/>
                      <a:gd name="T51" fmla="*/ 1181 h 1560"/>
                      <a:gd name="T52" fmla="*/ 1453 w 1945"/>
                      <a:gd name="T53" fmla="*/ 1208 h 1560"/>
                      <a:gd name="T54" fmla="*/ 1857 w 1945"/>
                      <a:gd name="T55" fmla="*/ 996 h 1560"/>
                      <a:gd name="T56" fmla="*/ 1896 w 1945"/>
                      <a:gd name="T57" fmla="*/ 1052 h 1560"/>
                      <a:gd name="T58" fmla="*/ 1483 w 1945"/>
                      <a:gd name="T59" fmla="*/ 1458 h 1560"/>
                      <a:gd name="T60" fmla="*/ 1469 w 1945"/>
                      <a:gd name="T61" fmla="*/ 1510 h 1560"/>
                      <a:gd name="T62" fmla="*/ 1433 w 1945"/>
                      <a:gd name="T63" fmla="*/ 1547 h 1560"/>
                      <a:gd name="T64" fmla="*/ 1382 w 1945"/>
                      <a:gd name="T65" fmla="*/ 1560 h 1560"/>
                      <a:gd name="T66" fmla="*/ 1176 w 1945"/>
                      <a:gd name="T67" fmla="*/ 1556 h 1560"/>
                      <a:gd name="T68" fmla="*/ 1132 w 1945"/>
                      <a:gd name="T69" fmla="*/ 1531 h 1560"/>
                      <a:gd name="T70" fmla="*/ 1105 w 1945"/>
                      <a:gd name="T71" fmla="*/ 1485 h 1560"/>
                      <a:gd name="T72" fmla="*/ 1101 w 1945"/>
                      <a:gd name="T73" fmla="*/ 1364 h 1560"/>
                      <a:gd name="T74" fmla="*/ 371 w 1945"/>
                      <a:gd name="T75" fmla="*/ 1164 h 1560"/>
                      <a:gd name="T76" fmla="*/ 344 w 1945"/>
                      <a:gd name="T77" fmla="*/ 1200 h 1560"/>
                      <a:gd name="T78" fmla="*/ 303 w 1945"/>
                      <a:gd name="T79" fmla="*/ 1220 h 1560"/>
                      <a:gd name="T80" fmla="*/ 101 w 1945"/>
                      <a:gd name="T81" fmla="*/ 1223 h 1560"/>
                      <a:gd name="T82" fmla="*/ 49 w 1945"/>
                      <a:gd name="T83" fmla="*/ 1209 h 1560"/>
                      <a:gd name="T84" fmla="*/ 13 w 1945"/>
                      <a:gd name="T85" fmla="*/ 1172 h 1560"/>
                      <a:gd name="T86" fmla="*/ 0 w 1945"/>
                      <a:gd name="T87" fmla="*/ 1121 h 1560"/>
                      <a:gd name="T88" fmla="*/ 4 w 1945"/>
                      <a:gd name="T89" fmla="*/ 915 h 1560"/>
                      <a:gd name="T90" fmla="*/ 29 w 1945"/>
                      <a:gd name="T91" fmla="*/ 871 h 1560"/>
                      <a:gd name="T92" fmla="*/ 75 w 1945"/>
                      <a:gd name="T93" fmla="*/ 844 h 1560"/>
                      <a:gd name="T94" fmla="*/ 279 w 1945"/>
                      <a:gd name="T95" fmla="*/ 840 h 1560"/>
                      <a:gd name="T96" fmla="*/ 325 w 1945"/>
                      <a:gd name="T97" fmla="*/ 851 h 1560"/>
                      <a:gd name="T98" fmla="*/ 360 w 1945"/>
                      <a:gd name="T99" fmla="*/ 880 h 1560"/>
                      <a:gd name="T100" fmla="*/ 681 w 1945"/>
                      <a:gd name="T101" fmla="*/ 764 h 1560"/>
                      <a:gd name="T102" fmla="*/ 684 w 1945"/>
                      <a:gd name="T103" fmla="*/ 616 h 1560"/>
                      <a:gd name="T104" fmla="*/ 711 w 1945"/>
                      <a:gd name="T105" fmla="*/ 571 h 1560"/>
                      <a:gd name="T106" fmla="*/ 756 w 1945"/>
                      <a:gd name="T107" fmla="*/ 544 h 1560"/>
                      <a:gd name="T108" fmla="*/ 961 w 1945"/>
                      <a:gd name="T109" fmla="*/ 541 h 1560"/>
                      <a:gd name="T110" fmla="*/ 991 w 1945"/>
                      <a:gd name="T111" fmla="*/ 547 h 1560"/>
                      <a:gd name="T112" fmla="*/ 1242 w 1945"/>
                      <a:gd name="T113" fmla="*/ 281 h 1560"/>
                      <a:gd name="T114" fmla="*/ 1245 w 1945"/>
                      <a:gd name="T115" fmla="*/ 75 h 1560"/>
                      <a:gd name="T116" fmla="*/ 1271 w 1945"/>
                      <a:gd name="T117" fmla="*/ 29 h 1560"/>
                      <a:gd name="T118" fmla="*/ 1317 w 1945"/>
                      <a:gd name="T119" fmla="*/ 4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5" h="1560">
                        <a:moveTo>
                          <a:pt x="1343" y="0"/>
                        </a:moveTo>
                        <a:lnTo>
                          <a:pt x="1522" y="0"/>
                        </a:lnTo>
                        <a:lnTo>
                          <a:pt x="1549" y="4"/>
                        </a:lnTo>
                        <a:lnTo>
                          <a:pt x="1573" y="13"/>
                        </a:lnTo>
                        <a:lnTo>
                          <a:pt x="1593" y="29"/>
                        </a:lnTo>
                        <a:lnTo>
                          <a:pt x="1609" y="50"/>
                        </a:lnTo>
                        <a:lnTo>
                          <a:pt x="1620" y="75"/>
                        </a:lnTo>
                        <a:lnTo>
                          <a:pt x="1624" y="102"/>
                        </a:lnTo>
                        <a:lnTo>
                          <a:pt x="1624" y="281"/>
                        </a:lnTo>
                        <a:lnTo>
                          <a:pt x="1621" y="301"/>
                        </a:lnTo>
                        <a:lnTo>
                          <a:pt x="1945" y="612"/>
                        </a:lnTo>
                        <a:lnTo>
                          <a:pt x="1919" y="632"/>
                        </a:lnTo>
                        <a:lnTo>
                          <a:pt x="1895" y="657"/>
                        </a:lnTo>
                        <a:lnTo>
                          <a:pt x="1873" y="683"/>
                        </a:lnTo>
                        <a:lnTo>
                          <a:pt x="1552" y="376"/>
                        </a:lnTo>
                        <a:lnTo>
                          <a:pt x="1538" y="381"/>
                        </a:lnTo>
                        <a:lnTo>
                          <a:pt x="1522" y="382"/>
                        </a:lnTo>
                        <a:lnTo>
                          <a:pt x="1343" y="382"/>
                        </a:lnTo>
                        <a:lnTo>
                          <a:pt x="1327" y="381"/>
                        </a:lnTo>
                        <a:lnTo>
                          <a:pt x="1313" y="377"/>
                        </a:lnTo>
                        <a:lnTo>
                          <a:pt x="1060" y="620"/>
                        </a:lnTo>
                        <a:lnTo>
                          <a:pt x="1063" y="643"/>
                        </a:lnTo>
                        <a:lnTo>
                          <a:pt x="1063" y="700"/>
                        </a:lnTo>
                        <a:lnTo>
                          <a:pt x="1830" y="774"/>
                        </a:lnTo>
                        <a:lnTo>
                          <a:pt x="1823" y="813"/>
                        </a:lnTo>
                        <a:lnTo>
                          <a:pt x="1820" y="854"/>
                        </a:lnTo>
                        <a:lnTo>
                          <a:pt x="1821" y="876"/>
                        </a:lnTo>
                        <a:lnTo>
                          <a:pt x="1063" y="802"/>
                        </a:lnTo>
                        <a:lnTo>
                          <a:pt x="1063" y="821"/>
                        </a:lnTo>
                        <a:lnTo>
                          <a:pt x="1059" y="849"/>
                        </a:lnTo>
                        <a:lnTo>
                          <a:pt x="1049" y="873"/>
                        </a:lnTo>
                        <a:lnTo>
                          <a:pt x="1034" y="894"/>
                        </a:lnTo>
                        <a:lnTo>
                          <a:pt x="1013" y="909"/>
                        </a:lnTo>
                        <a:lnTo>
                          <a:pt x="988" y="920"/>
                        </a:lnTo>
                        <a:lnTo>
                          <a:pt x="961" y="924"/>
                        </a:lnTo>
                        <a:lnTo>
                          <a:pt x="783" y="924"/>
                        </a:lnTo>
                        <a:lnTo>
                          <a:pt x="760" y="920"/>
                        </a:lnTo>
                        <a:lnTo>
                          <a:pt x="740" y="913"/>
                        </a:lnTo>
                        <a:lnTo>
                          <a:pt x="722" y="902"/>
                        </a:lnTo>
                        <a:lnTo>
                          <a:pt x="706" y="888"/>
                        </a:lnTo>
                        <a:lnTo>
                          <a:pt x="694" y="869"/>
                        </a:lnTo>
                        <a:lnTo>
                          <a:pt x="382" y="1007"/>
                        </a:lnTo>
                        <a:lnTo>
                          <a:pt x="382" y="1036"/>
                        </a:lnTo>
                        <a:lnTo>
                          <a:pt x="1104" y="1258"/>
                        </a:lnTo>
                        <a:lnTo>
                          <a:pt x="1111" y="1236"/>
                        </a:lnTo>
                        <a:lnTo>
                          <a:pt x="1123" y="1216"/>
                        </a:lnTo>
                        <a:lnTo>
                          <a:pt x="1139" y="1201"/>
                        </a:lnTo>
                        <a:lnTo>
                          <a:pt x="1158" y="1189"/>
                        </a:lnTo>
                        <a:lnTo>
                          <a:pt x="1180" y="1181"/>
                        </a:lnTo>
                        <a:lnTo>
                          <a:pt x="1203" y="1178"/>
                        </a:lnTo>
                        <a:lnTo>
                          <a:pt x="1382" y="1178"/>
                        </a:lnTo>
                        <a:lnTo>
                          <a:pt x="1408" y="1181"/>
                        </a:lnTo>
                        <a:lnTo>
                          <a:pt x="1433" y="1192"/>
                        </a:lnTo>
                        <a:lnTo>
                          <a:pt x="1453" y="1208"/>
                        </a:lnTo>
                        <a:lnTo>
                          <a:pt x="1843" y="965"/>
                        </a:lnTo>
                        <a:lnTo>
                          <a:pt x="1857" y="996"/>
                        </a:lnTo>
                        <a:lnTo>
                          <a:pt x="1875" y="1025"/>
                        </a:lnTo>
                        <a:lnTo>
                          <a:pt x="1896" y="1052"/>
                        </a:lnTo>
                        <a:lnTo>
                          <a:pt x="1483" y="1310"/>
                        </a:lnTo>
                        <a:lnTo>
                          <a:pt x="1483" y="1458"/>
                        </a:lnTo>
                        <a:lnTo>
                          <a:pt x="1480" y="1485"/>
                        </a:lnTo>
                        <a:lnTo>
                          <a:pt x="1469" y="1510"/>
                        </a:lnTo>
                        <a:lnTo>
                          <a:pt x="1453" y="1531"/>
                        </a:lnTo>
                        <a:lnTo>
                          <a:pt x="1433" y="1547"/>
                        </a:lnTo>
                        <a:lnTo>
                          <a:pt x="1408" y="1556"/>
                        </a:lnTo>
                        <a:lnTo>
                          <a:pt x="1382" y="1560"/>
                        </a:lnTo>
                        <a:lnTo>
                          <a:pt x="1203" y="1560"/>
                        </a:lnTo>
                        <a:lnTo>
                          <a:pt x="1176" y="1556"/>
                        </a:lnTo>
                        <a:lnTo>
                          <a:pt x="1152" y="1547"/>
                        </a:lnTo>
                        <a:lnTo>
                          <a:pt x="1132" y="1531"/>
                        </a:lnTo>
                        <a:lnTo>
                          <a:pt x="1115" y="1510"/>
                        </a:lnTo>
                        <a:lnTo>
                          <a:pt x="1105" y="1485"/>
                        </a:lnTo>
                        <a:lnTo>
                          <a:pt x="1101" y="1458"/>
                        </a:lnTo>
                        <a:lnTo>
                          <a:pt x="1101" y="1364"/>
                        </a:lnTo>
                        <a:lnTo>
                          <a:pt x="380" y="1143"/>
                        </a:lnTo>
                        <a:lnTo>
                          <a:pt x="371" y="1164"/>
                        </a:lnTo>
                        <a:lnTo>
                          <a:pt x="360" y="1184"/>
                        </a:lnTo>
                        <a:lnTo>
                          <a:pt x="344" y="1200"/>
                        </a:lnTo>
                        <a:lnTo>
                          <a:pt x="325" y="1212"/>
                        </a:lnTo>
                        <a:lnTo>
                          <a:pt x="303" y="1220"/>
                        </a:lnTo>
                        <a:lnTo>
                          <a:pt x="279" y="1223"/>
                        </a:lnTo>
                        <a:lnTo>
                          <a:pt x="101" y="1223"/>
                        </a:lnTo>
                        <a:lnTo>
                          <a:pt x="75" y="1219"/>
                        </a:lnTo>
                        <a:lnTo>
                          <a:pt x="49" y="1209"/>
                        </a:lnTo>
                        <a:lnTo>
                          <a:pt x="29" y="1192"/>
                        </a:lnTo>
                        <a:lnTo>
                          <a:pt x="13" y="1172"/>
                        </a:lnTo>
                        <a:lnTo>
                          <a:pt x="4" y="1148"/>
                        </a:lnTo>
                        <a:lnTo>
                          <a:pt x="0" y="1121"/>
                        </a:lnTo>
                        <a:lnTo>
                          <a:pt x="0" y="942"/>
                        </a:lnTo>
                        <a:lnTo>
                          <a:pt x="4" y="915"/>
                        </a:lnTo>
                        <a:lnTo>
                          <a:pt x="13" y="891"/>
                        </a:lnTo>
                        <a:lnTo>
                          <a:pt x="29" y="871"/>
                        </a:lnTo>
                        <a:lnTo>
                          <a:pt x="49" y="855"/>
                        </a:lnTo>
                        <a:lnTo>
                          <a:pt x="75" y="844"/>
                        </a:lnTo>
                        <a:lnTo>
                          <a:pt x="101" y="840"/>
                        </a:lnTo>
                        <a:lnTo>
                          <a:pt x="279" y="840"/>
                        </a:lnTo>
                        <a:lnTo>
                          <a:pt x="303" y="843"/>
                        </a:lnTo>
                        <a:lnTo>
                          <a:pt x="325" y="851"/>
                        </a:lnTo>
                        <a:lnTo>
                          <a:pt x="344" y="865"/>
                        </a:lnTo>
                        <a:lnTo>
                          <a:pt x="360" y="880"/>
                        </a:lnTo>
                        <a:lnTo>
                          <a:pt x="372" y="900"/>
                        </a:lnTo>
                        <a:lnTo>
                          <a:pt x="681" y="764"/>
                        </a:lnTo>
                        <a:lnTo>
                          <a:pt x="681" y="643"/>
                        </a:lnTo>
                        <a:lnTo>
                          <a:pt x="684" y="616"/>
                        </a:lnTo>
                        <a:lnTo>
                          <a:pt x="695" y="591"/>
                        </a:lnTo>
                        <a:lnTo>
                          <a:pt x="711" y="571"/>
                        </a:lnTo>
                        <a:lnTo>
                          <a:pt x="731" y="555"/>
                        </a:lnTo>
                        <a:lnTo>
                          <a:pt x="756" y="544"/>
                        </a:lnTo>
                        <a:lnTo>
                          <a:pt x="783" y="541"/>
                        </a:lnTo>
                        <a:lnTo>
                          <a:pt x="961" y="541"/>
                        </a:lnTo>
                        <a:lnTo>
                          <a:pt x="977" y="543"/>
                        </a:lnTo>
                        <a:lnTo>
                          <a:pt x="991" y="547"/>
                        </a:lnTo>
                        <a:lnTo>
                          <a:pt x="1244" y="302"/>
                        </a:lnTo>
                        <a:lnTo>
                          <a:pt x="1242" y="281"/>
                        </a:lnTo>
                        <a:lnTo>
                          <a:pt x="1242" y="102"/>
                        </a:lnTo>
                        <a:lnTo>
                          <a:pt x="1245" y="75"/>
                        </a:lnTo>
                        <a:lnTo>
                          <a:pt x="1255" y="50"/>
                        </a:lnTo>
                        <a:lnTo>
                          <a:pt x="1271" y="29"/>
                        </a:lnTo>
                        <a:lnTo>
                          <a:pt x="1292" y="13"/>
                        </a:lnTo>
                        <a:lnTo>
                          <a:pt x="1317" y="4"/>
                        </a:lnTo>
                        <a:lnTo>
                          <a:pt x="134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54" name="Freeform 57"/>
                  <p:cNvSpPr>
                    <a:spLocks/>
                  </p:cNvSpPr>
                  <p:nvPr/>
                </p:nvSpPr>
                <p:spPr bwMode="auto">
                  <a:xfrm>
                    <a:off x="4814523" y="4802730"/>
                    <a:ext cx="89873" cy="91027"/>
                  </a:xfrm>
                  <a:custGeom>
                    <a:avLst/>
                    <a:gdLst>
                      <a:gd name="T0" fmla="*/ 197 w 394"/>
                      <a:gd name="T1" fmla="*/ 0 h 396"/>
                      <a:gd name="T2" fmla="*/ 232 w 394"/>
                      <a:gd name="T3" fmla="*/ 4 h 396"/>
                      <a:gd name="T4" fmla="*/ 266 w 394"/>
                      <a:gd name="T5" fmla="*/ 13 h 396"/>
                      <a:gd name="T6" fmla="*/ 296 w 394"/>
                      <a:gd name="T7" fmla="*/ 28 h 396"/>
                      <a:gd name="T8" fmla="*/ 324 w 394"/>
                      <a:gd name="T9" fmla="*/ 48 h 396"/>
                      <a:gd name="T10" fmla="*/ 348 w 394"/>
                      <a:gd name="T11" fmla="*/ 71 h 396"/>
                      <a:gd name="T12" fmla="*/ 368 w 394"/>
                      <a:gd name="T13" fmla="*/ 98 h 396"/>
                      <a:gd name="T14" fmla="*/ 382 w 394"/>
                      <a:gd name="T15" fmla="*/ 130 h 396"/>
                      <a:gd name="T16" fmla="*/ 392 w 394"/>
                      <a:gd name="T17" fmla="*/ 162 h 396"/>
                      <a:gd name="T18" fmla="*/ 394 w 394"/>
                      <a:gd name="T19" fmla="*/ 199 h 396"/>
                      <a:gd name="T20" fmla="*/ 392 w 394"/>
                      <a:gd name="T21" fmla="*/ 234 h 396"/>
                      <a:gd name="T22" fmla="*/ 382 w 394"/>
                      <a:gd name="T23" fmla="*/ 268 h 396"/>
                      <a:gd name="T24" fmla="*/ 368 w 394"/>
                      <a:gd name="T25" fmla="*/ 298 h 396"/>
                      <a:gd name="T26" fmla="*/ 348 w 394"/>
                      <a:gd name="T27" fmla="*/ 326 h 396"/>
                      <a:gd name="T28" fmla="*/ 324 w 394"/>
                      <a:gd name="T29" fmla="*/ 349 h 396"/>
                      <a:gd name="T30" fmla="*/ 296 w 394"/>
                      <a:gd name="T31" fmla="*/ 369 h 396"/>
                      <a:gd name="T32" fmla="*/ 266 w 394"/>
                      <a:gd name="T33" fmla="*/ 384 h 396"/>
                      <a:gd name="T34" fmla="*/ 232 w 394"/>
                      <a:gd name="T35" fmla="*/ 392 h 396"/>
                      <a:gd name="T36" fmla="*/ 197 w 394"/>
                      <a:gd name="T37" fmla="*/ 396 h 396"/>
                      <a:gd name="T38" fmla="*/ 162 w 394"/>
                      <a:gd name="T39" fmla="*/ 392 h 396"/>
                      <a:gd name="T40" fmla="*/ 128 w 394"/>
                      <a:gd name="T41" fmla="*/ 384 h 396"/>
                      <a:gd name="T42" fmla="*/ 98 w 394"/>
                      <a:gd name="T43" fmla="*/ 369 h 396"/>
                      <a:gd name="T44" fmla="*/ 70 w 394"/>
                      <a:gd name="T45" fmla="*/ 349 h 396"/>
                      <a:gd name="T46" fmla="*/ 46 w 394"/>
                      <a:gd name="T47" fmla="*/ 326 h 396"/>
                      <a:gd name="T48" fmla="*/ 27 w 394"/>
                      <a:gd name="T49" fmla="*/ 298 h 396"/>
                      <a:gd name="T50" fmla="*/ 12 w 394"/>
                      <a:gd name="T51" fmla="*/ 268 h 396"/>
                      <a:gd name="T52" fmla="*/ 2 w 394"/>
                      <a:gd name="T53" fmla="*/ 234 h 396"/>
                      <a:gd name="T54" fmla="*/ 0 w 394"/>
                      <a:gd name="T55" fmla="*/ 199 h 396"/>
                      <a:gd name="T56" fmla="*/ 2 w 394"/>
                      <a:gd name="T57" fmla="*/ 162 h 396"/>
                      <a:gd name="T58" fmla="*/ 12 w 394"/>
                      <a:gd name="T59" fmla="*/ 130 h 396"/>
                      <a:gd name="T60" fmla="*/ 27 w 394"/>
                      <a:gd name="T61" fmla="*/ 98 h 396"/>
                      <a:gd name="T62" fmla="*/ 46 w 394"/>
                      <a:gd name="T63" fmla="*/ 71 h 396"/>
                      <a:gd name="T64" fmla="*/ 70 w 394"/>
                      <a:gd name="T65" fmla="*/ 48 h 396"/>
                      <a:gd name="T66" fmla="*/ 98 w 394"/>
                      <a:gd name="T67" fmla="*/ 28 h 396"/>
                      <a:gd name="T68" fmla="*/ 128 w 394"/>
                      <a:gd name="T69" fmla="*/ 13 h 396"/>
                      <a:gd name="T70" fmla="*/ 162 w 394"/>
                      <a:gd name="T71" fmla="*/ 4 h 396"/>
                      <a:gd name="T72" fmla="*/ 197 w 394"/>
                      <a:gd name="T7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4" h="396">
                        <a:moveTo>
                          <a:pt x="197" y="0"/>
                        </a:moveTo>
                        <a:lnTo>
                          <a:pt x="232" y="4"/>
                        </a:lnTo>
                        <a:lnTo>
                          <a:pt x="266" y="13"/>
                        </a:lnTo>
                        <a:lnTo>
                          <a:pt x="296" y="28"/>
                        </a:lnTo>
                        <a:lnTo>
                          <a:pt x="324" y="48"/>
                        </a:lnTo>
                        <a:lnTo>
                          <a:pt x="348" y="71"/>
                        </a:lnTo>
                        <a:lnTo>
                          <a:pt x="368" y="98"/>
                        </a:lnTo>
                        <a:lnTo>
                          <a:pt x="382" y="130"/>
                        </a:lnTo>
                        <a:lnTo>
                          <a:pt x="392" y="162"/>
                        </a:lnTo>
                        <a:lnTo>
                          <a:pt x="394" y="199"/>
                        </a:lnTo>
                        <a:lnTo>
                          <a:pt x="392" y="234"/>
                        </a:lnTo>
                        <a:lnTo>
                          <a:pt x="382" y="268"/>
                        </a:lnTo>
                        <a:lnTo>
                          <a:pt x="368" y="298"/>
                        </a:lnTo>
                        <a:lnTo>
                          <a:pt x="348" y="326"/>
                        </a:lnTo>
                        <a:lnTo>
                          <a:pt x="324" y="349"/>
                        </a:lnTo>
                        <a:lnTo>
                          <a:pt x="296" y="369"/>
                        </a:lnTo>
                        <a:lnTo>
                          <a:pt x="266" y="384"/>
                        </a:lnTo>
                        <a:lnTo>
                          <a:pt x="232" y="392"/>
                        </a:lnTo>
                        <a:lnTo>
                          <a:pt x="197" y="396"/>
                        </a:lnTo>
                        <a:lnTo>
                          <a:pt x="162" y="392"/>
                        </a:lnTo>
                        <a:lnTo>
                          <a:pt x="128" y="384"/>
                        </a:lnTo>
                        <a:lnTo>
                          <a:pt x="98" y="369"/>
                        </a:lnTo>
                        <a:lnTo>
                          <a:pt x="70" y="349"/>
                        </a:lnTo>
                        <a:lnTo>
                          <a:pt x="46" y="326"/>
                        </a:lnTo>
                        <a:lnTo>
                          <a:pt x="27" y="298"/>
                        </a:lnTo>
                        <a:lnTo>
                          <a:pt x="12" y="268"/>
                        </a:lnTo>
                        <a:lnTo>
                          <a:pt x="2" y="234"/>
                        </a:lnTo>
                        <a:lnTo>
                          <a:pt x="0" y="199"/>
                        </a:lnTo>
                        <a:lnTo>
                          <a:pt x="2" y="162"/>
                        </a:lnTo>
                        <a:lnTo>
                          <a:pt x="12" y="130"/>
                        </a:lnTo>
                        <a:lnTo>
                          <a:pt x="27" y="98"/>
                        </a:lnTo>
                        <a:lnTo>
                          <a:pt x="46" y="71"/>
                        </a:lnTo>
                        <a:lnTo>
                          <a:pt x="70" y="48"/>
                        </a:lnTo>
                        <a:lnTo>
                          <a:pt x="98" y="28"/>
                        </a:lnTo>
                        <a:lnTo>
                          <a:pt x="128" y="13"/>
                        </a:lnTo>
                        <a:lnTo>
                          <a:pt x="162" y="4"/>
                        </a:lnTo>
                        <a:lnTo>
                          <a:pt x="197"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grpSp>
            <p:grpSp>
              <p:nvGrpSpPr>
                <p:cNvPr id="49" name="Group 48"/>
                <p:cNvGrpSpPr/>
                <p:nvPr/>
              </p:nvGrpSpPr>
              <p:grpSpPr>
                <a:xfrm>
                  <a:off x="4773730" y="4651950"/>
                  <a:ext cx="435825" cy="475487"/>
                  <a:chOff x="4773730" y="4651950"/>
                  <a:chExt cx="435825" cy="475487"/>
                </a:xfrm>
              </p:grpSpPr>
              <p:sp>
                <p:nvSpPr>
                  <p:cNvPr id="50" name="Freeform 49"/>
                  <p:cNvSpPr>
                    <a:spLocks/>
                  </p:cNvSpPr>
                  <p:nvPr/>
                </p:nvSpPr>
                <p:spPr bwMode="auto">
                  <a:xfrm>
                    <a:off x="4773730" y="4961229"/>
                    <a:ext cx="435824" cy="166208"/>
                  </a:xfrm>
                  <a:custGeom>
                    <a:avLst/>
                    <a:gdLst>
                      <a:gd name="T0" fmla="*/ 425 w 3693"/>
                      <a:gd name="T1" fmla="*/ 0 h 1406"/>
                      <a:gd name="T2" fmla="*/ 1772 w 3693"/>
                      <a:gd name="T3" fmla="*/ 809 h 1406"/>
                      <a:gd name="T4" fmla="*/ 1790 w 3693"/>
                      <a:gd name="T5" fmla="*/ 816 h 1406"/>
                      <a:gd name="T6" fmla="*/ 1811 w 3693"/>
                      <a:gd name="T7" fmla="*/ 822 h 1406"/>
                      <a:gd name="T8" fmla="*/ 1834 w 3693"/>
                      <a:gd name="T9" fmla="*/ 824 h 1406"/>
                      <a:gd name="T10" fmla="*/ 1859 w 3693"/>
                      <a:gd name="T11" fmla="*/ 824 h 1406"/>
                      <a:gd name="T12" fmla="*/ 1882 w 3693"/>
                      <a:gd name="T13" fmla="*/ 822 h 1406"/>
                      <a:gd name="T14" fmla="*/ 1903 w 3693"/>
                      <a:gd name="T15" fmla="*/ 816 h 1406"/>
                      <a:gd name="T16" fmla="*/ 1921 w 3693"/>
                      <a:gd name="T17" fmla="*/ 809 h 1406"/>
                      <a:gd name="T18" fmla="*/ 3267 w 3693"/>
                      <a:gd name="T19" fmla="*/ 0 h 1406"/>
                      <a:gd name="T20" fmla="*/ 3652 w 3693"/>
                      <a:gd name="T21" fmla="*/ 232 h 1406"/>
                      <a:gd name="T22" fmla="*/ 3673 w 3693"/>
                      <a:gd name="T23" fmla="*/ 246 h 1406"/>
                      <a:gd name="T24" fmla="*/ 3685 w 3693"/>
                      <a:gd name="T25" fmla="*/ 264 h 1406"/>
                      <a:gd name="T26" fmla="*/ 3693 w 3693"/>
                      <a:gd name="T27" fmla="*/ 282 h 1406"/>
                      <a:gd name="T28" fmla="*/ 3693 w 3693"/>
                      <a:gd name="T29" fmla="*/ 300 h 1406"/>
                      <a:gd name="T30" fmla="*/ 3685 w 3693"/>
                      <a:gd name="T31" fmla="*/ 319 h 1406"/>
                      <a:gd name="T32" fmla="*/ 3673 w 3693"/>
                      <a:gd name="T33" fmla="*/ 334 h 1406"/>
                      <a:gd name="T34" fmla="*/ 3652 w 3693"/>
                      <a:gd name="T35" fmla="*/ 350 h 1406"/>
                      <a:gd name="T36" fmla="*/ 1921 w 3693"/>
                      <a:gd name="T37" fmla="*/ 1389 h 1406"/>
                      <a:gd name="T38" fmla="*/ 1903 w 3693"/>
                      <a:gd name="T39" fmla="*/ 1397 h 1406"/>
                      <a:gd name="T40" fmla="*/ 1882 w 3693"/>
                      <a:gd name="T41" fmla="*/ 1402 h 1406"/>
                      <a:gd name="T42" fmla="*/ 1859 w 3693"/>
                      <a:gd name="T43" fmla="*/ 1406 h 1406"/>
                      <a:gd name="T44" fmla="*/ 1834 w 3693"/>
                      <a:gd name="T45" fmla="*/ 1406 h 1406"/>
                      <a:gd name="T46" fmla="*/ 1811 w 3693"/>
                      <a:gd name="T47" fmla="*/ 1402 h 1406"/>
                      <a:gd name="T48" fmla="*/ 1790 w 3693"/>
                      <a:gd name="T49" fmla="*/ 1397 h 1406"/>
                      <a:gd name="T50" fmla="*/ 1772 w 3693"/>
                      <a:gd name="T51" fmla="*/ 1389 h 1406"/>
                      <a:gd name="T52" fmla="*/ 39 w 3693"/>
                      <a:gd name="T53" fmla="*/ 350 h 1406"/>
                      <a:gd name="T54" fmla="*/ 20 w 3693"/>
                      <a:gd name="T55" fmla="*/ 334 h 1406"/>
                      <a:gd name="T56" fmla="*/ 6 w 3693"/>
                      <a:gd name="T57" fmla="*/ 317 h 1406"/>
                      <a:gd name="T58" fmla="*/ 0 w 3693"/>
                      <a:gd name="T59" fmla="*/ 300 h 1406"/>
                      <a:gd name="T60" fmla="*/ 0 w 3693"/>
                      <a:gd name="T61" fmla="*/ 282 h 1406"/>
                      <a:gd name="T62" fmla="*/ 6 w 3693"/>
                      <a:gd name="T63" fmla="*/ 264 h 1406"/>
                      <a:gd name="T64" fmla="*/ 20 w 3693"/>
                      <a:gd name="T65" fmla="*/ 246 h 1406"/>
                      <a:gd name="T66" fmla="*/ 39 w 3693"/>
                      <a:gd name="T67" fmla="*/ 231 h 1406"/>
                      <a:gd name="T68" fmla="*/ 425 w 3693"/>
                      <a:gd name="T69" fmla="*/ 0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93" h="1406">
                        <a:moveTo>
                          <a:pt x="425" y="0"/>
                        </a:moveTo>
                        <a:lnTo>
                          <a:pt x="1772" y="809"/>
                        </a:lnTo>
                        <a:lnTo>
                          <a:pt x="1790" y="816"/>
                        </a:lnTo>
                        <a:lnTo>
                          <a:pt x="1811" y="822"/>
                        </a:lnTo>
                        <a:lnTo>
                          <a:pt x="1834" y="824"/>
                        </a:lnTo>
                        <a:lnTo>
                          <a:pt x="1859" y="824"/>
                        </a:lnTo>
                        <a:lnTo>
                          <a:pt x="1882" y="822"/>
                        </a:lnTo>
                        <a:lnTo>
                          <a:pt x="1903" y="816"/>
                        </a:lnTo>
                        <a:lnTo>
                          <a:pt x="1921" y="809"/>
                        </a:lnTo>
                        <a:lnTo>
                          <a:pt x="3267" y="0"/>
                        </a:lnTo>
                        <a:lnTo>
                          <a:pt x="3652" y="232"/>
                        </a:lnTo>
                        <a:lnTo>
                          <a:pt x="3673" y="246"/>
                        </a:lnTo>
                        <a:lnTo>
                          <a:pt x="3685" y="264"/>
                        </a:lnTo>
                        <a:lnTo>
                          <a:pt x="3693" y="282"/>
                        </a:lnTo>
                        <a:lnTo>
                          <a:pt x="3693" y="300"/>
                        </a:lnTo>
                        <a:lnTo>
                          <a:pt x="3685" y="319"/>
                        </a:lnTo>
                        <a:lnTo>
                          <a:pt x="3673" y="334"/>
                        </a:lnTo>
                        <a:lnTo>
                          <a:pt x="3652" y="350"/>
                        </a:lnTo>
                        <a:lnTo>
                          <a:pt x="1921" y="1389"/>
                        </a:lnTo>
                        <a:lnTo>
                          <a:pt x="1903" y="1397"/>
                        </a:lnTo>
                        <a:lnTo>
                          <a:pt x="1882" y="1402"/>
                        </a:lnTo>
                        <a:lnTo>
                          <a:pt x="1859" y="1406"/>
                        </a:lnTo>
                        <a:lnTo>
                          <a:pt x="1834" y="1406"/>
                        </a:lnTo>
                        <a:lnTo>
                          <a:pt x="1811" y="1402"/>
                        </a:lnTo>
                        <a:lnTo>
                          <a:pt x="1790" y="1397"/>
                        </a:lnTo>
                        <a:lnTo>
                          <a:pt x="1772" y="1389"/>
                        </a:lnTo>
                        <a:lnTo>
                          <a:pt x="39" y="350"/>
                        </a:lnTo>
                        <a:lnTo>
                          <a:pt x="20" y="334"/>
                        </a:lnTo>
                        <a:lnTo>
                          <a:pt x="6" y="317"/>
                        </a:lnTo>
                        <a:lnTo>
                          <a:pt x="0" y="300"/>
                        </a:lnTo>
                        <a:lnTo>
                          <a:pt x="0" y="282"/>
                        </a:lnTo>
                        <a:lnTo>
                          <a:pt x="6" y="264"/>
                        </a:lnTo>
                        <a:lnTo>
                          <a:pt x="20" y="246"/>
                        </a:lnTo>
                        <a:lnTo>
                          <a:pt x="39" y="231"/>
                        </a:lnTo>
                        <a:lnTo>
                          <a:pt x="4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sysClr val="windowText" lastClr="000000"/>
                      </a:solidFill>
                    </a:endParaRPr>
                  </a:p>
                </p:txBody>
              </p:sp>
              <p:sp>
                <p:nvSpPr>
                  <p:cNvPr id="51" name="Freeform 50"/>
                  <p:cNvSpPr>
                    <a:spLocks/>
                  </p:cNvSpPr>
                  <p:nvPr/>
                </p:nvSpPr>
                <p:spPr bwMode="auto">
                  <a:xfrm>
                    <a:off x="4817922" y="4855460"/>
                    <a:ext cx="391633" cy="165736"/>
                  </a:xfrm>
                  <a:custGeom>
                    <a:avLst/>
                    <a:gdLst/>
                    <a:ahLst/>
                    <a:cxnLst/>
                    <a:rect l="l" t="t" r="r" b="b"/>
                    <a:pathLst>
                      <a:path w="391633" h="165736">
                        <a:moveTo>
                          <a:pt x="341359" y="0"/>
                        </a:moveTo>
                        <a:lnTo>
                          <a:pt x="386795" y="27230"/>
                        </a:lnTo>
                        <a:lnTo>
                          <a:pt x="389273" y="29116"/>
                        </a:lnTo>
                        <a:lnTo>
                          <a:pt x="390689" y="31120"/>
                        </a:lnTo>
                        <a:lnTo>
                          <a:pt x="391633" y="33124"/>
                        </a:lnTo>
                        <a:lnTo>
                          <a:pt x="391633" y="35364"/>
                        </a:lnTo>
                        <a:lnTo>
                          <a:pt x="390689" y="37485"/>
                        </a:lnTo>
                        <a:lnTo>
                          <a:pt x="389273" y="39489"/>
                        </a:lnTo>
                        <a:lnTo>
                          <a:pt x="386795" y="41257"/>
                        </a:lnTo>
                        <a:lnTo>
                          <a:pt x="182513" y="163850"/>
                        </a:lnTo>
                        <a:lnTo>
                          <a:pt x="180389" y="164793"/>
                        </a:lnTo>
                        <a:lnTo>
                          <a:pt x="177911" y="165383"/>
                        </a:lnTo>
                        <a:lnTo>
                          <a:pt x="175196" y="165736"/>
                        </a:lnTo>
                        <a:lnTo>
                          <a:pt x="172246" y="165736"/>
                        </a:lnTo>
                        <a:lnTo>
                          <a:pt x="169532" y="165383"/>
                        </a:lnTo>
                        <a:lnTo>
                          <a:pt x="167053" y="164793"/>
                        </a:lnTo>
                        <a:lnTo>
                          <a:pt x="164929" y="163850"/>
                        </a:lnTo>
                        <a:lnTo>
                          <a:pt x="0" y="64988"/>
                        </a:lnTo>
                        <a:lnTo>
                          <a:pt x="5069" y="61802"/>
                        </a:lnTo>
                        <a:lnTo>
                          <a:pt x="7370" y="60419"/>
                        </a:lnTo>
                        <a:lnTo>
                          <a:pt x="9441" y="58576"/>
                        </a:lnTo>
                        <a:lnTo>
                          <a:pt x="16803" y="61572"/>
                        </a:lnTo>
                        <a:lnTo>
                          <a:pt x="24396" y="64106"/>
                        </a:lnTo>
                        <a:lnTo>
                          <a:pt x="32909" y="65489"/>
                        </a:lnTo>
                        <a:lnTo>
                          <a:pt x="41192" y="66180"/>
                        </a:lnTo>
                        <a:lnTo>
                          <a:pt x="52006" y="65259"/>
                        </a:lnTo>
                        <a:lnTo>
                          <a:pt x="62360" y="62954"/>
                        </a:lnTo>
                        <a:lnTo>
                          <a:pt x="72024" y="59037"/>
                        </a:lnTo>
                        <a:lnTo>
                          <a:pt x="80997" y="54428"/>
                        </a:lnTo>
                        <a:lnTo>
                          <a:pt x="87760" y="49009"/>
                        </a:lnTo>
                        <a:lnTo>
                          <a:pt x="164929" y="95245"/>
                        </a:lnTo>
                        <a:lnTo>
                          <a:pt x="167053" y="96306"/>
                        </a:lnTo>
                        <a:lnTo>
                          <a:pt x="169532" y="96778"/>
                        </a:lnTo>
                        <a:lnTo>
                          <a:pt x="172246" y="97249"/>
                        </a:lnTo>
                        <a:lnTo>
                          <a:pt x="175196" y="97249"/>
                        </a:lnTo>
                        <a:lnTo>
                          <a:pt x="177911" y="96778"/>
                        </a:lnTo>
                        <a:lnTo>
                          <a:pt x="180389" y="96306"/>
                        </a:lnTo>
                        <a:lnTo>
                          <a:pt x="182513" y="95245"/>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sysClr val="windowText" lastClr="000000"/>
                      </a:solidFill>
                    </a:endParaRPr>
                  </a:p>
                </p:txBody>
              </p:sp>
              <p:sp>
                <p:nvSpPr>
                  <p:cNvPr id="52" name="Freeform 51"/>
                  <p:cNvSpPr>
                    <a:spLocks/>
                  </p:cNvSpPr>
                  <p:nvPr/>
                </p:nvSpPr>
                <p:spPr bwMode="auto">
                  <a:xfrm>
                    <a:off x="4817780" y="4651950"/>
                    <a:ext cx="391774" cy="263005"/>
                  </a:xfrm>
                  <a:custGeom>
                    <a:avLst/>
                    <a:gdLst/>
                    <a:ahLst/>
                    <a:cxnLst/>
                    <a:rect l="l" t="t" r="r" b="b"/>
                    <a:pathLst>
                      <a:path w="391774" h="263005">
                        <a:moveTo>
                          <a:pt x="172387" y="0"/>
                        </a:moveTo>
                        <a:lnTo>
                          <a:pt x="175337" y="0"/>
                        </a:lnTo>
                        <a:lnTo>
                          <a:pt x="178052" y="354"/>
                        </a:lnTo>
                        <a:lnTo>
                          <a:pt x="180530" y="944"/>
                        </a:lnTo>
                        <a:lnTo>
                          <a:pt x="182654" y="1887"/>
                        </a:lnTo>
                        <a:lnTo>
                          <a:pt x="386936" y="124544"/>
                        </a:lnTo>
                        <a:lnTo>
                          <a:pt x="389414" y="126313"/>
                        </a:lnTo>
                        <a:lnTo>
                          <a:pt x="390830" y="128318"/>
                        </a:lnTo>
                        <a:lnTo>
                          <a:pt x="391774" y="130441"/>
                        </a:lnTo>
                        <a:lnTo>
                          <a:pt x="391774" y="132682"/>
                        </a:lnTo>
                        <a:lnTo>
                          <a:pt x="390830" y="134805"/>
                        </a:lnTo>
                        <a:lnTo>
                          <a:pt x="389414" y="136692"/>
                        </a:lnTo>
                        <a:lnTo>
                          <a:pt x="386936" y="138579"/>
                        </a:lnTo>
                        <a:lnTo>
                          <a:pt x="182654" y="261000"/>
                        </a:lnTo>
                        <a:lnTo>
                          <a:pt x="180530" y="262062"/>
                        </a:lnTo>
                        <a:lnTo>
                          <a:pt x="178052" y="262769"/>
                        </a:lnTo>
                        <a:lnTo>
                          <a:pt x="175337" y="263005"/>
                        </a:lnTo>
                        <a:lnTo>
                          <a:pt x="172387" y="263005"/>
                        </a:lnTo>
                        <a:lnTo>
                          <a:pt x="169673" y="262769"/>
                        </a:lnTo>
                        <a:lnTo>
                          <a:pt x="167194" y="262062"/>
                        </a:lnTo>
                        <a:lnTo>
                          <a:pt x="165070" y="261000"/>
                        </a:lnTo>
                        <a:lnTo>
                          <a:pt x="107808" y="226724"/>
                        </a:lnTo>
                        <a:lnTo>
                          <a:pt x="111279" y="217379"/>
                        </a:lnTo>
                        <a:lnTo>
                          <a:pt x="113580" y="207240"/>
                        </a:lnTo>
                        <a:lnTo>
                          <a:pt x="114270" y="196639"/>
                        </a:lnTo>
                        <a:lnTo>
                          <a:pt x="113580" y="185808"/>
                        </a:lnTo>
                        <a:lnTo>
                          <a:pt x="111279" y="175438"/>
                        </a:lnTo>
                        <a:lnTo>
                          <a:pt x="107598" y="165760"/>
                        </a:lnTo>
                        <a:lnTo>
                          <a:pt x="102536" y="156772"/>
                        </a:lnTo>
                        <a:lnTo>
                          <a:pt x="96324" y="148707"/>
                        </a:lnTo>
                        <a:lnTo>
                          <a:pt x="89191" y="141332"/>
                        </a:lnTo>
                        <a:lnTo>
                          <a:pt x="81138" y="135341"/>
                        </a:lnTo>
                        <a:lnTo>
                          <a:pt x="72165" y="130271"/>
                        </a:lnTo>
                        <a:lnTo>
                          <a:pt x="62501" y="126353"/>
                        </a:lnTo>
                        <a:lnTo>
                          <a:pt x="52147" y="124049"/>
                        </a:lnTo>
                        <a:lnTo>
                          <a:pt x="41333" y="123358"/>
                        </a:lnTo>
                        <a:lnTo>
                          <a:pt x="32820" y="123818"/>
                        </a:lnTo>
                        <a:lnTo>
                          <a:pt x="24537" y="125432"/>
                        </a:lnTo>
                        <a:lnTo>
                          <a:pt x="20856" y="120823"/>
                        </a:lnTo>
                        <a:lnTo>
                          <a:pt x="0" y="100887"/>
                        </a:lnTo>
                        <a:lnTo>
                          <a:pt x="165070" y="1887"/>
                        </a:lnTo>
                        <a:lnTo>
                          <a:pt x="167194" y="944"/>
                        </a:lnTo>
                        <a:lnTo>
                          <a:pt x="169673" y="3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sysClr val="windowText" lastClr="000000"/>
                      </a:solidFill>
                    </a:endParaRPr>
                  </a:p>
                </p:txBody>
              </p:sp>
            </p:grpSp>
          </p:grpSp>
          <p:grpSp>
            <p:nvGrpSpPr>
              <p:cNvPr id="30" name="Group 29"/>
              <p:cNvGrpSpPr/>
              <p:nvPr/>
            </p:nvGrpSpPr>
            <p:grpSpPr>
              <a:xfrm>
                <a:off x="5956426" y="3653914"/>
                <a:ext cx="967518" cy="1055629"/>
                <a:chOff x="749839" y="3008091"/>
                <a:chExt cx="1033728" cy="1127867"/>
              </a:xfrm>
            </p:grpSpPr>
            <p:sp>
              <p:nvSpPr>
                <p:cNvPr id="32" name="Freeform 31"/>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3"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4"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5"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6"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7"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8"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9"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0"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1"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2" name="Freeform 17"/>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3"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4"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5"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6"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7"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grpSp>
          <p:sp>
            <p:nvSpPr>
              <p:cNvPr id="31" name="Rectangle 30"/>
              <p:cNvSpPr>
                <a:spLocks noChangeArrowheads="1"/>
              </p:cNvSpPr>
              <p:nvPr/>
            </p:nvSpPr>
            <p:spPr bwMode="auto">
              <a:xfrm>
                <a:off x="4369271" y="3500412"/>
                <a:ext cx="1369566" cy="543797"/>
              </a:xfrm>
              <a:prstGeom prst="rect">
                <a:avLst/>
              </a:prstGeom>
              <a:solidFill>
                <a:srgbClr val="658EFF"/>
              </a:solid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dirty="0">
                    <a:solidFill>
                      <a:srgbClr val="FFFFFF"/>
                    </a:solidFill>
                  </a:rPr>
                  <a:t>p</a:t>
                </a:r>
                <a:r>
                  <a:rPr kumimoji="0" lang="en-US" sz="2200" b="1" i="0" u="none" strike="noStrike" kern="1200" cap="none" spc="0" normalizeH="0" baseline="0" noProof="0" dirty="0" err="1">
                    <a:ln>
                      <a:noFill/>
                    </a:ln>
                    <a:solidFill>
                      <a:srgbClr val="FFFFFF"/>
                    </a:solidFill>
                    <a:effectLst/>
                    <a:uLnTx/>
                    <a:uFillTx/>
                  </a:rPr>
                  <a:t>ortal</a:t>
                </a:r>
                <a:endParaRPr kumimoji="0" lang="en-US" sz="2200" b="1" i="0" u="none" strike="noStrike" kern="1200" cap="none" spc="0" normalizeH="0" baseline="0" noProof="0" dirty="0">
                  <a:ln>
                    <a:noFill/>
                  </a:ln>
                  <a:solidFill>
                    <a:srgbClr val="FFFFFF"/>
                  </a:solidFill>
                  <a:effectLst/>
                  <a:uLnTx/>
                  <a:uFillTx/>
                </a:endParaRPr>
              </a:p>
            </p:txBody>
          </p:sp>
        </p:grpSp>
      </p:grpSp>
      <p:sp>
        <p:nvSpPr>
          <p:cNvPr id="2" name="Oval 1"/>
          <p:cNvSpPr/>
          <p:nvPr/>
        </p:nvSpPr>
        <p:spPr bwMode="auto">
          <a:xfrm>
            <a:off x="5857446" y="2839118"/>
            <a:ext cx="4173967" cy="2086432"/>
          </a:xfrm>
          <a:prstGeom prst="ellipse">
            <a:avLst/>
          </a:prstGeom>
          <a:noFill/>
          <a:ln w="19050">
            <a:solidFill>
              <a:srgbClr val="FF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0097438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Placeholder 1" descr="Screen Shot 2016-03-06 at 10.59.30 PM.png">
            <a:hlinkClick r:id="rId4"/>
          </p:cNvPr>
          <p:cNvPicPr>
            <a:picLocks noGrp="1" noChangeAspect="1"/>
          </p:cNvPicPr>
          <p:nvPr>
            <p:ph type="pic" sz="quarter" idx="12"/>
          </p:nvPr>
        </p:nvPicPr>
        <p:blipFill rotWithShape="1">
          <a:blip r:embed="rId5">
            <a:extLst>
              <a:ext uri="{28A0092B-C50C-407E-A947-70E740481C1C}">
                <a14:useLocalDpi xmlns:a14="http://schemas.microsoft.com/office/drawing/2010/main" val="0"/>
              </a:ext>
            </a:extLst>
          </a:blip>
          <a:srcRect t="-352" b="1120"/>
          <a:stretch/>
        </p:blipFill>
        <p:spPr>
          <a:xfrm>
            <a:off x="684213" y="1339849"/>
            <a:ext cx="5943600" cy="4117242"/>
          </a:xfrm>
          <a:ln>
            <a:solidFill>
              <a:srgbClr val="19B9DE"/>
            </a:solidFill>
          </a:ln>
        </p:spPr>
      </p:pic>
      <p:sp>
        <p:nvSpPr>
          <p:cNvPr id="11" name="Title 10"/>
          <p:cNvSpPr>
            <a:spLocks noGrp="1"/>
          </p:cNvSpPr>
          <p:nvPr>
            <p:ph type="title"/>
          </p:nvPr>
        </p:nvSpPr>
        <p:spPr>
          <a:xfrm>
            <a:off x="6834021" y="2045583"/>
            <a:ext cx="4670591" cy="2339102"/>
          </a:xfrm>
        </p:spPr>
        <p:txBody>
          <a:bodyPr/>
          <a:lstStyle/>
          <a:p>
            <a:r>
              <a:rPr lang="en-US" dirty="0"/>
              <a:t>Using a proxy</a:t>
            </a:r>
            <a:br>
              <a:rPr lang="en-US" dirty="0"/>
            </a:br>
            <a:r>
              <a:rPr lang="en-US" dirty="0"/>
              <a:t>to access</a:t>
            </a:r>
            <a:br>
              <a:rPr lang="en-US" dirty="0"/>
            </a:br>
            <a:r>
              <a:rPr lang="en-US" dirty="0"/>
              <a:t>protected resources</a:t>
            </a:r>
          </a:p>
        </p:txBody>
      </p:sp>
    </p:spTree>
    <p:extLst>
      <p:ext uri="{BB962C8B-B14F-4D97-AF65-F5344CB8AC3E}">
        <p14:creationId xmlns:p14="http://schemas.microsoft.com/office/powerpoint/2010/main" val="421426399"/>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1908706" y="866734"/>
            <a:ext cx="9052943" cy="1077218"/>
          </a:xfrm>
          <a:noFill/>
        </p:spPr>
        <p:txBody>
          <a:bodyPr/>
          <a:lstStyle/>
          <a:p>
            <a:pPr algn="ctr"/>
            <a:r>
              <a:rPr lang="en-US" sz="7000" b="0" dirty="0"/>
              <a:t>Thank you!</a:t>
            </a:r>
          </a:p>
        </p:txBody>
      </p:sp>
      <p:sp>
        <p:nvSpPr>
          <p:cNvPr id="7" name="Text Placeholder 6"/>
          <p:cNvSpPr>
            <a:spLocks noGrp="1"/>
          </p:cNvSpPr>
          <p:nvPr>
            <p:ph type="body" sz="quarter" idx="10"/>
          </p:nvPr>
        </p:nvSpPr>
        <p:spPr>
          <a:xfrm>
            <a:off x="1908706" y="3165276"/>
            <a:ext cx="4244938" cy="1461939"/>
          </a:xfrm>
        </p:spPr>
        <p:txBody>
          <a:bodyPr/>
          <a:lstStyle/>
          <a:p>
            <a:pPr algn="ctr"/>
            <a:r>
              <a:rPr lang="en-US" sz="3000" b="0" dirty="0">
                <a:solidFill>
                  <a:srgbClr val="19B9DE"/>
                </a:solidFill>
              </a:rPr>
              <a:t>Alison Sizer</a:t>
            </a:r>
          </a:p>
          <a:p>
            <a:pPr algn="ctr"/>
            <a:r>
              <a:rPr lang="en-US" sz="3000" b="0" dirty="0">
                <a:solidFill>
                  <a:srgbClr val="19B9DE"/>
                </a:solidFill>
              </a:rPr>
              <a:t>asizer@esri.com</a:t>
            </a:r>
          </a:p>
          <a:p>
            <a:pPr algn="ctr"/>
            <a:r>
              <a:rPr lang="en-US" sz="3000" b="0" dirty="0">
                <a:solidFill>
                  <a:srgbClr val="19B9DE"/>
                </a:solidFill>
              </a:rPr>
              <a:t>github.com/asizer</a:t>
            </a:r>
          </a:p>
        </p:txBody>
      </p:sp>
      <p:sp>
        <p:nvSpPr>
          <p:cNvPr id="5" name="Title 5"/>
          <p:cNvSpPr txBox="1">
            <a:spLocks/>
          </p:cNvSpPr>
          <p:nvPr/>
        </p:nvSpPr>
        <p:spPr>
          <a:xfrm>
            <a:off x="1908705" y="2136627"/>
            <a:ext cx="9052943" cy="769441"/>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spcAft>
                <a:spcPts val="0"/>
              </a:spcAft>
              <a:buNone/>
              <a:defRPr sz="9600" b="1" kern="1200" baseline="0">
                <a:solidFill>
                  <a:schemeClr val="tx1"/>
                </a:solidFill>
                <a:latin typeface="+mj-lt"/>
                <a:ea typeface="+mj-ea"/>
                <a:cs typeface="Arial"/>
              </a:defRPr>
            </a:lvl1pPr>
          </a:lstStyle>
          <a:p>
            <a:pPr algn="ctr"/>
            <a:r>
              <a:rPr lang="en-US" sz="5000" b="0" dirty="0"/>
              <a:t>Any Questions?</a:t>
            </a:r>
          </a:p>
        </p:txBody>
      </p:sp>
      <p:sp>
        <p:nvSpPr>
          <p:cNvPr id="8" name="Title 5"/>
          <p:cNvSpPr txBox="1">
            <a:spLocks/>
          </p:cNvSpPr>
          <p:nvPr/>
        </p:nvSpPr>
        <p:spPr>
          <a:xfrm>
            <a:off x="1773835" y="4941094"/>
            <a:ext cx="9353020" cy="1231106"/>
          </a:xfrm>
          <a:prstGeom prst="rect">
            <a:avLst/>
          </a:prstGeom>
          <a:noFill/>
        </p:spPr>
        <p:txBody>
          <a:bodyPr vert="horz" wrap="square" lIns="0" tIns="0" rIns="0" bIns="0" rtlCol="0" anchor="b">
            <a:spAutoFit/>
          </a:bodyPr>
          <a:lstStyle>
            <a:lvl1pPr algn="l" defTabSz="457200" rtl="0" eaLnBrk="1" latinLnBrk="0" hangingPunct="1">
              <a:lnSpc>
                <a:spcPct val="100000"/>
              </a:lnSpc>
              <a:spcBef>
                <a:spcPct val="0"/>
              </a:spcBef>
              <a:spcAft>
                <a:spcPts val="0"/>
              </a:spcAft>
              <a:buNone/>
              <a:defRPr sz="9600" b="1" kern="1200" baseline="0">
                <a:solidFill>
                  <a:schemeClr val="tx1"/>
                </a:solidFill>
                <a:latin typeface="+mj-lt"/>
                <a:ea typeface="+mj-ea"/>
                <a:cs typeface="Arial"/>
              </a:defRPr>
            </a:lvl1pPr>
          </a:lstStyle>
          <a:p>
            <a:pPr algn="ctr"/>
            <a:r>
              <a:rPr lang="en-US" sz="4000" b="0" dirty="0"/>
              <a:t>Please rate this session in the Esri Events mobile app!</a:t>
            </a:r>
          </a:p>
        </p:txBody>
      </p:sp>
      <p:sp>
        <p:nvSpPr>
          <p:cNvPr id="9" name="Text Placeholder 6"/>
          <p:cNvSpPr txBox="1">
            <a:spLocks/>
          </p:cNvSpPr>
          <p:nvPr/>
        </p:nvSpPr>
        <p:spPr>
          <a:xfrm>
            <a:off x="6551602" y="3170845"/>
            <a:ext cx="4244938" cy="961802"/>
          </a:xfrm>
          <a:prstGeom prst="rect">
            <a:avLst/>
          </a:prstGeom>
          <a:noFill/>
        </p:spPr>
        <p:txBody>
          <a:bodyPr vert="horz" wrap="square" lIns="0" tIns="0" rIns="0" bIns="0" rtlCol="0" anchor="t">
            <a:spAutoFit/>
          </a:bodyPr>
          <a:lstStyle>
            <a:lvl1pPr marL="0" indent="0" algn="l" defTabSz="457200" rtl="0" eaLnBrk="1" latinLnBrk="0" hangingPunct="1">
              <a:lnSpc>
                <a:spcPct val="100000"/>
              </a:lnSpc>
              <a:spcBef>
                <a:spcPts val="300"/>
              </a:spcBef>
              <a:spcAft>
                <a:spcPts val="0"/>
              </a:spcAft>
              <a:buClr>
                <a:schemeClr val="accent4">
                  <a:lumMod val="60000"/>
                  <a:lumOff val="40000"/>
                </a:schemeClr>
              </a:buClr>
              <a:buSzPct val="80000"/>
              <a:buFontTx/>
              <a:buNone/>
              <a:defRPr lang="en-US" sz="4000" b="1" kern="1200" baseline="0" smtClean="0">
                <a:solidFill>
                  <a:schemeClr val="tx1">
                    <a:lumMod val="50000"/>
                    <a:lumOff val="50000"/>
                  </a:schemeClr>
                </a:solidFill>
                <a:latin typeface="+mj-lt"/>
                <a:ea typeface="+mj-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lang="en-US" sz="1800" b="1" kern="1200" smtClean="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lang="en-US" sz="1600" b="1" kern="1200" smtClean="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smtClean="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sz="3000" b="0" dirty="0">
                <a:solidFill>
                  <a:srgbClr val="19B9DE"/>
                </a:solidFill>
              </a:rPr>
              <a:t>Ben Schaub</a:t>
            </a:r>
          </a:p>
          <a:p>
            <a:pPr algn="ctr"/>
            <a:r>
              <a:rPr lang="en-US" sz="3000" b="0" dirty="0">
                <a:solidFill>
                  <a:srgbClr val="19B9DE"/>
                </a:solidFill>
              </a:rPr>
              <a:t>bschaub@esri.com</a:t>
            </a:r>
          </a:p>
        </p:txBody>
      </p:sp>
    </p:spTree>
    <p:extLst>
      <p:ext uri="{BB962C8B-B14F-4D97-AF65-F5344CB8AC3E}">
        <p14:creationId xmlns:p14="http://schemas.microsoft.com/office/powerpoint/2010/main" val="1880594822"/>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descr="Reversed Esri 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1339" y="2544885"/>
            <a:ext cx="3632200" cy="1274358"/>
          </a:xfrm>
          <a:prstGeom prst="rect">
            <a:avLst/>
          </a:prstGeom>
        </p:spPr>
      </p:pic>
    </p:spTree>
    <p:extLst>
      <p:ext uri="{BB962C8B-B14F-4D97-AF65-F5344CB8AC3E}">
        <p14:creationId xmlns:p14="http://schemas.microsoft.com/office/powerpoint/2010/main" val="630498448"/>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Overview of Enterprise Implementation Patterns</a:t>
            </a:r>
          </a:p>
        </p:txBody>
      </p:sp>
      <p:sp>
        <p:nvSpPr>
          <p:cNvPr id="11" name="Text Placeholder 10"/>
          <p:cNvSpPr>
            <a:spLocks noGrp="1"/>
          </p:cNvSpPr>
          <p:nvPr>
            <p:ph type="body" sz="quarter" idx="11"/>
          </p:nvPr>
        </p:nvSpPr>
        <p:spPr/>
        <p:txBody>
          <a:bodyPr/>
          <a:lstStyle/>
          <a:p>
            <a:r>
              <a:rPr lang="en-US" dirty="0"/>
              <a:t>Web </a:t>
            </a:r>
            <a:r>
              <a:rPr lang="en-US" dirty="0" err="1"/>
              <a:t>AppBuilder</a:t>
            </a:r>
            <a:r>
              <a:rPr lang="en-US" dirty="0"/>
              <a:t> Options</a:t>
            </a:r>
          </a:p>
        </p:txBody>
      </p:sp>
      <p:sp>
        <p:nvSpPr>
          <p:cNvPr id="12" name="Content Placeholder 11"/>
          <p:cNvSpPr>
            <a:spLocks noGrp="1"/>
          </p:cNvSpPr>
          <p:nvPr>
            <p:ph sz="quarter" idx="12"/>
          </p:nvPr>
        </p:nvSpPr>
        <p:spPr>
          <a:xfrm>
            <a:off x="699227" y="1886854"/>
            <a:ext cx="3471340" cy="3427413"/>
          </a:xfrm>
          <a:noFill/>
        </p:spPr>
        <p:txBody>
          <a:bodyPr/>
          <a:lstStyle/>
          <a:p>
            <a:r>
              <a:rPr lang="en-US" dirty="0"/>
              <a:t>Embedded Version</a:t>
            </a:r>
          </a:p>
          <a:p>
            <a:pPr lvl="1"/>
            <a:r>
              <a:rPr lang="en-US" dirty="0"/>
              <a:t>Fully integrated within ArcGIS Online/Portal</a:t>
            </a:r>
          </a:p>
          <a:p>
            <a:pPr lvl="2"/>
            <a:r>
              <a:rPr lang="en-US" dirty="0"/>
              <a:t>Fits well into the user’s workflow</a:t>
            </a:r>
          </a:p>
          <a:p>
            <a:pPr lvl="2"/>
            <a:r>
              <a:rPr lang="en-US" dirty="0"/>
              <a:t>No hosting server needed</a:t>
            </a:r>
          </a:p>
          <a:p>
            <a:r>
              <a:rPr lang="en-US" dirty="0"/>
              <a:t>Developer Edition</a:t>
            </a:r>
          </a:p>
          <a:p>
            <a:pPr lvl="1"/>
            <a:r>
              <a:rPr lang="en-US" dirty="0"/>
              <a:t>Required for custom components</a:t>
            </a:r>
          </a:p>
          <a:p>
            <a:pPr lvl="2"/>
            <a:r>
              <a:rPr lang="en-US" dirty="0"/>
              <a:t>Themes, widgets</a:t>
            </a:r>
          </a:p>
          <a:p>
            <a:pPr lvl="1"/>
            <a:r>
              <a:rPr lang="en-US" dirty="0"/>
              <a:t>Direct access, no need to launch from a </a:t>
            </a:r>
            <a:r>
              <a:rPr lang="en-US" dirty="0" err="1"/>
              <a:t>webmap</a:t>
            </a:r>
            <a:endParaRPr lang="en-US" dirty="0"/>
          </a:p>
        </p:txBody>
      </p:sp>
      <p:grpSp>
        <p:nvGrpSpPr>
          <p:cNvPr id="7" name="Group 6"/>
          <p:cNvGrpSpPr/>
          <p:nvPr/>
        </p:nvGrpSpPr>
        <p:grpSpPr>
          <a:xfrm>
            <a:off x="6095873" y="1828804"/>
            <a:ext cx="7113673" cy="4334271"/>
            <a:chOff x="3487741" y="1837331"/>
            <a:chExt cx="7113673" cy="4334271"/>
          </a:xfrm>
        </p:grpSpPr>
        <p:sp>
          <p:nvSpPr>
            <p:cNvPr id="9" name="TextBox 8"/>
            <p:cNvSpPr txBox="1"/>
            <p:nvPr/>
          </p:nvSpPr>
          <p:spPr>
            <a:xfrm>
              <a:off x="7187624" y="2187979"/>
              <a:ext cx="1635187" cy="640453"/>
            </a:xfrm>
            <a:prstGeom prst="rect">
              <a:avLst/>
            </a:prstGeom>
            <a:noFill/>
            <a:effectLst/>
          </p:spPr>
          <p:txBody>
            <a:bodyPr wrap="square" lIns="0" tIns="0" rIns="0" bIns="0" rtlCol="0" anchor="t">
              <a:noAutofit/>
            </a:bodyPr>
            <a:lstStyle/>
            <a:p>
              <a:pPr defTabSz="457200" eaLnBrk="0" hangingPunct="0"/>
              <a:r>
                <a:rPr lang="en-US" b="1" dirty="0">
                  <a:solidFill>
                    <a:srgbClr val="00B9F2">
                      <a:lumMod val="20000"/>
                      <a:lumOff val="80000"/>
                      <a:alpha val="40000"/>
                    </a:srgbClr>
                  </a:solidFill>
                </a:rPr>
                <a:t>Apps</a:t>
              </a:r>
            </a:p>
          </p:txBody>
        </p:sp>
        <p:sp>
          <p:nvSpPr>
            <p:cNvPr id="13" name="TextBox 12"/>
            <p:cNvSpPr txBox="1"/>
            <p:nvPr/>
          </p:nvSpPr>
          <p:spPr>
            <a:xfrm>
              <a:off x="7187624" y="5241856"/>
              <a:ext cx="1635187" cy="640453"/>
            </a:xfrm>
            <a:prstGeom prst="rect">
              <a:avLst/>
            </a:prstGeom>
            <a:noFill/>
            <a:effectLst/>
          </p:spPr>
          <p:txBody>
            <a:bodyPr wrap="square" lIns="0" tIns="0" rIns="0" bIns="0" rtlCol="0" anchor="t">
              <a:noAutofit/>
            </a:bodyPr>
            <a:lstStyle/>
            <a:p>
              <a:pPr defTabSz="457200" eaLnBrk="0" hangingPunct="0"/>
              <a:r>
                <a:rPr lang="en-US" b="1">
                  <a:solidFill>
                    <a:srgbClr val="00B9F2">
                      <a:lumMod val="20000"/>
                      <a:lumOff val="80000"/>
                      <a:alpha val="40000"/>
                    </a:srgbClr>
                  </a:solidFill>
                </a:rPr>
                <a:t>Services</a:t>
              </a:r>
              <a:endParaRPr lang="en-US" b="1" dirty="0">
                <a:solidFill>
                  <a:srgbClr val="00B9F2">
                    <a:lumMod val="20000"/>
                    <a:lumOff val="80000"/>
                    <a:alpha val="40000"/>
                  </a:srgbClr>
                </a:solidFill>
              </a:endParaRPr>
            </a:p>
          </p:txBody>
        </p:sp>
        <p:sp>
          <p:nvSpPr>
            <p:cNvPr id="14" name="TextBox 13"/>
            <p:cNvSpPr txBox="1"/>
            <p:nvPr/>
          </p:nvSpPr>
          <p:spPr>
            <a:xfrm>
              <a:off x="7187624" y="3714907"/>
              <a:ext cx="3413790" cy="640453"/>
            </a:xfrm>
            <a:prstGeom prst="rect">
              <a:avLst/>
            </a:prstGeom>
            <a:noFill/>
            <a:effectLst/>
          </p:spPr>
          <p:txBody>
            <a:bodyPr wrap="square" lIns="0" tIns="0" rIns="0" bIns="0" rtlCol="0" anchor="t">
              <a:noAutofit/>
            </a:bodyPr>
            <a:lstStyle/>
            <a:p>
              <a:pPr defTabSz="457200" eaLnBrk="0" hangingPunct="0"/>
              <a:r>
                <a:rPr lang="en-US" b="1" dirty="0">
                  <a:solidFill>
                    <a:srgbClr val="00B9F2">
                      <a:lumMod val="20000"/>
                      <a:lumOff val="80000"/>
                      <a:alpha val="40000"/>
                    </a:srgbClr>
                  </a:solidFill>
                </a:rPr>
                <a:t>Access / Identity</a:t>
              </a:r>
            </a:p>
          </p:txBody>
        </p:sp>
        <p:grpSp>
          <p:nvGrpSpPr>
            <p:cNvPr id="15" name="Group 14"/>
            <p:cNvGrpSpPr/>
            <p:nvPr/>
          </p:nvGrpSpPr>
          <p:grpSpPr>
            <a:xfrm>
              <a:off x="3487741" y="1837331"/>
              <a:ext cx="3288080" cy="4334271"/>
              <a:chOff x="4369271" y="1882157"/>
              <a:chExt cx="3288080" cy="4334271"/>
            </a:xfrm>
          </p:grpSpPr>
          <p:sp>
            <p:nvSpPr>
              <p:cNvPr id="16" name="Rectangle 61"/>
              <p:cNvSpPr/>
              <p:nvPr/>
            </p:nvSpPr>
            <p:spPr bwMode="auto">
              <a:xfrm rot="16200000" flipH="1" flipV="1">
                <a:off x="5893972" y="4516089"/>
                <a:ext cx="478939" cy="342124"/>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rgbClr val="FABE3C">
                      <a:alpha val="0"/>
                    </a:srgbClr>
                  </a:gs>
                  <a:gs pos="100000">
                    <a:srgbClr val="FABE3C"/>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800" dirty="0">
                  <a:solidFill>
                    <a:sysClr val="windowText" lastClr="000000"/>
                  </a:solidFill>
                </a:endParaRPr>
              </a:p>
            </p:txBody>
          </p:sp>
          <p:grpSp>
            <p:nvGrpSpPr>
              <p:cNvPr id="17" name="Group 16"/>
              <p:cNvGrpSpPr/>
              <p:nvPr/>
            </p:nvGrpSpPr>
            <p:grpSpPr>
              <a:xfrm>
                <a:off x="4642840" y="2723887"/>
                <a:ext cx="2981192" cy="552394"/>
                <a:chOff x="3304053" y="2355043"/>
                <a:chExt cx="3187153" cy="590557"/>
              </a:xfrm>
            </p:grpSpPr>
            <p:sp>
              <p:nvSpPr>
                <p:cNvPr id="67" name="Rectangle 61"/>
                <p:cNvSpPr/>
                <p:nvPr/>
              </p:nvSpPr>
              <p:spPr bwMode="auto">
                <a:xfrm rot="5400000" flipH="1">
                  <a:off x="4682188" y="2547280"/>
                  <a:ext cx="430881" cy="36576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0">
                      <a:srgbClr val="FABE3C">
                        <a:alpha val="0"/>
                      </a:srgbClr>
                    </a:gs>
                    <a:gs pos="100000">
                      <a:srgbClr val="FABE3C"/>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defTabSz="914400">
                    <a:defRPr/>
                  </a:pPr>
                  <a:endParaRPr lang="en-US" sz="1800" dirty="0">
                    <a:solidFill>
                      <a:sysClr val="windowText" lastClr="000000"/>
                    </a:solidFill>
                  </a:endParaRPr>
                </a:p>
              </p:txBody>
            </p:sp>
            <p:sp>
              <p:nvSpPr>
                <p:cNvPr id="68" name="Rectangle 61"/>
                <p:cNvSpPr/>
                <p:nvPr/>
              </p:nvSpPr>
              <p:spPr bwMode="auto">
                <a:xfrm flipH="1">
                  <a:off x="3304053" y="2355043"/>
                  <a:ext cx="3187153" cy="173737"/>
                </a:xfrm>
                <a:custGeom>
                  <a:avLst/>
                  <a:gdLst/>
                  <a:ahLst/>
                  <a:cxnLst/>
                  <a:rect l="l" t="t" r="r" b="b"/>
                  <a:pathLst>
                    <a:path w="3187153" h="173737">
                      <a:moveTo>
                        <a:pt x="3187153" y="0"/>
                      </a:moveTo>
                      <a:cubicBezTo>
                        <a:pt x="3187153" y="45370"/>
                        <a:pt x="3151453" y="82149"/>
                        <a:pt x="3107415" y="82149"/>
                      </a:cubicBezTo>
                      <a:lnTo>
                        <a:pt x="2317574" y="82149"/>
                      </a:lnTo>
                      <a:lnTo>
                        <a:pt x="2317574" y="82297"/>
                      </a:lnTo>
                      <a:lnTo>
                        <a:pt x="869580" y="82297"/>
                      </a:lnTo>
                      <a:lnTo>
                        <a:pt x="869580" y="82149"/>
                      </a:lnTo>
                      <a:lnTo>
                        <a:pt x="79738" y="82149"/>
                      </a:lnTo>
                      <a:cubicBezTo>
                        <a:pt x="35700" y="82149"/>
                        <a:pt x="0" y="45370"/>
                        <a:pt x="0" y="0"/>
                      </a:cubicBezTo>
                      <a:lnTo>
                        <a:pt x="0" y="91588"/>
                      </a:lnTo>
                      <a:cubicBezTo>
                        <a:pt x="0" y="136957"/>
                        <a:pt x="35700" y="173737"/>
                        <a:pt x="79738" y="173737"/>
                      </a:cubicBezTo>
                      <a:lnTo>
                        <a:pt x="610970" y="173737"/>
                      </a:lnTo>
                      <a:lnTo>
                        <a:pt x="610970" y="173737"/>
                      </a:lnTo>
                      <a:lnTo>
                        <a:pt x="2439770" y="173737"/>
                      </a:lnTo>
                      <a:lnTo>
                        <a:pt x="2439770" y="173737"/>
                      </a:lnTo>
                      <a:lnTo>
                        <a:pt x="3107415" y="173737"/>
                      </a:lnTo>
                      <a:cubicBezTo>
                        <a:pt x="3151453" y="173737"/>
                        <a:pt x="3187153" y="136957"/>
                        <a:pt x="3187153" y="91588"/>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914400" eaLnBrk="0" fontAlgn="base" hangingPunct="0">
                    <a:spcBef>
                      <a:spcPct val="0"/>
                    </a:spcBef>
                    <a:spcAft>
                      <a:spcPct val="0"/>
                    </a:spcAft>
                    <a:defRPr/>
                  </a:pPr>
                  <a:endParaRPr lang="en-US" sz="1800" b="1" dirty="0">
                    <a:solidFill>
                      <a:srgbClr val="FFFFFF"/>
                    </a:solidFill>
                  </a:endParaRPr>
                </a:p>
              </p:txBody>
            </p:sp>
          </p:grpSp>
          <p:grpSp>
            <p:nvGrpSpPr>
              <p:cNvPr id="18" name="Group 17"/>
              <p:cNvGrpSpPr/>
              <p:nvPr/>
            </p:nvGrpSpPr>
            <p:grpSpPr>
              <a:xfrm>
                <a:off x="4711074" y="2220559"/>
                <a:ext cx="635270" cy="521752"/>
                <a:chOff x="2971050" y="2497678"/>
                <a:chExt cx="679160" cy="557798"/>
              </a:xfrm>
            </p:grpSpPr>
            <p:sp>
              <p:nvSpPr>
                <p:cNvPr id="64" name="Freeform 63"/>
                <p:cNvSpPr>
                  <a:spLocks/>
                </p:cNvSpPr>
                <p:nvPr/>
              </p:nvSpPr>
              <p:spPr bwMode="auto">
                <a:xfrm>
                  <a:off x="2971050" y="2497678"/>
                  <a:ext cx="679160" cy="557798"/>
                </a:xfrm>
                <a:custGeom>
                  <a:avLst/>
                  <a:gdLst>
                    <a:gd name="T0" fmla="*/ 2668 w 2906"/>
                    <a:gd name="T1" fmla="*/ 0 h 2394"/>
                    <a:gd name="T2" fmla="*/ 2752 w 2906"/>
                    <a:gd name="T3" fmla="*/ 13 h 2394"/>
                    <a:gd name="T4" fmla="*/ 2822 w 2906"/>
                    <a:gd name="T5" fmla="*/ 52 h 2394"/>
                    <a:gd name="T6" fmla="*/ 2874 w 2906"/>
                    <a:gd name="T7" fmla="*/ 110 h 2394"/>
                    <a:gd name="T8" fmla="*/ 2903 w 2906"/>
                    <a:gd name="T9" fmla="*/ 183 h 2394"/>
                    <a:gd name="T10" fmla="*/ 2906 w 2906"/>
                    <a:gd name="T11" fmla="*/ 1659 h 2394"/>
                    <a:gd name="T12" fmla="*/ 2892 w 2906"/>
                    <a:gd name="T13" fmla="*/ 1736 h 2394"/>
                    <a:gd name="T14" fmla="*/ 2851 w 2906"/>
                    <a:gd name="T15" fmla="*/ 1802 h 2394"/>
                    <a:gd name="T16" fmla="*/ 2788 w 2906"/>
                    <a:gd name="T17" fmla="*/ 1851 h 2394"/>
                    <a:gd name="T18" fmla="*/ 2710 w 2906"/>
                    <a:gd name="T19" fmla="*/ 1878 h 2394"/>
                    <a:gd name="T20" fmla="*/ 2006 w 2906"/>
                    <a:gd name="T21" fmla="*/ 1881 h 2394"/>
                    <a:gd name="T22" fmla="*/ 2009 w 2906"/>
                    <a:gd name="T23" fmla="*/ 1972 h 2394"/>
                    <a:gd name="T24" fmla="*/ 2074 w 2906"/>
                    <a:gd name="T25" fmla="*/ 1976 h 2394"/>
                    <a:gd name="T26" fmla="*/ 2137 w 2906"/>
                    <a:gd name="T27" fmla="*/ 2001 h 2394"/>
                    <a:gd name="T28" fmla="*/ 2187 w 2906"/>
                    <a:gd name="T29" fmla="*/ 2047 h 2394"/>
                    <a:gd name="T30" fmla="*/ 2221 w 2906"/>
                    <a:gd name="T31" fmla="*/ 2107 h 2394"/>
                    <a:gd name="T32" fmla="*/ 2232 w 2906"/>
                    <a:gd name="T33" fmla="*/ 2180 h 2394"/>
                    <a:gd name="T34" fmla="*/ 2229 w 2906"/>
                    <a:gd name="T35" fmla="*/ 2251 h 2394"/>
                    <a:gd name="T36" fmla="*/ 2206 w 2906"/>
                    <a:gd name="T37" fmla="*/ 2300 h 2394"/>
                    <a:gd name="T38" fmla="*/ 2165 w 2906"/>
                    <a:gd name="T39" fmla="*/ 2332 h 2394"/>
                    <a:gd name="T40" fmla="*/ 2112 w 2906"/>
                    <a:gd name="T41" fmla="*/ 2344 h 2394"/>
                    <a:gd name="T42" fmla="*/ 1153 w 2906"/>
                    <a:gd name="T43" fmla="*/ 2341 h 2394"/>
                    <a:gd name="T44" fmla="*/ 1104 w 2906"/>
                    <a:gd name="T45" fmla="*/ 2314 h 2394"/>
                    <a:gd name="T46" fmla="*/ 1067 w 2906"/>
                    <a:gd name="T47" fmla="*/ 2321 h 2394"/>
                    <a:gd name="T48" fmla="*/ 1019 w 2906"/>
                    <a:gd name="T49" fmla="*/ 2366 h 2394"/>
                    <a:gd name="T50" fmla="*/ 957 w 2906"/>
                    <a:gd name="T51" fmla="*/ 2390 h 2394"/>
                    <a:gd name="T52" fmla="*/ 183 w 2906"/>
                    <a:gd name="T53" fmla="*/ 2394 h 2394"/>
                    <a:gd name="T54" fmla="*/ 112 w 2906"/>
                    <a:gd name="T55" fmla="*/ 2379 h 2394"/>
                    <a:gd name="T56" fmla="*/ 53 w 2906"/>
                    <a:gd name="T57" fmla="*/ 2341 h 2394"/>
                    <a:gd name="T58" fmla="*/ 14 w 2906"/>
                    <a:gd name="T59" fmla="*/ 2282 h 2394"/>
                    <a:gd name="T60" fmla="*/ 0 w 2906"/>
                    <a:gd name="T61" fmla="*/ 2210 h 2394"/>
                    <a:gd name="T62" fmla="*/ 3 w 2906"/>
                    <a:gd name="T63" fmla="*/ 832 h 2394"/>
                    <a:gd name="T64" fmla="*/ 31 w 2906"/>
                    <a:gd name="T65" fmla="*/ 767 h 2394"/>
                    <a:gd name="T66" fmla="*/ 81 w 2906"/>
                    <a:gd name="T67" fmla="*/ 717 h 2394"/>
                    <a:gd name="T68" fmla="*/ 146 w 2906"/>
                    <a:gd name="T69" fmla="*/ 689 h 2394"/>
                    <a:gd name="T70" fmla="*/ 389 w 2906"/>
                    <a:gd name="T71" fmla="*/ 686 h 2394"/>
                    <a:gd name="T72" fmla="*/ 388 w 2906"/>
                    <a:gd name="T73" fmla="*/ 222 h 2394"/>
                    <a:gd name="T74" fmla="*/ 404 w 2906"/>
                    <a:gd name="T75" fmla="*/ 145 h 2394"/>
                    <a:gd name="T76" fmla="*/ 445 w 2906"/>
                    <a:gd name="T77" fmla="*/ 79 h 2394"/>
                    <a:gd name="T78" fmla="*/ 506 w 2906"/>
                    <a:gd name="T79" fmla="*/ 30 h 2394"/>
                    <a:gd name="T80" fmla="*/ 584 w 2906"/>
                    <a:gd name="T81" fmla="*/ 4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6" h="2394">
                      <a:moveTo>
                        <a:pt x="627" y="0"/>
                      </a:moveTo>
                      <a:lnTo>
                        <a:pt x="2668" y="0"/>
                      </a:lnTo>
                      <a:lnTo>
                        <a:pt x="2710" y="4"/>
                      </a:lnTo>
                      <a:lnTo>
                        <a:pt x="2752" y="13"/>
                      </a:lnTo>
                      <a:lnTo>
                        <a:pt x="2788" y="30"/>
                      </a:lnTo>
                      <a:lnTo>
                        <a:pt x="2822" y="52"/>
                      </a:lnTo>
                      <a:lnTo>
                        <a:pt x="2851" y="79"/>
                      </a:lnTo>
                      <a:lnTo>
                        <a:pt x="2874" y="110"/>
                      </a:lnTo>
                      <a:lnTo>
                        <a:pt x="2892" y="145"/>
                      </a:lnTo>
                      <a:lnTo>
                        <a:pt x="2903" y="183"/>
                      </a:lnTo>
                      <a:lnTo>
                        <a:pt x="2906" y="222"/>
                      </a:lnTo>
                      <a:lnTo>
                        <a:pt x="2906" y="1659"/>
                      </a:lnTo>
                      <a:lnTo>
                        <a:pt x="2903" y="1699"/>
                      </a:lnTo>
                      <a:lnTo>
                        <a:pt x="2892" y="1736"/>
                      </a:lnTo>
                      <a:lnTo>
                        <a:pt x="2874" y="1771"/>
                      </a:lnTo>
                      <a:lnTo>
                        <a:pt x="2851" y="1802"/>
                      </a:lnTo>
                      <a:lnTo>
                        <a:pt x="2822" y="1828"/>
                      </a:lnTo>
                      <a:lnTo>
                        <a:pt x="2788" y="1851"/>
                      </a:lnTo>
                      <a:lnTo>
                        <a:pt x="2752" y="1867"/>
                      </a:lnTo>
                      <a:lnTo>
                        <a:pt x="2710" y="1878"/>
                      </a:lnTo>
                      <a:lnTo>
                        <a:pt x="2668" y="1881"/>
                      </a:lnTo>
                      <a:lnTo>
                        <a:pt x="2006" y="1881"/>
                      </a:lnTo>
                      <a:lnTo>
                        <a:pt x="2009" y="1909"/>
                      </a:lnTo>
                      <a:lnTo>
                        <a:pt x="2009" y="1972"/>
                      </a:lnTo>
                      <a:lnTo>
                        <a:pt x="2041" y="1972"/>
                      </a:lnTo>
                      <a:lnTo>
                        <a:pt x="2074" y="1976"/>
                      </a:lnTo>
                      <a:lnTo>
                        <a:pt x="2107" y="1985"/>
                      </a:lnTo>
                      <a:lnTo>
                        <a:pt x="2137" y="2001"/>
                      </a:lnTo>
                      <a:lnTo>
                        <a:pt x="2164" y="2022"/>
                      </a:lnTo>
                      <a:lnTo>
                        <a:pt x="2187" y="2047"/>
                      </a:lnTo>
                      <a:lnTo>
                        <a:pt x="2206" y="2076"/>
                      </a:lnTo>
                      <a:lnTo>
                        <a:pt x="2221" y="2107"/>
                      </a:lnTo>
                      <a:lnTo>
                        <a:pt x="2229" y="2143"/>
                      </a:lnTo>
                      <a:lnTo>
                        <a:pt x="2232" y="2180"/>
                      </a:lnTo>
                      <a:lnTo>
                        <a:pt x="2232" y="2225"/>
                      </a:lnTo>
                      <a:lnTo>
                        <a:pt x="2229" y="2251"/>
                      </a:lnTo>
                      <a:lnTo>
                        <a:pt x="2220" y="2277"/>
                      </a:lnTo>
                      <a:lnTo>
                        <a:pt x="2206" y="2300"/>
                      </a:lnTo>
                      <a:lnTo>
                        <a:pt x="2187" y="2318"/>
                      </a:lnTo>
                      <a:lnTo>
                        <a:pt x="2165" y="2332"/>
                      </a:lnTo>
                      <a:lnTo>
                        <a:pt x="2140" y="2341"/>
                      </a:lnTo>
                      <a:lnTo>
                        <a:pt x="2112" y="2344"/>
                      </a:lnTo>
                      <a:lnTo>
                        <a:pt x="1182" y="2344"/>
                      </a:lnTo>
                      <a:lnTo>
                        <a:pt x="1153" y="2341"/>
                      </a:lnTo>
                      <a:lnTo>
                        <a:pt x="1127" y="2330"/>
                      </a:lnTo>
                      <a:lnTo>
                        <a:pt x="1104" y="2314"/>
                      </a:lnTo>
                      <a:lnTo>
                        <a:pt x="1085" y="2294"/>
                      </a:lnTo>
                      <a:lnTo>
                        <a:pt x="1067" y="2321"/>
                      </a:lnTo>
                      <a:lnTo>
                        <a:pt x="1046" y="2347"/>
                      </a:lnTo>
                      <a:lnTo>
                        <a:pt x="1019" y="2366"/>
                      </a:lnTo>
                      <a:lnTo>
                        <a:pt x="990" y="2382"/>
                      </a:lnTo>
                      <a:lnTo>
                        <a:pt x="957" y="2390"/>
                      </a:lnTo>
                      <a:lnTo>
                        <a:pt x="922" y="2394"/>
                      </a:lnTo>
                      <a:lnTo>
                        <a:pt x="183" y="2394"/>
                      </a:lnTo>
                      <a:lnTo>
                        <a:pt x="146" y="2390"/>
                      </a:lnTo>
                      <a:lnTo>
                        <a:pt x="112" y="2379"/>
                      </a:lnTo>
                      <a:lnTo>
                        <a:pt x="81" y="2363"/>
                      </a:lnTo>
                      <a:lnTo>
                        <a:pt x="53" y="2341"/>
                      </a:lnTo>
                      <a:lnTo>
                        <a:pt x="31" y="2313"/>
                      </a:lnTo>
                      <a:lnTo>
                        <a:pt x="14" y="2282"/>
                      </a:lnTo>
                      <a:lnTo>
                        <a:pt x="3" y="2248"/>
                      </a:lnTo>
                      <a:lnTo>
                        <a:pt x="0" y="2210"/>
                      </a:lnTo>
                      <a:lnTo>
                        <a:pt x="0" y="869"/>
                      </a:lnTo>
                      <a:lnTo>
                        <a:pt x="3" y="832"/>
                      </a:lnTo>
                      <a:lnTo>
                        <a:pt x="14" y="798"/>
                      </a:lnTo>
                      <a:lnTo>
                        <a:pt x="31" y="767"/>
                      </a:lnTo>
                      <a:lnTo>
                        <a:pt x="53" y="739"/>
                      </a:lnTo>
                      <a:lnTo>
                        <a:pt x="81" y="717"/>
                      </a:lnTo>
                      <a:lnTo>
                        <a:pt x="112" y="700"/>
                      </a:lnTo>
                      <a:lnTo>
                        <a:pt x="146" y="689"/>
                      </a:lnTo>
                      <a:lnTo>
                        <a:pt x="183" y="686"/>
                      </a:lnTo>
                      <a:lnTo>
                        <a:pt x="389" y="686"/>
                      </a:lnTo>
                      <a:lnTo>
                        <a:pt x="388" y="682"/>
                      </a:lnTo>
                      <a:lnTo>
                        <a:pt x="388" y="222"/>
                      </a:lnTo>
                      <a:lnTo>
                        <a:pt x="393" y="183"/>
                      </a:lnTo>
                      <a:lnTo>
                        <a:pt x="404" y="145"/>
                      </a:lnTo>
                      <a:lnTo>
                        <a:pt x="420" y="110"/>
                      </a:lnTo>
                      <a:lnTo>
                        <a:pt x="445" y="79"/>
                      </a:lnTo>
                      <a:lnTo>
                        <a:pt x="474" y="52"/>
                      </a:lnTo>
                      <a:lnTo>
                        <a:pt x="506" y="30"/>
                      </a:lnTo>
                      <a:lnTo>
                        <a:pt x="544" y="13"/>
                      </a:lnTo>
                      <a:lnTo>
                        <a:pt x="584" y="4"/>
                      </a:lnTo>
                      <a:lnTo>
                        <a:pt x="627"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65" name="Freeform 64"/>
                <p:cNvSpPr>
                  <a:spLocks noEditPoints="1"/>
                </p:cNvSpPr>
                <p:nvPr/>
              </p:nvSpPr>
              <p:spPr bwMode="auto">
                <a:xfrm>
                  <a:off x="2999057" y="2685556"/>
                  <a:ext cx="203048" cy="341914"/>
                </a:xfrm>
                <a:custGeom>
                  <a:avLst/>
                  <a:gdLst>
                    <a:gd name="T0" fmla="*/ 542 w 867"/>
                    <a:gd name="T1" fmla="*/ 1114 h 1469"/>
                    <a:gd name="T2" fmla="*/ 501 w 867"/>
                    <a:gd name="T3" fmla="*/ 1133 h 1469"/>
                    <a:gd name="T4" fmla="*/ 472 w 867"/>
                    <a:gd name="T5" fmla="*/ 1169 h 1469"/>
                    <a:gd name="T6" fmla="*/ 461 w 867"/>
                    <a:gd name="T7" fmla="*/ 1215 h 1469"/>
                    <a:gd name="T8" fmla="*/ 472 w 867"/>
                    <a:gd name="T9" fmla="*/ 1263 h 1469"/>
                    <a:gd name="T10" fmla="*/ 501 w 867"/>
                    <a:gd name="T11" fmla="*/ 1299 h 1469"/>
                    <a:gd name="T12" fmla="*/ 542 w 867"/>
                    <a:gd name="T13" fmla="*/ 1318 h 1469"/>
                    <a:gd name="T14" fmla="*/ 590 w 867"/>
                    <a:gd name="T15" fmla="*/ 1318 h 1469"/>
                    <a:gd name="T16" fmla="*/ 633 w 867"/>
                    <a:gd name="T17" fmla="*/ 1299 h 1469"/>
                    <a:gd name="T18" fmla="*/ 662 w 867"/>
                    <a:gd name="T19" fmla="*/ 1263 h 1469"/>
                    <a:gd name="T20" fmla="*/ 673 w 867"/>
                    <a:gd name="T21" fmla="*/ 1215 h 1469"/>
                    <a:gd name="T22" fmla="*/ 662 w 867"/>
                    <a:gd name="T23" fmla="*/ 1169 h 1469"/>
                    <a:gd name="T24" fmla="*/ 633 w 867"/>
                    <a:gd name="T25" fmla="*/ 1133 h 1469"/>
                    <a:gd name="T26" fmla="*/ 590 w 867"/>
                    <a:gd name="T27" fmla="*/ 1114 h 1469"/>
                    <a:gd name="T28" fmla="*/ 185 w 867"/>
                    <a:gd name="T29" fmla="*/ 783 h 1469"/>
                    <a:gd name="T30" fmla="*/ 685 w 867"/>
                    <a:gd name="T31" fmla="*/ 931 h 1469"/>
                    <a:gd name="T32" fmla="*/ 185 w 867"/>
                    <a:gd name="T33" fmla="*/ 783 h 1469"/>
                    <a:gd name="T34" fmla="*/ 185 w 867"/>
                    <a:gd name="T35" fmla="*/ 651 h 1469"/>
                    <a:gd name="T36" fmla="*/ 685 w 867"/>
                    <a:gd name="T37" fmla="*/ 501 h 1469"/>
                    <a:gd name="T38" fmla="*/ 185 w 867"/>
                    <a:gd name="T39" fmla="*/ 220 h 1469"/>
                    <a:gd name="T40" fmla="*/ 685 w 867"/>
                    <a:gd name="T41" fmla="*/ 369 h 1469"/>
                    <a:gd name="T42" fmla="*/ 185 w 867"/>
                    <a:gd name="T43" fmla="*/ 220 h 1469"/>
                    <a:gd name="T44" fmla="*/ 803 w 867"/>
                    <a:gd name="T45" fmla="*/ 0 h 1469"/>
                    <a:gd name="T46" fmla="*/ 841 w 867"/>
                    <a:gd name="T47" fmla="*/ 12 h 1469"/>
                    <a:gd name="T48" fmla="*/ 864 w 867"/>
                    <a:gd name="T49" fmla="*/ 44 h 1469"/>
                    <a:gd name="T50" fmla="*/ 867 w 867"/>
                    <a:gd name="T51" fmla="*/ 1405 h 1469"/>
                    <a:gd name="T52" fmla="*/ 855 w 867"/>
                    <a:gd name="T53" fmla="*/ 1444 h 1469"/>
                    <a:gd name="T54" fmla="*/ 824 w 867"/>
                    <a:gd name="T55" fmla="*/ 1466 h 1469"/>
                    <a:gd name="T56" fmla="*/ 64 w 867"/>
                    <a:gd name="T57" fmla="*/ 1469 h 1469"/>
                    <a:gd name="T58" fmla="*/ 26 w 867"/>
                    <a:gd name="T59" fmla="*/ 1457 h 1469"/>
                    <a:gd name="T60" fmla="*/ 3 w 867"/>
                    <a:gd name="T61" fmla="*/ 1426 h 1469"/>
                    <a:gd name="T62" fmla="*/ 0 w 867"/>
                    <a:gd name="T63" fmla="*/ 64 h 1469"/>
                    <a:gd name="T64" fmla="*/ 12 w 867"/>
                    <a:gd name="T65" fmla="*/ 26 h 1469"/>
                    <a:gd name="T66" fmla="*/ 44 w 867"/>
                    <a:gd name="T67" fmla="*/ 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67" h="1469">
                      <a:moveTo>
                        <a:pt x="566" y="1110"/>
                      </a:moveTo>
                      <a:lnTo>
                        <a:pt x="542" y="1114"/>
                      </a:lnTo>
                      <a:lnTo>
                        <a:pt x="520" y="1121"/>
                      </a:lnTo>
                      <a:lnTo>
                        <a:pt x="501" y="1133"/>
                      </a:lnTo>
                      <a:lnTo>
                        <a:pt x="484" y="1150"/>
                      </a:lnTo>
                      <a:lnTo>
                        <a:pt x="472" y="1169"/>
                      </a:lnTo>
                      <a:lnTo>
                        <a:pt x="463" y="1191"/>
                      </a:lnTo>
                      <a:lnTo>
                        <a:pt x="461" y="1215"/>
                      </a:lnTo>
                      <a:lnTo>
                        <a:pt x="463" y="1240"/>
                      </a:lnTo>
                      <a:lnTo>
                        <a:pt x="472" y="1263"/>
                      </a:lnTo>
                      <a:lnTo>
                        <a:pt x="484" y="1282"/>
                      </a:lnTo>
                      <a:lnTo>
                        <a:pt x="501" y="1299"/>
                      </a:lnTo>
                      <a:lnTo>
                        <a:pt x="520" y="1311"/>
                      </a:lnTo>
                      <a:lnTo>
                        <a:pt x="542" y="1318"/>
                      </a:lnTo>
                      <a:lnTo>
                        <a:pt x="566" y="1322"/>
                      </a:lnTo>
                      <a:lnTo>
                        <a:pt x="590" y="1318"/>
                      </a:lnTo>
                      <a:lnTo>
                        <a:pt x="613" y="1311"/>
                      </a:lnTo>
                      <a:lnTo>
                        <a:pt x="633" y="1299"/>
                      </a:lnTo>
                      <a:lnTo>
                        <a:pt x="648" y="1282"/>
                      </a:lnTo>
                      <a:lnTo>
                        <a:pt x="662" y="1263"/>
                      </a:lnTo>
                      <a:lnTo>
                        <a:pt x="669" y="1240"/>
                      </a:lnTo>
                      <a:lnTo>
                        <a:pt x="673" y="1215"/>
                      </a:lnTo>
                      <a:lnTo>
                        <a:pt x="669" y="1191"/>
                      </a:lnTo>
                      <a:lnTo>
                        <a:pt x="662" y="1169"/>
                      </a:lnTo>
                      <a:lnTo>
                        <a:pt x="648" y="1150"/>
                      </a:lnTo>
                      <a:lnTo>
                        <a:pt x="633" y="1133"/>
                      </a:lnTo>
                      <a:lnTo>
                        <a:pt x="613" y="1121"/>
                      </a:lnTo>
                      <a:lnTo>
                        <a:pt x="590" y="1114"/>
                      </a:lnTo>
                      <a:lnTo>
                        <a:pt x="566" y="1110"/>
                      </a:lnTo>
                      <a:close/>
                      <a:moveTo>
                        <a:pt x="185" y="783"/>
                      </a:moveTo>
                      <a:lnTo>
                        <a:pt x="185" y="931"/>
                      </a:lnTo>
                      <a:lnTo>
                        <a:pt x="685" y="931"/>
                      </a:lnTo>
                      <a:lnTo>
                        <a:pt x="685" y="783"/>
                      </a:lnTo>
                      <a:lnTo>
                        <a:pt x="185" y="783"/>
                      </a:lnTo>
                      <a:close/>
                      <a:moveTo>
                        <a:pt x="185" y="501"/>
                      </a:moveTo>
                      <a:lnTo>
                        <a:pt x="185" y="651"/>
                      </a:lnTo>
                      <a:lnTo>
                        <a:pt x="685" y="651"/>
                      </a:lnTo>
                      <a:lnTo>
                        <a:pt x="685" y="501"/>
                      </a:lnTo>
                      <a:lnTo>
                        <a:pt x="185" y="501"/>
                      </a:lnTo>
                      <a:close/>
                      <a:moveTo>
                        <a:pt x="185" y="220"/>
                      </a:moveTo>
                      <a:lnTo>
                        <a:pt x="185" y="369"/>
                      </a:lnTo>
                      <a:lnTo>
                        <a:pt x="685" y="369"/>
                      </a:lnTo>
                      <a:lnTo>
                        <a:pt x="685" y="220"/>
                      </a:lnTo>
                      <a:lnTo>
                        <a:pt x="185" y="220"/>
                      </a:lnTo>
                      <a:close/>
                      <a:moveTo>
                        <a:pt x="64" y="0"/>
                      </a:moveTo>
                      <a:lnTo>
                        <a:pt x="803" y="0"/>
                      </a:lnTo>
                      <a:lnTo>
                        <a:pt x="824" y="3"/>
                      </a:lnTo>
                      <a:lnTo>
                        <a:pt x="841" y="12"/>
                      </a:lnTo>
                      <a:lnTo>
                        <a:pt x="855" y="26"/>
                      </a:lnTo>
                      <a:lnTo>
                        <a:pt x="864" y="44"/>
                      </a:lnTo>
                      <a:lnTo>
                        <a:pt x="867" y="64"/>
                      </a:lnTo>
                      <a:lnTo>
                        <a:pt x="867" y="1405"/>
                      </a:lnTo>
                      <a:lnTo>
                        <a:pt x="864" y="1426"/>
                      </a:lnTo>
                      <a:lnTo>
                        <a:pt x="855" y="1444"/>
                      </a:lnTo>
                      <a:lnTo>
                        <a:pt x="841" y="1457"/>
                      </a:lnTo>
                      <a:lnTo>
                        <a:pt x="824" y="1466"/>
                      </a:lnTo>
                      <a:lnTo>
                        <a:pt x="803" y="1469"/>
                      </a:lnTo>
                      <a:lnTo>
                        <a:pt x="64" y="1469"/>
                      </a:lnTo>
                      <a:lnTo>
                        <a:pt x="44" y="1466"/>
                      </a:lnTo>
                      <a:lnTo>
                        <a:pt x="26" y="1457"/>
                      </a:lnTo>
                      <a:lnTo>
                        <a:pt x="12" y="1444"/>
                      </a:lnTo>
                      <a:lnTo>
                        <a:pt x="3" y="1426"/>
                      </a:lnTo>
                      <a:lnTo>
                        <a:pt x="0" y="1405"/>
                      </a:lnTo>
                      <a:lnTo>
                        <a:pt x="0" y="64"/>
                      </a:lnTo>
                      <a:lnTo>
                        <a:pt x="3" y="44"/>
                      </a:lnTo>
                      <a:lnTo>
                        <a:pt x="12" y="26"/>
                      </a:lnTo>
                      <a:lnTo>
                        <a:pt x="26" y="12"/>
                      </a:lnTo>
                      <a:lnTo>
                        <a:pt x="44" y="3"/>
                      </a:lnTo>
                      <a:lnTo>
                        <a:pt x="6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66" name="Freeform 65"/>
                <p:cNvSpPr>
                  <a:spLocks noEditPoints="1"/>
                </p:cNvSpPr>
                <p:nvPr/>
              </p:nvSpPr>
              <p:spPr bwMode="auto">
                <a:xfrm>
                  <a:off x="3090078" y="2525685"/>
                  <a:ext cx="532125" cy="491283"/>
                </a:xfrm>
                <a:custGeom>
                  <a:avLst/>
                  <a:gdLst>
                    <a:gd name="T0" fmla="*/ 901 w 2280"/>
                    <a:gd name="T1" fmla="*/ 1789 h 2105"/>
                    <a:gd name="T2" fmla="*/ 1382 w 2280"/>
                    <a:gd name="T3" fmla="*/ 1789 h 2105"/>
                    <a:gd name="T4" fmla="*/ 1382 w 2280"/>
                    <a:gd name="T5" fmla="*/ 1972 h 2105"/>
                    <a:gd name="T6" fmla="*/ 1534 w 2280"/>
                    <a:gd name="T7" fmla="*/ 1972 h 2105"/>
                    <a:gd name="T8" fmla="*/ 1553 w 2280"/>
                    <a:gd name="T9" fmla="*/ 1975 h 2105"/>
                    <a:gd name="T10" fmla="*/ 1570 w 2280"/>
                    <a:gd name="T11" fmla="*/ 1984 h 2105"/>
                    <a:gd name="T12" fmla="*/ 1584 w 2280"/>
                    <a:gd name="T13" fmla="*/ 1998 h 2105"/>
                    <a:gd name="T14" fmla="*/ 1595 w 2280"/>
                    <a:gd name="T15" fmla="*/ 2015 h 2105"/>
                    <a:gd name="T16" fmla="*/ 1603 w 2280"/>
                    <a:gd name="T17" fmla="*/ 2037 h 2105"/>
                    <a:gd name="T18" fmla="*/ 1605 w 2280"/>
                    <a:gd name="T19" fmla="*/ 2060 h 2105"/>
                    <a:gd name="T20" fmla="*/ 1605 w 2280"/>
                    <a:gd name="T21" fmla="*/ 2105 h 2105"/>
                    <a:gd name="T22" fmla="*/ 675 w 2280"/>
                    <a:gd name="T23" fmla="*/ 2105 h 2105"/>
                    <a:gd name="T24" fmla="*/ 675 w 2280"/>
                    <a:gd name="T25" fmla="*/ 2060 h 2105"/>
                    <a:gd name="T26" fmla="*/ 678 w 2280"/>
                    <a:gd name="T27" fmla="*/ 2037 h 2105"/>
                    <a:gd name="T28" fmla="*/ 685 w 2280"/>
                    <a:gd name="T29" fmla="*/ 2015 h 2105"/>
                    <a:gd name="T30" fmla="*/ 697 w 2280"/>
                    <a:gd name="T31" fmla="*/ 1998 h 2105"/>
                    <a:gd name="T32" fmla="*/ 711 w 2280"/>
                    <a:gd name="T33" fmla="*/ 1984 h 2105"/>
                    <a:gd name="T34" fmla="*/ 728 w 2280"/>
                    <a:gd name="T35" fmla="*/ 1975 h 2105"/>
                    <a:gd name="T36" fmla="*/ 748 w 2280"/>
                    <a:gd name="T37" fmla="*/ 1972 h 2105"/>
                    <a:gd name="T38" fmla="*/ 901 w 2280"/>
                    <a:gd name="T39" fmla="*/ 1972 h 2105"/>
                    <a:gd name="T40" fmla="*/ 901 w 2280"/>
                    <a:gd name="T41" fmla="*/ 1789 h 2105"/>
                    <a:gd name="T42" fmla="*/ 120 w 2280"/>
                    <a:gd name="T43" fmla="*/ 0 h 2105"/>
                    <a:gd name="T44" fmla="*/ 2161 w 2280"/>
                    <a:gd name="T45" fmla="*/ 0 h 2105"/>
                    <a:gd name="T46" fmla="*/ 2189 w 2280"/>
                    <a:gd name="T47" fmla="*/ 2 h 2105"/>
                    <a:gd name="T48" fmla="*/ 2213 w 2280"/>
                    <a:gd name="T49" fmla="*/ 9 h 2105"/>
                    <a:gd name="T50" fmla="*/ 2235 w 2280"/>
                    <a:gd name="T51" fmla="*/ 21 h 2105"/>
                    <a:gd name="T52" fmla="*/ 2254 w 2280"/>
                    <a:gd name="T53" fmla="*/ 38 h 2105"/>
                    <a:gd name="T54" fmla="*/ 2268 w 2280"/>
                    <a:gd name="T55" fmla="*/ 57 h 2105"/>
                    <a:gd name="T56" fmla="*/ 2277 w 2280"/>
                    <a:gd name="T57" fmla="*/ 78 h 2105"/>
                    <a:gd name="T58" fmla="*/ 2280 w 2280"/>
                    <a:gd name="T59" fmla="*/ 102 h 2105"/>
                    <a:gd name="T60" fmla="*/ 2280 w 2280"/>
                    <a:gd name="T61" fmla="*/ 1539 h 2105"/>
                    <a:gd name="T62" fmla="*/ 2277 w 2280"/>
                    <a:gd name="T63" fmla="*/ 1562 h 2105"/>
                    <a:gd name="T64" fmla="*/ 2268 w 2280"/>
                    <a:gd name="T65" fmla="*/ 1584 h 2105"/>
                    <a:gd name="T66" fmla="*/ 2254 w 2280"/>
                    <a:gd name="T67" fmla="*/ 1603 h 2105"/>
                    <a:gd name="T68" fmla="*/ 2235 w 2280"/>
                    <a:gd name="T69" fmla="*/ 1619 h 2105"/>
                    <a:gd name="T70" fmla="*/ 2213 w 2280"/>
                    <a:gd name="T71" fmla="*/ 1631 h 2105"/>
                    <a:gd name="T72" fmla="*/ 2189 w 2280"/>
                    <a:gd name="T73" fmla="*/ 1639 h 2105"/>
                    <a:gd name="T74" fmla="*/ 2161 w 2280"/>
                    <a:gd name="T75" fmla="*/ 1642 h 2105"/>
                    <a:gd name="T76" fmla="*/ 603 w 2280"/>
                    <a:gd name="T77" fmla="*/ 1642 h 2105"/>
                    <a:gd name="T78" fmla="*/ 603 w 2280"/>
                    <a:gd name="T79" fmla="*/ 1355 h 2105"/>
                    <a:gd name="T80" fmla="*/ 2084 w 2280"/>
                    <a:gd name="T81" fmla="*/ 1355 h 2105"/>
                    <a:gd name="T82" fmla="*/ 2084 w 2280"/>
                    <a:gd name="T83" fmla="*/ 192 h 2105"/>
                    <a:gd name="T84" fmla="*/ 190 w 2280"/>
                    <a:gd name="T85" fmla="*/ 192 h 2105"/>
                    <a:gd name="T86" fmla="*/ 190 w 2280"/>
                    <a:gd name="T87" fmla="*/ 562 h 2105"/>
                    <a:gd name="T88" fmla="*/ 0 w 2280"/>
                    <a:gd name="T89" fmla="*/ 562 h 2105"/>
                    <a:gd name="T90" fmla="*/ 0 w 2280"/>
                    <a:gd name="T91" fmla="*/ 102 h 2105"/>
                    <a:gd name="T92" fmla="*/ 4 w 2280"/>
                    <a:gd name="T93" fmla="*/ 78 h 2105"/>
                    <a:gd name="T94" fmla="*/ 13 w 2280"/>
                    <a:gd name="T95" fmla="*/ 57 h 2105"/>
                    <a:gd name="T96" fmla="*/ 27 w 2280"/>
                    <a:gd name="T97" fmla="*/ 38 h 2105"/>
                    <a:gd name="T98" fmla="*/ 45 w 2280"/>
                    <a:gd name="T99" fmla="*/ 21 h 2105"/>
                    <a:gd name="T100" fmla="*/ 67 w 2280"/>
                    <a:gd name="T101" fmla="*/ 9 h 2105"/>
                    <a:gd name="T102" fmla="*/ 92 w 2280"/>
                    <a:gd name="T103" fmla="*/ 2 h 2105"/>
                    <a:gd name="T104" fmla="*/ 120 w 2280"/>
                    <a:gd name="T105"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80" h="2105">
                      <a:moveTo>
                        <a:pt x="901" y="1789"/>
                      </a:moveTo>
                      <a:lnTo>
                        <a:pt x="1382" y="1789"/>
                      </a:lnTo>
                      <a:lnTo>
                        <a:pt x="1382" y="1972"/>
                      </a:lnTo>
                      <a:lnTo>
                        <a:pt x="1534" y="1972"/>
                      </a:lnTo>
                      <a:lnTo>
                        <a:pt x="1553" y="1975"/>
                      </a:lnTo>
                      <a:lnTo>
                        <a:pt x="1570" y="1984"/>
                      </a:lnTo>
                      <a:lnTo>
                        <a:pt x="1584" y="1998"/>
                      </a:lnTo>
                      <a:lnTo>
                        <a:pt x="1595" y="2015"/>
                      </a:lnTo>
                      <a:lnTo>
                        <a:pt x="1603" y="2037"/>
                      </a:lnTo>
                      <a:lnTo>
                        <a:pt x="1605" y="2060"/>
                      </a:lnTo>
                      <a:lnTo>
                        <a:pt x="1605" y="2105"/>
                      </a:lnTo>
                      <a:lnTo>
                        <a:pt x="675" y="2105"/>
                      </a:lnTo>
                      <a:lnTo>
                        <a:pt x="675" y="2060"/>
                      </a:lnTo>
                      <a:lnTo>
                        <a:pt x="678" y="2037"/>
                      </a:lnTo>
                      <a:lnTo>
                        <a:pt x="685" y="2015"/>
                      </a:lnTo>
                      <a:lnTo>
                        <a:pt x="697" y="1998"/>
                      </a:lnTo>
                      <a:lnTo>
                        <a:pt x="711" y="1984"/>
                      </a:lnTo>
                      <a:lnTo>
                        <a:pt x="728" y="1975"/>
                      </a:lnTo>
                      <a:lnTo>
                        <a:pt x="748" y="1972"/>
                      </a:lnTo>
                      <a:lnTo>
                        <a:pt x="901" y="1972"/>
                      </a:lnTo>
                      <a:lnTo>
                        <a:pt x="901" y="1789"/>
                      </a:lnTo>
                      <a:close/>
                      <a:moveTo>
                        <a:pt x="120" y="0"/>
                      </a:moveTo>
                      <a:lnTo>
                        <a:pt x="2161" y="0"/>
                      </a:lnTo>
                      <a:lnTo>
                        <a:pt x="2189" y="2"/>
                      </a:lnTo>
                      <a:lnTo>
                        <a:pt x="2213" y="9"/>
                      </a:lnTo>
                      <a:lnTo>
                        <a:pt x="2235" y="21"/>
                      </a:lnTo>
                      <a:lnTo>
                        <a:pt x="2254" y="38"/>
                      </a:lnTo>
                      <a:lnTo>
                        <a:pt x="2268" y="57"/>
                      </a:lnTo>
                      <a:lnTo>
                        <a:pt x="2277" y="78"/>
                      </a:lnTo>
                      <a:lnTo>
                        <a:pt x="2280" y="102"/>
                      </a:lnTo>
                      <a:lnTo>
                        <a:pt x="2280" y="1539"/>
                      </a:lnTo>
                      <a:lnTo>
                        <a:pt x="2277" y="1562"/>
                      </a:lnTo>
                      <a:lnTo>
                        <a:pt x="2268" y="1584"/>
                      </a:lnTo>
                      <a:lnTo>
                        <a:pt x="2254" y="1603"/>
                      </a:lnTo>
                      <a:lnTo>
                        <a:pt x="2235" y="1619"/>
                      </a:lnTo>
                      <a:lnTo>
                        <a:pt x="2213" y="1631"/>
                      </a:lnTo>
                      <a:lnTo>
                        <a:pt x="2189" y="1639"/>
                      </a:lnTo>
                      <a:lnTo>
                        <a:pt x="2161" y="1642"/>
                      </a:lnTo>
                      <a:lnTo>
                        <a:pt x="603" y="1642"/>
                      </a:lnTo>
                      <a:lnTo>
                        <a:pt x="603" y="1355"/>
                      </a:lnTo>
                      <a:lnTo>
                        <a:pt x="2084" y="1355"/>
                      </a:lnTo>
                      <a:lnTo>
                        <a:pt x="2084" y="192"/>
                      </a:lnTo>
                      <a:lnTo>
                        <a:pt x="190" y="192"/>
                      </a:lnTo>
                      <a:lnTo>
                        <a:pt x="190" y="562"/>
                      </a:lnTo>
                      <a:lnTo>
                        <a:pt x="0" y="562"/>
                      </a:lnTo>
                      <a:lnTo>
                        <a:pt x="0" y="102"/>
                      </a:lnTo>
                      <a:lnTo>
                        <a:pt x="4" y="78"/>
                      </a:lnTo>
                      <a:lnTo>
                        <a:pt x="13" y="57"/>
                      </a:lnTo>
                      <a:lnTo>
                        <a:pt x="27" y="38"/>
                      </a:lnTo>
                      <a:lnTo>
                        <a:pt x="45" y="21"/>
                      </a:lnTo>
                      <a:lnTo>
                        <a:pt x="67" y="9"/>
                      </a:lnTo>
                      <a:lnTo>
                        <a:pt x="92" y="2"/>
                      </a:lnTo>
                      <a:lnTo>
                        <a:pt x="12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grpSp>
          <p:grpSp>
            <p:nvGrpSpPr>
              <p:cNvPr id="19" name="Group 18"/>
              <p:cNvGrpSpPr/>
              <p:nvPr/>
            </p:nvGrpSpPr>
            <p:grpSpPr>
              <a:xfrm>
                <a:off x="5811595" y="2220559"/>
                <a:ext cx="643697" cy="503946"/>
                <a:chOff x="14605307" y="2406216"/>
                <a:chExt cx="786723" cy="615921"/>
              </a:xfrm>
            </p:grpSpPr>
            <p:sp>
              <p:nvSpPr>
                <p:cNvPr id="61" name="Freeform 60"/>
                <p:cNvSpPr>
                  <a:spLocks/>
                </p:cNvSpPr>
                <p:nvPr/>
              </p:nvSpPr>
              <p:spPr bwMode="auto">
                <a:xfrm>
                  <a:off x="14605307" y="2406216"/>
                  <a:ext cx="786723" cy="615921"/>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62" name="Freeform 61"/>
                <p:cNvSpPr>
                  <a:spLocks/>
                </p:cNvSpPr>
                <p:nvPr/>
              </p:nvSpPr>
              <p:spPr bwMode="auto">
                <a:xfrm>
                  <a:off x="14757993" y="2437271"/>
                  <a:ext cx="602982" cy="439944"/>
                </a:xfrm>
                <a:custGeom>
                  <a:avLst/>
                  <a:gdLst>
                    <a:gd name="T0" fmla="*/ 0 w 2326"/>
                    <a:gd name="T1" fmla="*/ 0 h 1701"/>
                    <a:gd name="T2" fmla="*/ 2326 w 2326"/>
                    <a:gd name="T3" fmla="*/ 0 h 1701"/>
                    <a:gd name="T4" fmla="*/ 2326 w 2326"/>
                    <a:gd name="T5" fmla="*/ 1701 h 1701"/>
                    <a:gd name="T6" fmla="*/ 1984 w 2326"/>
                    <a:gd name="T7" fmla="*/ 1701 h 1701"/>
                    <a:gd name="T8" fmla="*/ 1984 w 2326"/>
                    <a:gd name="T9" fmla="*/ 1344 h 1701"/>
                    <a:gd name="T10" fmla="*/ 2096 w 2326"/>
                    <a:gd name="T11" fmla="*/ 1344 h 1701"/>
                    <a:gd name="T12" fmla="*/ 2096 w 2326"/>
                    <a:gd name="T13" fmla="*/ 206 h 1701"/>
                    <a:gd name="T14" fmla="*/ 791 w 2326"/>
                    <a:gd name="T15" fmla="*/ 206 h 1701"/>
                    <a:gd name="T16" fmla="*/ 791 w 2326"/>
                    <a:gd name="T17" fmla="*/ 303 h 1701"/>
                    <a:gd name="T18" fmla="*/ 629 w 2326"/>
                    <a:gd name="T19" fmla="*/ 303 h 1701"/>
                    <a:gd name="T20" fmla="*/ 629 w 2326"/>
                    <a:gd name="T21" fmla="*/ 202 h 1701"/>
                    <a:gd name="T22" fmla="*/ 192 w 2326"/>
                    <a:gd name="T23" fmla="*/ 202 h 1701"/>
                    <a:gd name="T24" fmla="*/ 192 w 2326"/>
                    <a:gd name="T25" fmla="*/ 303 h 1701"/>
                    <a:gd name="T26" fmla="*/ 0 w 2326"/>
                    <a:gd name="T27" fmla="*/ 303 h 1701"/>
                    <a:gd name="T28" fmla="*/ 0 w 2326"/>
                    <a:gd name="T29" fmla="*/ 0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6" h="1701">
                      <a:moveTo>
                        <a:pt x="0" y="0"/>
                      </a:moveTo>
                      <a:lnTo>
                        <a:pt x="2326" y="0"/>
                      </a:lnTo>
                      <a:lnTo>
                        <a:pt x="2326" y="1701"/>
                      </a:lnTo>
                      <a:lnTo>
                        <a:pt x="1984" y="1701"/>
                      </a:lnTo>
                      <a:lnTo>
                        <a:pt x="1984" y="1344"/>
                      </a:lnTo>
                      <a:lnTo>
                        <a:pt x="2096" y="1344"/>
                      </a:lnTo>
                      <a:lnTo>
                        <a:pt x="2096" y="206"/>
                      </a:lnTo>
                      <a:lnTo>
                        <a:pt x="791" y="206"/>
                      </a:lnTo>
                      <a:lnTo>
                        <a:pt x="791" y="303"/>
                      </a:lnTo>
                      <a:lnTo>
                        <a:pt x="629" y="303"/>
                      </a:lnTo>
                      <a:lnTo>
                        <a:pt x="629" y="202"/>
                      </a:lnTo>
                      <a:lnTo>
                        <a:pt x="192" y="202"/>
                      </a:lnTo>
                      <a:lnTo>
                        <a:pt x="192" y="303"/>
                      </a:lnTo>
                      <a:lnTo>
                        <a:pt x="0" y="303"/>
                      </a:lnTo>
                      <a:lnTo>
                        <a:pt x="0"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63" name="Freeform 62"/>
                <p:cNvSpPr>
                  <a:spLocks noEditPoints="1"/>
                </p:cNvSpPr>
                <p:nvPr/>
              </p:nvSpPr>
              <p:spPr bwMode="auto">
                <a:xfrm>
                  <a:off x="14636362" y="2551139"/>
                  <a:ext cx="601688" cy="439944"/>
                </a:xfrm>
                <a:custGeom>
                  <a:avLst/>
                  <a:gdLst>
                    <a:gd name="T0" fmla="*/ 341 w 2327"/>
                    <a:gd name="T1" fmla="*/ 680 h 1700"/>
                    <a:gd name="T2" fmla="*/ 604 w 2327"/>
                    <a:gd name="T3" fmla="*/ 680 h 1700"/>
                    <a:gd name="T4" fmla="*/ 604 w 2327"/>
                    <a:gd name="T5" fmla="*/ 849 h 1700"/>
                    <a:gd name="T6" fmla="*/ 341 w 2327"/>
                    <a:gd name="T7" fmla="*/ 849 h 1700"/>
                    <a:gd name="T8" fmla="*/ 341 w 2327"/>
                    <a:gd name="T9" fmla="*/ 680 h 1700"/>
                    <a:gd name="T10" fmla="*/ 341 w 2327"/>
                    <a:gd name="T11" fmla="*/ 386 h 1700"/>
                    <a:gd name="T12" fmla="*/ 604 w 2327"/>
                    <a:gd name="T13" fmla="*/ 386 h 1700"/>
                    <a:gd name="T14" fmla="*/ 604 w 2327"/>
                    <a:gd name="T15" fmla="*/ 554 h 1700"/>
                    <a:gd name="T16" fmla="*/ 341 w 2327"/>
                    <a:gd name="T17" fmla="*/ 554 h 1700"/>
                    <a:gd name="T18" fmla="*/ 341 w 2327"/>
                    <a:gd name="T19" fmla="*/ 386 h 1700"/>
                    <a:gd name="T20" fmla="*/ 927 w 2327"/>
                    <a:gd name="T21" fmla="*/ 207 h 1700"/>
                    <a:gd name="T22" fmla="*/ 927 w 2327"/>
                    <a:gd name="T23" fmla="*/ 1358 h 1700"/>
                    <a:gd name="T24" fmla="*/ 2098 w 2327"/>
                    <a:gd name="T25" fmla="*/ 1358 h 1700"/>
                    <a:gd name="T26" fmla="*/ 2098 w 2327"/>
                    <a:gd name="T27" fmla="*/ 207 h 1700"/>
                    <a:gd name="T28" fmla="*/ 927 w 2327"/>
                    <a:gd name="T29" fmla="*/ 207 h 1700"/>
                    <a:gd name="T30" fmla="*/ 193 w 2327"/>
                    <a:gd name="T31" fmla="*/ 201 h 1700"/>
                    <a:gd name="T32" fmla="*/ 193 w 2327"/>
                    <a:gd name="T33" fmla="*/ 1364 h 1700"/>
                    <a:gd name="T34" fmla="*/ 765 w 2327"/>
                    <a:gd name="T35" fmla="*/ 1364 h 1700"/>
                    <a:gd name="T36" fmla="*/ 765 w 2327"/>
                    <a:gd name="T37" fmla="*/ 201 h 1700"/>
                    <a:gd name="T38" fmla="*/ 193 w 2327"/>
                    <a:gd name="T39" fmla="*/ 201 h 1700"/>
                    <a:gd name="T40" fmla="*/ 0 w 2327"/>
                    <a:gd name="T41" fmla="*/ 0 h 1700"/>
                    <a:gd name="T42" fmla="*/ 2327 w 2327"/>
                    <a:gd name="T43" fmla="*/ 0 h 1700"/>
                    <a:gd name="T44" fmla="*/ 2327 w 2327"/>
                    <a:gd name="T45" fmla="*/ 1700 h 1700"/>
                    <a:gd name="T46" fmla="*/ 0 w 2327"/>
                    <a:gd name="T47" fmla="*/ 1700 h 1700"/>
                    <a:gd name="T48" fmla="*/ 0 w 2327"/>
                    <a:gd name="T49" fmla="*/ 0 h 1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7" h="1700">
                      <a:moveTo>
                        <a:pt x="341" y="680"/>
                      </a:moveTo>
                      <a:lnTo>
                        <a:pt x="604" y="680"/>
                      </a:lnTo>
                      <a:lnTo>
                        <a:pt x="604" y="849"/>
                      </a:lnTo>
                      <a:lnTo>
                        <a:pt x="341" y="849"/>
                      </a:lnTo>
                      <a:lnTo>
                        <a:pt x="341" y="680"/>
                      </a:lnTo>
                      <a:close/>
                      <a:moveTo>
                        <a:pt x="341" y="386"/>
                      </a:moveTo>
                      <a:lnTo>
                        <a:pt x="604" y="386"/>
                      </a:lnTo>
                      <a:lnTo>
                        <a:pt x="604" y="554"/>
                      </a:lnTo>
                      <a:lnTo>
                        <a:pt x="341" y="554"/>
                      </a:lnTo>
                      <a:lnTo>
                        <a:pt x="341" y="386"/>
                      </a:lnTo>
                      <a:close/>
                      <a:moveTo>
                        <a:pt x="927" y="207"/>
                      </a:moveTo>
                      <a:lnTo>
                        <a:pt x="927" y="1358"/>
                      </a:lnTo>
                      <a:lnTo>
                        <a:pt x="2098" y="1358"/>
                      </a:lnTo>
                      <a:lnTo>
                        <a:pt x="2098" y="207"/>
                      </a:lnTo>
                      <a:lnTo>
                        <a:pt x="927" y="207"/>
                      </a:lnTo>
                      <a:close/>
                      <a:moveTo>
                        <a:pt x="193" y="201"/>
                      </a:moveTo>
                      <a:lnTo>
                        <a:pt x="193" y="1364"/>
                      </a:lnTo>
                      <a:lnTo>
                        <a:pt x="765" y="1364"/>
                      </a:lnTo>
                      <a:lnTo>
                        <a:pt x="765" y="201"/>
                      </a:lnTo>
                      <a:lnTo>
                        <a:pt x="193" y="201"/>
                      </a:lnTo>
                      <a:close/>
                      <a:moveTo>
                        <a:pt x="0" y="0"/>
                      </a:moveTo>
                      <a:lnTo>
                        <a:pt x="2327" y="0"/>
                      </a:lnTo>
                      <a:lnTo>
                        <a:pt x="2327" y="1700"/>
                      </a:lnTo>
                      <a:lnTo>
                        <a:pt x="0" y="170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grpSp>
          <p:grpSp>
            <p:nvGrpSpPr>
              <p:cNvPr id="20" name="Group 19"/>
              <p:cNvGrpSpPr/>
              <p:nvPr/>
            </p:nvGrpSpPr>
            <p:grpSpPr>
              <a:xfrm>
                <a:off x="6863773" y="2176897"/>
                <a:ext cx="692032" cy="565414"/>
                <a:chOff x="12383184" y="2379853"/>
                <a:chExt cx="739841" cy="604476"/>
              </a:xfrm>
            </p:grpSpPr>
            <p:sp>
              <p:nvSpPr>
                <p:cNvPr id="58" name="Freeform 57"/>
                <p:cNvSpPr>
                  <a:spLocks/>
                </p:cNvSpPr>
                <p:nvPr/>
              </p:nvSpPr>
              <p:spPr bwMode="auto">
                <a:xfrm>
                  <a:off x="12383184" y="2379853"/>
                  <a:ext cx="739841" cy="604476"/>
                </a:xfrm>
                <a:custGeom>
                  <a:avLst/>
                  <a:gdLst>
                    <a:gd name="T0" fmla="*/ 2925 w 3170"/>
                    <a:gd name="T1" fmla="*/ 0 h 2592"/>
                    <a:gd name="T2" fmla="*/ 3002 w 3170"/>
                    <a:gd name="T3" fmla="*/ 12 h 2592"/>
                    <a:gd name="T4" fmla="*/ 3070 w 3170"/>
                    <a:gd name="T5" fmla="*/ 47 h 2592"/>
                    <a:gd name="T6" fmla="*/ 3123 w 3170"/>
                    <a:gd name="T7" fmla="*/ 100 h 2592"/>
                    <a:gd name="T8" fmla="*/ 3157 w 3170"/>
                    <a:gd name="T9" fmla="*/ 168 h 2592"/>
                    <a:gd name="T10" fmla="*/ 3170 w 3170"/>
                    <a:gd name="T11" fmla="*/ 245 h 2592"/>
                    <a:gd name="T12" fmla="*/ 3166 w 3170"/>
                    <a:gd name="T13" fmla="*/ 1940 h 2592"/>
                    <a:gd name="T14" fmla="*/ 3142 w 3170"/>
                    <a:gd name="T15" fmla="*/ 2013 h 2592"/>
                    <a:gd name="T16" fmla="*/ 3098 w 3170"/>
                    <a:gd name="T17" fmla="*/ 2073 h 2592"/>
                    <a:gd name="T18" fmla="*/ 3037 w 3170"/>
                    <a:gd name="T19" fmla="*/ 2118 h 2592"/>
                    <a:gd name="T20" fmla="*/ 2965 w 3170"/>
                    <a:gd name="T21" fmla="*/ 2142 h 2592"/>
                    <a:gd name="T22" fmla="*/ 1400 w 3170"/>
                    <a:gd name="T23" fmla="*/ 2146 h 2592"/>
                    <a:gd name="T24" fmla="*/ 1392 w 3170"/>
                    <a:gd name="T25" fmla="*/ 2145 h 2592"/>
                    <a:gd name="T26" fmla="*/ 1389 w 3170"/>
                    <a:gd name="T27" fmla="*/ 2387 h 2592"/>
                    <a:gd name="T28" fmla="*/ 1365 w 3170"/>
                    <a:gd name="T29" fmla="*/ 2460 h 2592"/>
                    <a:gd name="T30" fmla="*/ 1320 w 3170"/>
                    <a:gd name="T31" fmla="*/ 2521 h 2592"/>
                    <a:gd name="T32" fmla="*/ 1260 w 3170"/>
                    <a:gd name="T33" fmla="*/ 2566 h 2592"/>
                    <a:gd name="T34" fmla="*/ 1186 w 3170"/>
                    <a:gd name="T35" fmla="*/ 2590 h 2592"/>
                    <a:gd name="T36" fmla="*/ 245 w 3170"/>
                    <a:gd name="T37" fmla="*/ 2592 h 2592"/>
                    <a:gd name="T38" fmla="*/ 168 w 3170"/>
                    <a:gd name="T39" fmla="*/ 2580 h 2592"/>
                    <a:gd name="T40" fmla="*/ 100 w 3170"/>
                    <a:gd name="T41" fmla="*/ 2545 h 2592"/>
                    <a:gd name="T42" fmla="*/ 47 w 3170"/>
                    <a:gd name="T43" fmla="*/ 2492 h 2592"/>
                    <a:gd name="T44" fmla="*/ 13 w 3170"/>
                    <a:gd name="T45" fmla="*/ 2424 h 2592"/>
                    <a:gd name="T46" fmla="*/ 0 w 3170"/>
                    <a:gd name="T47" fmla="*/ 2347 h 2592"/>
                    <a:gd name="T48" fmla="*/ 4 w 3170"/>
                    <a:gd name="T49" fmla="*/ 652 h 2592"/>
                    <a:gd name="T50" fmla="*/ 28 w 3170"/>
                    <a:gd name="T51" fmla="*/ 579 h 2592"/>
                    <a:gd name="T52" fmla="*/ 72 w 3170"/>
                    <a:gd name="T53" fmla="*/ 519 h 2592"/>
                    <a:gd name="T54" fmla="*/ 133 w 3170"/>
                    <a:gd name="T55" fmla="*/ 474 h 2592"/>
                    <a:gd name="T56" fmla="*/ 205 w 3170"/>
                    <a:gd name="T57" fmla="*/ 450 h 2592"/>
                    <a:gd name="T58" fmla="*/ 713 w 3170"/>
                    <a:gd name="T59" fmla="*/ 446 h 2592"/>
                    <a:gd name="T60" fmla="*/ 717 w 3170"/>
                    <a:gd name="T61" fmla="*/ 205 h 2592"/>
                    <a:gd name="T62" fmla="*/ 741 w 3170"/>
                    <a:gd name="T63" fmla="*/ 133 h 2592"/>
                    <a:gd name="T64" fmla="*/ 786 w 3170"/>
                    <a:gd name="T65" fmla="*/ 71 h 2592"/>
                    <a:gd name="T66" fmla="*/ 846 w 3170"/>
                    <a:gd name="T67" fmla="*/ 26 h 2592"/>
                    <a:gd name="T68" fmla="*/ 919 w 3170"/>
                    <a:gd name="T69" fmla="*/ 2 h 2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70" h="2592">
                      <a:moveTo>
                        <a:pt x="959" y="0"/>
                      </a:moveTo>
                      <a:lnTo>
                        <a:pt x="2925" y="0"/>
                      </a:lnTo>
                      <a:lnTo>
                        <a:pt x="2965" y="2"/>
                      </a:lnTo>
                      <a:lnTo>
                        <a:pt x="3002" y="12"/>
                      </a:lnTo>
                      <a:lnTo>
                        <a:pt x="3037" y="26"/>
                      </a:lnTo>
                      <a:lnTo>
                        <a:pt x="3070" y="47"/>
                      </a:lnTo>
                      <a:lnTo>
                        <a:pt x="3098" y="71"/>
                      </a:lnTo>
                      <a:lnTo>
                        <a:pt x="3123" y="100"/>
                      </a:lnTo>
                      <a:lnTo>
                        <a:pt x="3142" y="133"/>
                      </a:lnTo>
                      <a:lnTo>
                        <a:pt x="3157" y="168"/>
                      </a:lnTo>
                      <a:lnTo>
                        <a:pt x="3166" y="205"/>
                      </a:lnTo>
                      <a:lnTo>
                        <a:pt x="3170" y="245"/>
                      </a:lnTo>
                      <a:lnTo>
                        <a:pt x="3170" y="1901"/>
                      </a:lnTo>
                      <a:lnTo>
                        <a:pt x="3166" y="1940"/>
                      </a:lnTo>
                      <a:lnTo>
                        <a:pt x="3157" y="1978"/>
                      </a:lnTo>
                      <a:lnTo>
                        <a:pt x="3142" y="2013"/>
                      </a:lnTo>
                      <a:lnTo>
                        <a:pt x="3123" y="2046"/>
                      </a:lnTo>
                      <a:lnTo>
                        <a:pt x="3098" y="2073"/>
                      </a:lnTo>
                      <a:lnTo>
                        <a:pt x="3070" y="2099"/>
                      </a:lnTo>
                      <a:lnTo>
                        <a:pt x="3037" y="2118"/>
                      </a:lnTo>
                      <a:lnTo>
                        <a:pt x="3002" y="2134"/>
                      </a:lnTo>
                      <a:lnTo>
                        <a:pt x="2965" y="2142"/>
                      </a:lnTo>
                      <a:lnTo>
                        <a:pt x="2925" y="2146"/>
                      </a:lnTo>
                      <a:lnTo>
                        <a:pt x="1400" y="2146"/>
                      </a:lnTo>
                      <a:lnTo>
                        <a:pt x="1396" y="2146"/>
                      </a:lnTo>
                      <a:lnTo>
                        <a:pt x="1392" y="2145"/>
                      </a:lnTo>
                      <a:lnTo>
                        <a:pt x="1392" y="2347"/>
                      </a:lnTo>
                      <a:lnTo>
                        <a:pt x="1389" y="2387"/>
                      </a:lnTo>
                      <a:lnTo>
                        <a:pt x="1379" y="2424"/>
                      </a:lnTo>
                      <a:lnTo>
                        <a:pt x="1365" y="2460"/>
                      </a:lnTo>
                      <a:lnTo>
                        <a:pt x="1344" y="2492"/>
                      </a:lnTo>
                      <a:lnTo>
                        <a:pt x="1320" y="2521"/>
                      </a:lnTo>
                      <a:lnTo>
                        <a:pt x="1291" y="2545"/>
                      </a:lnTo>
                      <a:lnTo>
                        <a:pt x="1260" y="2566"/>
                      </a:lnTo>
                      <a:lnTo>
                        <a:pt x="1223" y="2580"/>
                      </a:lnTo>
                      <a:lnTo>
                        <a:pt x="1186" y="2590"/>
                      </a:lnTo>
                      <a:lnTo>
                        <a:pt x="1146" y="2592"/>
                      </a:lnTo>
                      <a:lnTo>
                        <a:pt x="245" y="2592"/>
                      </a:lnTo>
                      <a:lnTo>
                        <a:pt x="205" y="2590"/>
                      </a:lnTo>
                      <a:lnTo>
                        <a:pt x="168" y="2580"/>
                      </a:lnTo>
                      <a:lnTo>
                        <a:pt x="133" y="2566"/>
                      </a:lnTo>
                      <a:lnTo>
                        <a:pt x="100" y="2545"/>
                      </a:lnTo>
                      <a:lnTo>
                        <a:pt x="72" y="2521"/>
                      </a:lnTo>
                      <a:lnTo>
                        <a:pt x="47" y="2492"/>
                      </a:lnTo>
                      <a:lnTo>
                        <a:pt x="28" y="2460"/>
                      </a:lnTo>
                      <a:lnTo>
                        <a:pt x="13" y="2424"/>
                      </a:lnTo>
                      <a:lnTo>
                        <a:pt x="4" y="2387"/>
                      </a:lnTo>
                      <a:lnTo>
                        <a:pt x="0" y="2347"/>
                      </a:lnTo>
                      <a:lnTo>
                        <a:pt x="0" y="691"/>
                      </a:lnTo>
                      <a:lnTo>
                        <a:pt x="4" y="652"/>
                      </a:lnTo>
                      <a:lnTo>
                        <a:pt x="13" y="614"/>
                      </a:lnTo>
                      <a:lnTo>
                        <a:pt x="28" y="579"/>
                      </a:lnTo>
                      <a:lnTo>
                        <a:pt x="47" y="546"/>
                      </a:lnTo>
                      <a:lnTo>
                        <a:pt x="72" y="519"/>
                      </a:lnTo>
                      <a:lnTo>
                        <a:pt x="100" y="493"/>
                      </a:lnTo>
                      <a:lnTo>
                        <a:pt x="133" y="474"/>
                      </a:lnTo>
                      <a:lnTo>
                        <a:pt x="168" y="458"/>
                      </a:lnTo>
                      <a:lnTo>
                        <a:pt x="205" y="450"/>
                      </a:lnTo>
                      <a:lnTo>
                        <a:pt x="245" y="446"/>
                      </a:lnTo>
                      <a:lnTo>
                        <a:pt x="713" y="446"/>
                      </a:lnTo>
                      <a:lnTo>
                        <a:pt x="713" y="245"/>
                      </a:lnTo>
                      <a:lnTo>
                        <a:pt x="717" y="205"/>
                      </a:lnTo>
                      <a:lnTo>
                        <a:pt x="725" y="168"/>
                      </a:lnTo>
                      <a:lnTo>
                        <a:pt x="741" y="133"/>
                      </a:lnTo>
                      <a:lnTo>
                        <a:pt x="760" y="100"/>
                      </a:lnTo>
                      <a:lnTo>
                        <a:pt x="786" y="71"/>
                      </a:lnTo>
                      <a:lnTo>
                        <a:pt x="814" y="47"/>
                      </a:lnTo>
                      <a:lnTo>
                        <a:pt x="846" y="26"/>
                      </a:lnTo>
                      <a:lnTo>
                        <a:pt x="881" y="12"/>
                      </a:lnTo>
                      <a:lnTo>
                        <a:pt x="919" y="2"/>
                      </a:lnTo>
                      <a:lnTo>
                        <a:pt x="959"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59" name="Freeform 58"/>
                <p:cNvSpPr>
                  <a:spLocks noEditPoints="1"/>
                </p:cNvSpPr>
                <p:nvPr/>
              </p:nvSpPr>
              <p:spPr bwMode="auto">
                <a:xfrm>
                  <a:off x="12411191" y="2511717"/>
                  <a:ext cx="268397" cy="444605"/>
                </a:xfrm>
                <a:custGeom>
                  <a:avLst/>
                  <a:gdLst>
                    <a:gd name="T0" fmla="*/ 549 w 1152"/>
                    <a:gd name="T1" fmla="*/ 1607 h 1906"/>
                    <a:gd name="T2" fmla="*/ 501 w 1152"/>
                    <a:gd name="T3" fmla="*/ 1633 h 1906"/>
                    <a:gd name="T4" fmla="*/ 475 w 1152"/>
                    <a:gd name="T5" fmla="*/ 1680 h 1906"/>
                    <a:gd name="T6" fmla="*/ 475 w 1152"/>
                    <a:gd name="T7" fmla="*/ 1736 h 1906"/>
                    <a:gd name="T8" fmla="*/ 501 w 1152"/>
                    <a:gd name="T9" fmla="*/ 1782 h 1906"/>
                    <a:gd name="T10" fmla="*/ 549 w 1152"/>
                    <a:gd name="T11" fmla="*/ 1809 h 1906"/>
                    <a:gd name="T12" fmla="*/ 601 w 1152"/>
                    <a:gd name="T13" fmla="*/ 1810 h 1906"/>
                    <a:gd name="T14" fmla="*/ 642 w 1152"/>
                    <a:gd name="T15" fmla="*/ 1789 h 1906"/>
                    <a:gd name="T16" fmla="*/ 671 w 1152"/>
                    <a:gd name="T17" fmla="*/ 1754 h 1906"/>
                    <a:gd name="T18" fmla="*/ 680 w 1152"/>
                    <a:gd name="T19" fmla="*/ 1708 h 1906"/>
                    <a:gd name="T20" fmla="*/ 667 w 1152"/>
                    <a:gd name="T21" fmla="*/ 1655 h 1906"/>
                    <a:gd name="T22" fmla="*/ 628 w 1152"/>
                    <a:gd name="T23" fmla="*/ 1617 h 1906"/>
                    <a:gd name="T24" fmla="*/ 576 w 1152"/>
                    <a:gd name="T25" fmla="*/ 1603 h 1906"/>
                    <a:gd name="T26" fmla="*/ 150 w 1152"/>
                    <a:gd name="T27" fmla="*/ 1457 h 1906"/>
                    <a:gd name="T28" fmla="*/ 1003 w 1152"/>
                    <a:gd name="T29" fmla="*/ 215 h 1906"/>
                    <a:gd name="T30" fmla="*/ 125 w 1152"/>
                    <a:gd name="T31" fmla="*/ 0 h 1906"/>
                    <a:gd name="T32" fmla="*/ 1055 w 1152"/>
                    <a:gd name="T33" fmla="*/ 3 h 1906"/>
                    <a:gd name="T34" fmla="*/ 1105 w 1152"/>
                    <a:gd name="T35" fmla="*/ 28 h 1906"/>
                    <a:gd name="T36" fmla="*/ 1140 w 1152"/>
                    <a:gd name="T37" fmla="*/ 70 h 1906"/>
                    <a:gd name="T38" fmla="*/ 1152 w 1152"/>
                    <a:gd name="T39" fmla="*/ 125 h 1906"/>
                    <a:gd name="T40" fmla="*/ 1149 w 1152"/>
                    <a:gd name="T41" fmla="*/ 1810 h 1906"/>
                    <a:gd name="T42" fmla="*/ 1125 w 1152"/>
                    <a:gd name="T43" fmla="*/ 1859 h 1906"/>
                    <a:gd name="T44" fmla="*/ 1082 w 1152"/>
                    <a:gd name="T45" fmla="*/ 1894 h 1906"/>
                    <a:gd name="T46" fmla="*/ 1026 w 1152"/>
                    <a:gd name="T47" fmla="*/ 1906 h 1906"/>
                    <a:gd name="T48" fmla="*/ 96 w 1152"/>
                    <a:gd name="T49" fmla="*/ 1903 h 1906"/>
                    <a:gd name="T50" fmla="*/ 47 w 1152"/>
                    <a:gd name="T51" fmla="*/ 1879 h 1906"/>
                    <a:gd name="T52" fmla="*/ 13 w 1152"/>
                    <a:gd name="T53" fmla="*/ 1836 h 1906"/>
                    <a:gd name="T54" fmla="*/ 0 w 1152"/>
                    <a:gd name="T55" fmla="*/ 1781 h 1906"/>
                    <a:gd name="T56" fmla="*/ 3 w 1152"/>
                    <a:gd name="T57" fmla="*/ 96 h 1906"/>
                    <a:gd name="T58" fmla="*/ 27 w 1152"/>
                    <a:gd name="T59" fmla="*/ 47 h 1906"/>
                    <a:gd name="T60" fmla="*/ 70 w 1152"/>
                    <a:gd name="T61" fmla="*/ 13 h 1906"/>
                    <a:gd name="T62" fmla="*/ 125 w 1152"/>
                    <a:gd name="T63" fmla="*/ 0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52" h="1906">
                      <a:moveTo>
                        <a:pt x="576" y="1603"/>
                      </a:moveTo>
                      <a:lnTo>
                        <a:pt x="549" y="1607"/>
                      </a:lnTo>
                      <a:lnTo>
                        <a:pt x="523" y="1617"/>
                      </a:lnTo>
                      <a:lnTo>
                        <a:pt x="501" y="1633"/>
                      </a:lnTo>
                      <a:lnTo>
                        <a:pt x="486" y="1655"/>
                      </a:lnTo>
                      <a:lnTo>
                        <a:pt x="475" y="1680"/>
                      </a:lnTo>
                      <a:lnTo>
                        <a:pt x="471" y="1708"/>
                      </a:lnTo>
                      <a:lnTo>
                        <a:pt x="475" y="1736"/>
                      </a:lnTo>
                      <a:lnTo>
                        <a:pt x="486" y="1760"/>
                      </a:lnTo>
                      <a:lnTo>
                        <a:pt x="501" y="1782"/>
                      </a:lnTo>
                      <a:lnTo>
                        <a:pt x="523" y="1798"/>
                      </a:lnTo>
                      <a:lnTo>
                        <a:pt x="549" y="1809"/>
                      </a:lnTo>
                      <a:lnTo>
                        <a:pt x="576" y="1812"/>
                      </a:lnTo>
                      <a:lnTo>
                        <a:pt x="601" y="1810"/>
                      </a:lnTo>
                      <a:lnTo>
                        <a:pt x="622" y="1801"/>
                      </a:lnTo>
                      <a:lnTo>
                        <a:pt x="642" y="1789"/>
                      </a:lnTo>
                      <a:lnTo>
                        <a:pt x="657" y="1773"/>
                      </a:lnTo>
                      <a:lnTo>
                        <a:pt x="671" y="1754"/>
                      </a:lnTo>
                      <a:lnTo>
                        <a:pt x="678" y="1731"/>
                      </a:lnTo>
                      <a:lnTo>
                        <a:pt x="680" y="1708"/>
                      </a:lnTo>
                      <a:lnTo>
                        <a:pt x="677" y="1680"/>
                      </a:lnTo>
                      <a:lnTo>
                        <a:pt x="667" y="1655"/>
                      </a:lnTo>
                      <a:lnTo>
                        <a:pt x="650" y="1633"/>
                      </a:lnTo>
                      <a:lnTo>
                        <a:pt x="628" y="1617"/>
                      </a:lnTo>
                      <a:lnTo>
                        <a:pt x="604" y="1607"/>
                      </a:lnTo>
                      <a:lnTo>
                        <a:pt x="576" y="1603"/>
                      </a:lnTo>
                      <a:close/>
                      <a:moveTo>
                        <a:pt x="150" y="215"/>
                      </a:moveTo>
                      <a:lnTo>
                        <a:pt x="150" y="1457"/>
                      </a:lnTo>
                      <a:lnTo>
                        <a:pt x="1003" y="1457"/>
                      </a:lnTo>
                      <a:lnTo>
                        <a:pt x="1003" y="215"/>
                      </a:lnTo>
                      <a:lnTo>
                        <a:pt x="150" y="215"/>
                      </a:lnTo>
                      <a:close/>
                      <a:moveTo>
                        <a:pt x="125" y="0"/>
                      </a:moveTo>
                      <a:lnTo>
                        <a:pt x="1026" y="0"/>
                      </a:lnTo>
                      <a:lnTo>
                        <a:pt x="1055" y="3"/>
                      </a:lnTo>
                      <a:lnTo>
                        <a:pt x="1082" y="13"/>
                      </a:lnTo>
                      <a:lnTo>
                        <a:pt x="1105" y="28"/>
                      </a:lnTo>
                      <a:lnTo>
                        <a:pt x="1125" y="47"/>
                      </a:lnTo>
                      <a:lnTo>
                        <a:pt x="1140" y="70"/>
                      </a:lnTo>
                      <a:lnTo>
                        <a:pt x="1149" y="96"/>
                      </a:lnTo>
                      <a:lnTo>
                        <a:pt x="1152" y="125"/>
                      </a:lnTo>
                      <a:lnTo>
                        <a:pt x="1152" y="1781"/>
                      </a:lnTo>
                      <a:lnTo>
                        <a:pt x="1149" y="1810"/>
                      </a:lnTo>
                      <a:lnTo>
                        <a:pt x="1140" y="1836"/>
                      </a:lnTo>
                      <a:lnTo>
                        <a:pt x="1125" y="1859"/>
                      </a:lnTo>
                      <a:lnTo>
                        <a:pt x="1105" y="1879"/>
                      </a:lnTo>
                      <a:lnTo>
                        <a:pt x="1082" y="1894"/>
                      </a:lnTo>
                      <a:lnTo>
                        <a:pt x="1055" y="1903"/>
                      </a:lnTo>
                      <a:lnTo>
                        <a:pt x="1026" y="1906"/>
                      </a:lnTo>
                      <a:lnTo>
                        <a:pt x="125" y="1906"/>
                      </a:lnTo>
                      <a:lnTo>
                        <a:pt x="96" y="1903"/>
                      </a:lnTo>
                      <a:lnTo>
                        <a:pt x="70" y="1894"/>
                      </a:lnTo>
                      <a:lnTo>
                        <a:pt x="47" y="1879"/>
                      </a:lnTo>
                      <a:lnTo>
                        <a:pt x="27" y="1859"/>
                      </a:lnTo>
                      <a:lnTo>
                        <a:pt x="13" y="1836"/>
                      </a:lnTo>
                      <a:lnTo>
                        <a:pt x="3" y="1810"/>
                      </a:lnTo>
                      <a:lnTo>
                        <a:pt x="0" y="1781"/>
                      </a:lnTo>
                      <a:lnTo>
                        <a:pt x="0" y="125"/>
                      </a:lnTo>
                      <a:lnTo>
                        <a:pt x="3" y="96"/>
                      </a:lnTo>
                      <a:lnTo>
                        <a:pt x="13" y="70"/>
                      </a:lnTo>
                      <a:lnTo>
                        <a:pt x="27" y="47"/>
                      </a:lnTo>
                      <a:lnTo>
                        <a:pt x="47" y="28"/>
                      </a:lnTo>
                      <a:lnTo>
                        <a:pt x="70" y="13"/>
                      </a:lnTo>
                      <a:lnTo>
                        <a:pt x="96" y="3"/>
                      </a:lnTo>
                      <a:lnTo>
                        <a:pt x="1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60" name="Freeform 59"/>
                <p:cNvSpPr>
                  <a:spLocks noEditPoints="1"/>
                </p:cNvSpPr>
                <p:nvPr/>
              </p:nvSpPr>
              <p:spPr bwMode="auto">
                <a:xfrm>
                  <a:off x="12578064" y="2407860"/>
                  <a:ext cx="516955" cy="444605"/>
                </a:xfrm>
                <a:custGeom>
                  <a:avLst/>
                  <a:gdLst>
                    <a:gd name="T0" fmla="*/ 1404 w 2217"/>
                    <a:gd name="T1" fmla="*/ 1581 h 1906"/>
                    <a:gd name="T2" fmla="*/ 1363 w 2217"/>
                    <a:gd name="T3" fmla="*/ 1600 h 1906"/>
                    <a:gd name="T4" fmla="*/ 1334 w 2217"/>
                    <a:gd name="T5" fmla="*/ 1637 h 1906"/>
                    <a:gd name="T6" fmla="*/ 1324 w 2217"/>
                    <a:gd name="T7" fmla="*/ 1683 h 1906"/>
                    <a:gd name="T8" fmla="*/ 1337 w 2217"/>
                    <a:gd name="T9" fmla="*/ 1736 h 1906"/>
                    <a:gd name="T10" fmla="*/ 1375 w 2217"/>
                    <a:gd name="T11" fmla="*/ 1773 h 1906"/>
                    <a:gd name="T12" fmla="*/ 1428 w 2217"/>
                    <a:gd name="T13" fmla="*/ 1788 h 1906"/>
                    <a:gd name="T14" fmla="*/ 1481 w 2217"/>
                    <a:gd name="T15" fmla="*/ 1773 h 1906"/>
                    <a:gd name="T16" fmla="*/ 1519 w 2217"/>
                    <a:gd name="T17" fmla="*/ 1736 h 1906"/>
                    <a:gd name="T18" fmla="*/ 1533 w 2217"/>
                    <a:gd name="T19" fmla="*/ 1683 h 1906"/>
                    <a:gd name="T20" fmla="*/ 1522 w 2217"/>
                    <a:gd name="T21" fmla="*/ 1642 h 1906"/>
                    <a:gd name="T22" fmla="*/ 1493 w 2217"/>
                    <a:gd name="T23" fmla="*/ 1604 h 1906"/>
                    <a:gd name="T24" fmla="*/ 1452 w 2217"/>
                    <a:gd name="T25" fmla="*/ 1581 h 1906"/>
                    <a:gd name="T26" fmla="*/ 1109 w 2217"/>
                    <a:gd name="T27" fmla="*/ 1577 h 1906"/>
                    <a:gd name="T28" fmla="*/ 1063 w 2217"/>
                    <a:gd name="T29" fmla="*/ 1588 h 1906"/>
                    <a:gd name="T30" fmla="*/ 1026 w 2217"/>
                    <a:gd name="T31" fmla="*/ 1617 h 1906"/>
                    <a:gd name="T32" fmla="*/ 1007 w 2217"/>
                    <a:gd name="T33" fmla="*/ 1658 h 1906"/>
                    <a:gd name="T34" fmla="*/ 1007 w 2217"/>
                    <a:gd name="T35" fmla="*/ 1710 h 1906"/>
                    <a:gd name="T36" fmla="*/ 1035 w 2217"/>
                    <a:gd name="T37" fmla="*/ 1756 h 1906"/>
                    <a:gd name="T38" fmla="*/ 1081 w 2217"/>
                    <a:gd name="T39" fmla="*/ 1784 h 1906"/>
                    <a:gd name="T40" fmla="*/ 1136 w 2217"/>
                    <a:gd name="T41" fmla="*/ 1784 h 1906"/>
                    <a:gd name="T42" fmla="*/ 1182 w 2217"/>
                    <a:gd name="T43" fmla="*/ 1756 h 1906"/>
                    <a:gd name="T44" fmla="*/ 1210 w 2217"/>
                    <a:gd name="T45" fmla="*/ 1710 h 1906"/>
                    <a:gd name="T46" fmla="*/ 1210 w 2217"/>
                    <a:gd name="T47" fmla="*/ 1662 h 1906"/>
                    <a:gd name="T48" fmla="*/ 1191 w 2217"/>
                    <a:gd name="T49" fmla="*/ 1622 h 1906"/>
                    <a:gd name="T50" fmla="*/ 1155 w 2217"/>
                    <a:gd name="T51" fmla="*/ 1591 h 1906"/>
                    <a:gd name="T52" fmla="*/ 1109 w 2217"/>
                    <a:gd name="T53" fmla="*/ 1577 h 1906"/>
                    <a:gd name="T54" fmla="*/ 765 w 2217"/>
                    <a:gd name="T55" fmla="*/ 1581 h 1906"/>
                    <a:gd name="T56" fmla="*/ 723 w 2217"/>
                    <a:gd name="T57" fmla="*/ 1600 h 1906"/>
                    <a:gd name="T58" fmla="*/ 695 w 2217"/>
                    <a:gd name="T59" fmla="*/ 1637 h 1906"/>
                    <a:gd name="T60" fmla="*/ 684 w 2217"/>
                    <a:gd name="T61" fmla="*/ 1683 h 1906"/>
                    <a:gd name="T62" fmla="*/ 699 w 2217"/>
                    <a:gd name="T63" fmla="*/ 1736 h 1906"/>
                    <a:gd name="T64" fmla="*/ 736 w 2217"/>
                    <a:gd name="T65" fmla="*/ 1773 h 1906"/>
                    <a:gd name="T66" fmla="*/ 789 w 2217"/>
                    <a:gd name="T67" fmla="*/ 1788 h 1906"/>
                    <a:gd name="T68" fmla="*/ 841 w 2217"/>
                    <a:gd name="T69" fmla="*/ 1773 h 1906"/>
                    <a:gd name="T70" fmla="*/ 880 w 2217"/>
                    <a:gd name="T71" fmla="*/ 1736 h 1906"/>
                    <a:gd name="T72" fmla="*/ 893 w 2217"/>
                    <a:gd name="T73" fmla="*/ 1683 h 1906"/>
                    <a:gd name="T74" fmla="*/ 884 w 2217"/>
                    <a:gd name="T75" fmla="*/ 1642 h 1906"/>
                    <a:gd name="T76" fmla="*/ 855 w 2217"/>
                    <a:gd name="T77" fmla="*/ 1604 h 1906"/>
                    <a:gd name="T78" fmla="*/ 814 w 2217"/>
                    <a:gd name="T79" fmla="*/ 1581 h 1906"/>
                    <a:gd name="T80" fmla="*/ 126 w 2217"/>
                    <a:gd name="T81" fmla="*/ 0 h 1906"/>
                    <a:gd name="T82" fmla="*/ 2121 w 2217"/>
                    <a:gd name="T83" fmla="*/ 3 h 1906"/>
                    <a:gd name="T84" fmla="*/ 2170 w 2217"/>
                    <a:gd name="T85" fmla="*/ 27 h 1906"/>
                    <a:gd name="T86" fmla="*/ 2204 w 2217"/>
                    <a:gd name="T87" fmla="*/ 70 h 1906"/>
                    <a:gd name="T88" fmla="*/ 2217 w 2217"/>
                    <a:gd name="T89" fmla="*/ 125 h 1906"/>
                    <a:gd name="T90" fmla="*/ 2214 w 2217"/>
                    <a:gd name="T91" fmla="*/ 1810 h 1906"/>
                    <a:gd name="T92" fmla="*/ 2190 w 2217"/>
                    <a:gd name="T93" fmla="*/ 1859 h 1906"/>
                    <a:gd name="T94" fmla="*/ 2147 w 2217"/>
                    <a:gd name="T95" fmla="*/ 1893 h 1906"/>
                    <a:gd name="T96" fmla="*/ 2092 w 2217"/>
                    <a:gd name="T97" fmla="*/ 1906 h 1906"/>
                    <a:gd name="T98" fmla="*/ 567 w 2217"/>
                    <a:gd name="T99" fmla="*/ 1386 h 1906"/>
                    <a:gd name="T100" fmla="*/ 2067 w 2217"/>
                    <a:gd name="T101" fmla="*/ 214 h 1906"/>
                    <a:gd name="T102" fmla="*/ 149 w 2217"/>
                    <a:gd name="T103" fmla="*/ 339 h 1906"/>
                    <a:gd name="T104" fmla="*/ 0 w 2217"/>
                    <a:gd name="T105" fmla="*/ 125 h 1906"/>
                    <a:gd name="T106" fmla="*/ 13 w 2217"/>
                    <a:gd name="T107" fmla="*/ 70 h 1906"/>
                    <a:gd name="T108" fmla="*/ 47 w 2217"/>
                    <a:gd name="T109" fmla="*/ 27 h 1906"/>
                    <a:gd name="T110" fmla="*/ 97 w 2217"/>
                    <a:gd name="T111" fmla="*/ 3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17" h="1906">
                      <a:moveTo>
                        <a:pt x="1428" y="1577"/>
                      </a:moveTo>
                      <a:lnTo>
                        <a:pt x="1404" y="1581"/>
                      </a:lnTo>
                      <a:lnTo>
                        <a:pt x="1382" y="1588"/>
                      </a:lnTo>
                      <a:lnTo>
                        <a:pt x="1363" y="1600"/>
                      </a:lnTo>
                      <a:lnTo>
                        <a:pt x="1347" y="1617"/>
                      </a:lnTo>
                      <a:lnTo>
                        <a:pt x="1334" y="1637"/>
                      </a:lnTo>
                      <a:lnTo>
                        <a:pt x="1326" y="1658"/>
                      </a:lnTo>
                      <a:lnTo>
                        <a:pt x="1324" y="1683"/>
                      </a:lnTo>
                      <a:lnTo>
                        <a:pt x="1328" y="1710"/>
                      </a:lnTo>
                      <a:lnTo>
                        <a:pt x="1337" y="1736"/>
                      </a:lnTo>
                      <a:lnTo>
                        <a:pt x="1354" y="1756"/>
                      </a:lnTo>
                      <a:lnTo>
                        <a:pt x="1375" y="1773"/>
                      </a:lnTo>
                      <a:lnTo>
                        <a:pt x="1400" y="1784"/>
                      </a:lnTo>
                      <a:lnTo>
                        <a:pt x="1428" y="1788"/>
                      </a:lnTo>
                      <a:lnTo>
                        <a:pt x="1456" y="1784"/>
                      </a:lnTo>
                      <a:lnTo>
                        <a:pt x="1481" y="1773"/>
                      </a:lnTo>
                      <a:lnTo>
                        <a:pt x="1502" y="1756"/>
                      </a:lnTo>
                      <a:lnTo>
                        <a:pt x="1519" y="1736"/>
                      </a:lnTo>
                      <a:lnTo>
                        <a:pt x="1529" y="1710"/>
                      </a:lnTo>
                      <a:lnTo>
                        <a:pt x="1533" y="1683"/>
                      </a:lnTo>
                      <a:lnTo>
                        <a:pt x="1531" y="1662"/>
                      </a:lnTo>
                      <a:lnTo>
                        <a:pt x="1522" y="1642"/>
                      </a:lnTo>
                      <a:lnTo>
                        <a:pt x="1510" y="1622"/>
                      </a:lnTo>
                      <a:lnTo>
                        <a:pt x="1493" y="1604"/>
                      </a:lnTo>
                      <a:lnTo>
                        <a:pt x="1474" y="1591"/>
                      </a:lnTo>
                      <a:lnTo>
                        <a:pt x="1452" y="1581"/>
                      </a:lnTo>
                      <a:lnTo>
                        <a:pt x="1428" y="1577"/>
                      </a:lnTo>
                      <a:close/>
                      <a:moveTo>
                        <a:pt x="1109" y="1577"/>
                      </a:moveTo>
                      <a:lnTo>
                        <a:pt x="1085" y="1581"/>
                      </a:lnTo>
                      <a:lnTo>
                        <a:pt x="1063" y="1588"/>
                      </a:lnTo>
                      <a:lnTo>
                        <a:pt x="1043" y="1600"/>
                      </a:lnTo>
                      <a:lnTo>
                        <a:pt x="1026" y="1617"/>
                      </a:lnTo>
                      <a:lnTo>
                        <a:pt x="1014" y="1637"/>
                      </a:lnTo>
                      <a:lnTo>
                        <a:pt x="1007" y="1658"/>
                      </a:lnTo>
                      <a:lnTo>
                        <a:pt x="1003" y="1683"/>
                      </a:lnTo>
                      <a:lnTo>
                        <a:pt x="1007" y="1710"/>
                      </a:lnTo>
                      <a:lnTo>
                        <a:pt x="1018" y="1736"/>
                      </a:lnTo>
                      <a:lnTo>
                        <a:pt x="1035" y="1756"/>
                      </a:lnTo>
                      <a:lnTo>
                        <a:pt x="1055" y="1773"/>
                      </a:lnTo>
                      <a:lnTo>
                        <a:pt x="1081" y="1784"/>
                      </a:lnTo>
                      <a:lnTo>
                        <a:pt x="1109" y="1788"/>
                      </a:lnTo>
                      <a:lnTo>
                        <a:pt x="1136" y="1784"/>
                      </a:lnTo>
                      <a:lnTo>
                        <a:pt x="1162" y="1773"/>
                      </a:lnTo>
                      <a:lnTo>
                        <a:pt x="1182" y="1756"/>
                      </a:lnTo>
                      <a:lnTo>
                        <a:pt x="1199" y="1736"/>
                      </a:lnTo>
                      <a:lnTo>
                        <a:pt x="1210" y="1710"/>
                      </a:lnTo>
                      <a:lnTo>
                        <a:pt x="1214" y="1683"/>
                      </a:lnTo>
                      <a:lnTo>
                        <a:pt x="1210" y="1662"/>
                      </a:lnTo>
                      <a:lnTo>
                        <a:pt x="1203" y="1642"/>
                      </a:lnTo>
                      <a:lnTo>
                        <a:pt x="1191" y="1622"/>
                      </a:lnTo>
                      <a:lnTo>
                        <a:pt x="1174" y="1604"/>
                      </a:lnTo>
                      <a:lnTo>
                        <a:pt x="1155" y="1591"/>
                      </a:lnTo>
                      <a:lnTo>
                        <a:pt x="1133" y="1581"/>
                      </a:lnTo>
                      <a:lnTo>
                        <a:pt x="1109" y="1577"/>
                      </a:lnTo>
                      <a:close/>
                      <a:moveTo>
                        <a:pt x="789" y="1577"/>
                      </a:moveTo>
                      <a:lnTo>
                        <a:pt x="765" y="1581"/>
                      </a:lnTo>
                      <a:lnTo>
                        <a:pt x="744" y="1588"/>
                      </a:lnTo>
                      <a:lnTo>
                        <a:pt x="723" y="1600"/>
                      </a:lnTo>
                      <a:lnTo>
                        <a:pt x="707" y="1617"/>
                      </a:lnTo>
                      <a:lnTo>
                        <a:pt x="695" y="1637"/>
                      </a:lnTo>
                      <a:lnTo>
                        <a:pt x="687" y="1658"/>
                      </a:lnTo>
                      <a:lnTo>
                        <a:pt x="684" y="1683"/>
                      </a:lnTo>
                      <a:lnTo>
                        <a:pt x="688" y="1710"/>
                      </a:lnTo>
                      <a:lnTo>
                        <a:pt x="699" y="1736"/>
                      </a:lnTo>
                      <a:lnTo>
                        <a:pt x="715" y="1756"/>
                      </a:lnTo>
                      <a:lnTo>
                        <a:pt x="736" y="1773"/>
                      </a:lnTo>
                      <a:lnTo>
                        <a:pt x="762" y="1784"/>
                      </a:lnTo>
                      <a:lnTo>
                        <a:pt x="789" y="1788"/>
                      </a:lnTo>
                      <a:lnTo>
                        <a:pt x="817" y="1784"/>
                      </a:lnTo>
                      <a:lnTo>
                        <a:pt x="841" y="1773"/>
                      </a:lnTo>
                      <a:lnTo>
                        <a:pt x="863" y="1756"/>
                      </a:lnTo>
                      <a:lnTo>
                        <a:pt x="880" y="1736"/>
                      </a:lnTo>
                      <a:lnTo>
                        <a:pt x="890" y="1710"/>
                      </a:lnTo>
                      <a:lnTo>
                        <a:pt x="893" y="1683"/>
                      </a:lnTo>
                      <a:lnTo>
                        <a:pt x="891" y="1662"/>
                      </a:lnTo>
                      <a:lnTo>
                        <a:pt x="884" y="1642"/>
                      </a:lnTo>
                      <a:lnTo>
                        <a:pt x="870" y="1622"/>
                      </a:lnTo>
                      <a:lnTo>
                        <a:pt x="855" y="1604"/>
                      </a:lnTo>
                      <a:lnTo>
                        <a:pt x="835" y="1591"/>
                      </a:lnTo>
                      <a:lnTo>
                        <a:pt x="814" y="1581"/>
                      </a:lnTo>
                      <a:lnTo>
                        <a:pt x="789" y="1577"/>
                      </a:lnTo>
                      <a:close/>
                      <a:moveTo>
                        <a:pt x="126" y="0"/>
                      </a:moveTo>
                      <a:lnTo>
                        <a:pt x="2092" y="0"/>
                      </a:lnTo>
                      <a:lnTo>
                        <a:pt x="2121" y="3"/>
                      </a:lnTo>
                      <a:lnTo>
                        <a:pt x="2147" y="12"/>
                      </a:lnTo>
                      <a:lnTo>
                        <a:pt x="2170" y="27"/>
                      </a:lnTo>
                      <a:lnTo>
                        <a:pt x="2190" y="47"/>
                      </a:lnTo>
                      <a:lnTo>
                        <a:pt x="2204" y="70"/>
                      </a:lnTo>
                      <a:lnTo>
                        <a:pt x="2214" y="96"/>
                      </a:lnTo>
                      <a:lnTo>
                        <a:pt x="2217" y="125"/>
                      </a:lnTo>
                      <a:lnTo>
                        <a:pt x="2217" y="1781"/>
                      </a:lnTo>
                      <a:lnTo>
                        <a:pt x="2214" y="1810"/>
                      </a:lnTo>
                      <a:lnTo>
                        <a:pt x="2204" y="1836"/>
                      </a:lnTo>
                      <a:lnTo>
                        <a:pt x="2190" y="1859"/>
                      </a:lnTo>
                      <a:lnTo>
                        <a:pt x="2170" y="1878"/>
                      </a:lnTo>
                      <a:lnTo>
                        <a:pt x="2147" y="1893"/>
                      </a:lnTo>
                      <a:lnTo>
                        <a:pt x="2121" y="1903"/>
                      </a:lnTo>
                      <a:lnTo>
                        <a:pt x="2092" y="1906"/>
                      </a:lnTo>
                      <a:lnTo>
                        <a:pt x="567" y="1906"/>
                      </a:lnTo>
                      <a:lnTo>
                        <a:pt x="567" y="1386"/>
                      </a:lnTo>
                      <a:lnTo>
                        <a:pt x="2067" y="1386"/>
                      </a:lnTo>
                      <a:lnTo>
                        <a:pt x="2067" y="214"/>
                      </a:lnTo>
                      <a:lnTo>
                        <a:pt x="149" y="214"/>
                      </a:lnTo>
                      <a:lnTo>
                        <a:pt x="149" y="339"/>
                      </a:lnTo>
                      <a:lnTo>
                        <a:pt x="0" y="339"/>
                      </a:lnTo>
                      <a:lnTo>
                        <a:pt x="0" y="125"/>
                      </a:lnTo>
                      <a:lnTo>
                        <a:pt x="4" y="96"/>
                      </a:lnTo>
                      <a:lnTo>
                        <a:pt x="13" y="70"/>
                      </a:lnTo>
                      <a:lnTo>
                        <a:pt x="28" y="47"/>
                      </a:lnTo>
                      <a:lnTo>
                        <a:pt x="47" y="27"/>
                      </a:lnTo>
                      <a:lnTo>
                        <a:pt x="70" y="12"/>
                      </a:lnTo>
                      <a:lnTo>
                        <a:pt x="97" y="3"/>
                      </a:lnTo>
                      <a:lnTo>
                        <a:pt x="126"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grpSp>
          <p:sp>
            <p:nvSpPr>
              <p:cNvPr id="21" name="TextBox 20"/>
              <p:cNvSpPr txBox="1"/>
              <p:nvPr/>
            </p:nvSpPr>
            <p:spPr>
              <a:xfrm>
                <a:off x="4534651" y="1882158"/>
                <a:ext cx="973267" cy="288724"/>
              </a:xfrm>
              <a:prstGeom prst="rect">
                <a:avLst/>
              </a:prstGeom>
              <a:noFill/>
              <a:effectLst/>
            </p:spPr>
            <p:txBody>
              <a:bodyPr wrap="square" lIns="0" tIns="0" rIns="0" bIns="0" rtlCol="0" anchor="t">
                <a:noAutofit/>
              </a:bodyPr>
              <a:lstStyle/>
              <a:p>
                <a:pPr algn="ctr" defTabSz="914400" eaLnBrk="0" hangingPunct="0">
                  <a:defRPr/>
                </a:pPr>
                <a:r>
                  <a:rPr lang="en-US" sz="1600" b="1" dirty="0">
                    <a:solidFill>
                      <a:srgbClr val="FFFFFF"/>
                    </a:solidFill>
                  </a:rPr>
                  <a:t>Desktop</a:t>
                </a:r>
              </a:p>
            </p:txBody>
          </p:sp>
          <p:sp>
            <p:nvSpPr>
              <p:cNvPr id="22" name="TextBox 21"/>
              <p:cNvSpPr txBox="1"/>
              <p:nvPr/>
            </p:nvSpPr>
            <p:spPr>
              <a:xfrm>
                <a:off x="5725077" y="1882158"/>
                <a:ext cx="816716" cy="288724"/>
              </a:xfrm>
              <a:prstGeom prst="rect">
                <a:avLst/>
              </a:prstGeom>
              <a:noFill/>
              <a:effectLst/>
            </p:spPr>
            <p:txBody>
              <a:bodyPr wrap="square" lIns="0" tIns="0" rIns="0" bIns="0" rtlCol="0" anchor="t">
                <a:noAutofit/>
              </a:bodyPr>
              <a:lstStyle/>
              <a:p>
                <a:pPr algn="ctr" defTabSz="914400" eaLnBrk="0" hangingPunct="0">
                  <a:defRPr/>
                </a:pPr>
                <a:r>
                  <a:rPr lang="en-US" sz="1600" b="1" dirty="0">
                    <a:solidFill>
                      <a:srgbClr val="FFFFFF"/>
                    </a:solidFill>
                  </a:rPr>
                  <a:t>Web</a:t>
                </a:r>
              </a:p>
            </p:txBody>
          </p:sp>
          <p:sp>
            <p:nvSpPr>
              <p:cNvPr id="23" name="TextBox 22"/>
              <p:cNvSpPr txBox="1"/>
              <p:nvPr/>
            </p:nvSpPr>
            <p:spPr>
              <a:xfrm>
                <a:off x="6763282" y="1882157"/>
                <a:ext cx="894069" cy="288724"/>
              </a:xfrm>
              <a:prstGeom prst="rect">
                <a:avLst/>
              </a:prstGeom>
              <a:noFill/>
              <a:effectLst/>
            </p:spPr>
            <p:txBody>
              <a:bodyPr wrap="square" lIns="0" tIns="0" rIns="0" bIns="0" rtlCol="0" anchor="t">
                <a:noAutofit/>
              </a:bodyPr>
              <a:lstStyle/>
              <a:p>
                <a:pPr algn="ctr" defTabSz="914400" eaLnBrk="0" hangingPunct="0">
                  <a:defRPr/>
                </a:pPr>
                <a:r>
                  <a:rPr lang="en-US" sz="1600" b="1" dirty="0">
                    <a:solidFill>
                      <a:srgbClr val="FFFFFF"/>
                    </a:solidFill>
                  </a:rPr>
                  <a:t>Device</a:t>
                </a:r>
              </a:p>
            </p:txBody>
          </p:sp>
          <p:grpSp>
            <p:nvGrpSpPr>
              <p:cNvPr id="24" name="Group 23"/>
              <p:cNvGrpSpPr/>
              <p:nvPr/>
            </p:nvGrpSpPr>
            <p:grpSpPr>
              <a:xfrm>
                <a:off x="5016189" y="5143832"/>
                <a:ext cx="617827" cy="505929"/>
                <a:chOff x="9622002" y="3703176"/>
                <a:chExt cx="617177" cy="505396"/>
              </a:xfrm>
            </p:grpSpPr>
            <p:sp>
              <p:nvSpPr>
                <p:cNvPr id="55" name="Freeform 54"/>
                <p:cNvSpPr>
                  <a:spLocks/>
                </p:cNvSpPr>
                <p:nvPr/>
              </p:nvSpPr>
              <p:spPr bwMode="auto">
                <a:xfrm>
                  <a:off x="9622002" y="3703176"/>
                  <a:ext cx="617177" cy="505396"/>
                </a:xfrm>
                <a:custGeom>
                  <a:avLst/>
                  <a:gdLst>
                    <a:gd name="T0" fmla="*/ 120 w 2596"/>
                    <a:gd name="T1" fmla="*/ 0 h 2126"/>
                    <a:gd name="T2" fmla="*/ 2476 w 2596"/>
                    <a:gd name="T3" fmla="*/ 0 h 2126"/>
                    <a:gd name="T4" fmla="*/ 2504 w 2596"/>
                    <a:gd name="T5" fmla="*/ 3 h 2126"/>
                    <a:gd name="T6" fmla="*/ 2528 w 2596"/>
                    <a:gd name="T7" fmla="*/ 12 h 2126"/>
                    <a:gd name="T8" fmla="*/ 2551 w 2596"/>
                    <a:gd name="T9" fmla="*/ 26 h 2126"/>
                    <a:gd name="T10" fmla="*/ 2569 w 2596"/>
                    <a:gd name="T11" fmla="*/ 44 h 2126"/>
                    <a:gd name="T12" fmla="*/ 2584 w 2596"/>
                    <a:gd name="T13" fmla="*/ 67 h 2126"/>
                    <a:gd name="T14" fmla="*/ 2592 w 2596"/>
                    <a:gd name="T15" fmla="*/ 92 h 2126"/>
                    <a:gd name="T16" fmla="*/ 2596 w 2596"/>
                    <a:gd name="T17" fmla="*/ 119 h 2126"/>
                    <a:gd name="T18" fmla="*/ 2596 w 2596"/>
                    <a:gd name="T19" fmla="*/ 2007 h 2126"/>
                    <a:gd name="T20" fmla="*/ 2592 w 2596"/>
                    <a:gd name="T21" fmla="*/ 2035 h 2126"/>
                    <a:gd name="T22" fmla="*/ 2584 w 2596"/>
                    <a:gd name="T23" fmla="*/ 2060 h 2126"/>
                    <a:gd name="T24" fmla="*/ 2569 w 2596"/>
                    <a:gd name="T25" fmla="*/ 2082 h 2126"/>
                    <a:gd name="T26" fmla="*/ 2551 w 2596"/>
                    <a:gd name="T27" fmla="*/ 2100 h 2126"/>
                    <a:gd name="T28" fmla="*/ 2528 w 2596"/>
                    <a:gd name="T29" fmla="*/ 2114 h 2126"/>
                    <a:gd name="T30" fmla="*/ 2504 w 2596"/>
                    <a:gd name="T31" fmla="*/ 2123 h 2126"/>
                    <a:gd name="T32" fmla="*/ 2476 w 2596"/>
                    <a:gd name="T33" fmla="*/ 2126 h 2126"/>
                    <a:gd name="T34" fmla="*/ 120 w 2596"/>
                    <a:gd name="T35" fmla="*/ 2126 h 2126"/>
                    <a:gd name="T36" fmla="*/ 92 w 2596"/>
                    <a:gd name="T37" fmla="*/ 2123 h 2126"/>
                    <a:gd name="T38" fmla="*/ 67 w 2596"/>
                    <a:gd name="T39" fmla="*/ 2114 h 2126"/>
                    <a:gd name="T40" fmla="*/ 45 w 2596"/>
                    <a:gd name="T41" fmla="*/ 2100 h 2126"/>
                    <a:gd name="T42" fmla="*/ 25 w 2596"/>
                    <a:gd name="T43" fmla="*/ 2082 h 2126"/>
                    <a:gd name="T44" fmla="*/ 12 w 2596"/>
                    <a:gd name="T45" fmla="*/ 2060 h 2126"/>
                    <a:gd name="T46" fmla="*/ 2 w 2596"/>
                    <a:gd name="T47" fmla="*/ 2035 h 2126"/>
                    <a:gd name="T48" fmla="*/ 0 w 2596"/>
                    <a:gd name="T49" fmla="*/ 2007 h 2126"/>
                    <a:gd name="T50" fmla="*/ 0 w 2596"/>
                    <a:gd name="T51" fmla="*/ 119 h 2126"/>
                    <a:gd name="T52" fmla="*/ 2 w 2596"/>
                    <a:gd name="T53" fmla="*/ 92 h 2126"/>
                    <a:gd name="T54" fmla="*/ 12 w 2596"/>
                    <a:gd name="T55" fmla="*/ 67 h 2126"/>
                    <a:gd name="T56" fmla="*/ 25 w 2596"/>
                    <a:gd name="T57" fmla="*/ 44 h 2126"/>
                    <a:gd name="T58" fmla="*/ 45 w 2596"/>
                    <a:gd name="T59" fmla="*/ 26 h 2126"/>
                    <a:gd name="T60" fmla="*/ 67 w 2596"/>
                    <a:gd name="T61" fmla="*/ 12 h 2126"/>
                    <a:gd name="T62" fmla="*/ 92 w 2596"/>
                    <a:gd name="T63" fmla="*/ 3 h 2126"/>
                    <a:gd name="T64" fmla="*/ 120 w 2596"/>
                    <a:gd name="T65" fmla="*/ 0 h 2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6" h="2126">
                      <a:moveTo>
                        <a:pt x="120" y="0"/>
                      </a:moveTo>
                      <a:lnTo>
                        <a:pt x="2476" y="0"/>
                      </a:lnTo>
                      <a:lnTo>
                        <a:pt x="2504" y="3"/>
                      </a:lnTo>
                      <a:lnTo>
                        <a:pt x="2528" y="12"/>
                      </a:lnTo>
                      <a:lnTo>
                        <a:pt x="2551" y="26"/>
                      </a:lnTo>
                      <a:lnTo>
                        <a:pt x="2569" y="44"/>
                      </a:lnTo>
                      <a:lnTo>
                        <a:pt x="2584" y="67"/>
                      </a:lnTo>
                      <a:lnTo>
                        <a:pt x="2592" y="92"/>
                      </a:lnTo>
                      <a:lnTo>
                        <a:pt x="2596" y="119"/>
                      </a:lnTo>
                      <a:lnTo>
                        <a:pt x="2596" y="2007"/>
                      </a:lnTo>
                      <a:lnTo>
                        <a:pt x="2592" y="2035"/>
                      </a:lnTo>
                      <a:lnTo>
                        <a:pt x="2584" y="2060"/>
                      </a:lnTo>
                      <a:lnTo>
                        <a:pt x="2569" y="2082"/>
                      </a:lnTo>
                      <a:lnTo>
                        <a:pt x="2551" y="2100"/>
                      </a:lnTo>
                      <a:lnTo>
                        <a:pt x="2528" y="2114"/>
                      </a:lnTo>
                      <a:lnTo>
                        <a:pt x="2504" y="2123"/>
                      </a:lnTo>
                      <a:lnTo>
                        <a:pt x="2476" y="2126"/>
                      </a:lnTo>
                      <a:lnTo>
                        <a:pt x="120" y="2126"/>
                      </a:lnTo>
                      <a:lnTo>
                        <a:pt x="92" y="2123"/>
                      </a:lnTo>
                      <a:lnTo>
                        <a:pt x="67" y="2114"/>
                      </a:lnTo>
                      <a:lnTo>
                        <a:pt x="45" y="2100"/>
                      </a:lnTo>
                      <a:lnTo>
                        <a:pt x="25" y="2082"/>
                      </a:lnTo>
                      <a:lnTo>
                        <a:pt x="12" y="2060"/>
                      </a:lnTo>
                      <a:lnTo>
                        <a:pt x="2" y="2035"/>
                      </a:lnTo>
                      <a:lnTo>
                        <a:pt x="0" y="2007"/>
                      </a:lnTo>
                      <a:lnTo>
                        <a:pt x="0" y="119"/>
                      </a:lnTo>
                      <a:lnTo>
                        <a:pt x="2" y="92"/>
                      </a:lnTo>
                      <a:lnTo>
                        <a:pt x="12" y="67"/>
                      </a:lnTo>
                      <a:lnTo>
                        <a:pt x="25" y="44"/>
                      </a:lnTo>
                      <a:lnTo>
                        <a:pt x="45" y="26"/>
                      </a:lnTo>
                      <a:lnTo>
                        <a:pt x="67" y="12"/>
                      </a:lnTo>
                      <a:lnTo>
                        <a:pt x="92" y="3"/>
                      </a:lnTo>
                      <a:lnTo>
                        <a:pt x="120"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56" name="Freeform 55"/>
                <p:cNvSpPr>
                  <a:spLocks noEditPoints="1"/>
                </p:cNvSpPr>
                <p:nvPr/>
              </p:nvSpPr>
              <p:spPr bwMode="auto">
                <a:xfrm>
                  <a:off x="9739730" y="3845876"/>
                  <a:ext cx="390046" cy="208104"/>
                </a:xfrm>
                <a:custGeom>
                  <a:avLst/>
                  <a:gdLst>
                    <a:gd name="T0" fmla="*/ 664 w 1638"/>
                    <a:gd name="T1" fmla="*/ 663 h 872"/>
                    <a:gd name="T2" fmla="*/ 0 w 1638"/>
                    <a:gd name="T3" fmla="*/ 782 h 872"/>
                    <a:gd name="T4" fmla="*/ 0 w 1638"/>
                    <a:gd name="T5" fmla="*/ 361 h 872"/>
                    <a:gd name="T6" fmla="*/ 664 w 1638"/>
                    <a:gd name="T7" fmla="*/ 480 h 872"/>
                    <a:gd name="T8" fmla="*/ 0 w 1638"/>
                    <a:gd name="T9" fmla="*/ 361 h 872"/>
                    <a:gd name="T10" fmla="*/ 1638 w 1638"/>
                    <a:gd name="T11" fmla="*/ 761 h 872"/>
                    <a:gd name="T12" fmla="*/ 1592 w 1638"/>
                    <a:gd name="T13" fmla="*/ 802 h 872"/>
                    <a:gd name="T14" fmla="*/ 1530 w 1638"/>
                    <a:gd name="T15" fmla="*/ 833 h 872"/>
                    <a:gd name="T16" fmla="*/ 1456 w 1638"/>
                    <a:gd name="T17" fmla="*/ 853 h 872"/>
                    <a:gd name="T18" fmla="*/ 1378 w 1638"/>
                    <a:gd name="T19" fmla="*/ 865 h 872"/>
                    <a:gd name="T20" fmla="*/ 1305 w 1638"/>
                    <a:gd name="T21" fmla="*/ 870 h 872"/>
                    <a:gd name="T22" fmla="*/ 1239 w 1638"/>
                    <a:gd name="T23" fmla="*/ 872 h 872"/>
                    <a:gd name="T24" fmla="*/ 1175 w 1638"/>
                    <a:gd name="T25" fmla="*/ 870 h 872"/>
                    <a:gd name="T26" fmla="*/ 1101 w 1638"/>
                    <a:gd name="T27" fmla="*/ 865 h 872"/>
                    <a:gd name="T28" fmla="*/ 1024 w 1638"/>
                    <a:gd name="T29" fmla="*/ 853 h 872"/>
                    <a:gd name="T30" fmla="*/ 950 w 1638"/>
                    <a:gd name="T31" fmla="*/ 833 h 872"/>
                    <a:gd name="T32" fmla="*/ 887 w 1638"/>
                    <a:gd name="T33" fmla="*/ 802 h 872"/>
                    <a:gd name="T34" fmla="*/ 840 w 1638"/>
                    <a:gd name="T35" fmla="*/ 761 h 872"/>
                    <a:gd name="T36" fmla="*/ 873 w 1638"/>
                    <a:gd name="T37" fmla="*/ 309 h 872"/>
                    <a:gd name="T38" fmla="*/ 953 w 1638"/>
                    <a:gd name="T39" fmla="*/ 339 h 872"/>
                    <a:gd name="T40" fmla="*/ 1046 w 1638"/>
                    <a:gd name="T41" fmla="*/ 359 h 872"/>
                    <a:gd name="T42" fmla="*/ 1144 w 1638"/>
                    <a:gd name="T43" fmla="*/ 371 h 872"/>
                    <a:gd name="T44" fmla="*/ 1239 w 1638"/>
                    <a:gd name="T45" fmla="*/ 373 h 872"/>
                    <a:gd name="T46" fmla="*/ 1336 w 1638"/>
                    <a:gd name="T47" fmla="*/ 371 h 872"/>
                    <a:gd name="T48" fmla="*/ 1434 w 1638"/>
                    <a:gd name="T49" fmla="*/ 359 h 872"/>
                    <a:gd name="T50" fmla="*/ 1526 w 1638"/>
                    <a:gd name="T51" fmla="*/ 339 h 872"/>
                    <a:gd name="T52" fmla="*/ 1606 w 1638"/>
                    <a:gd name="T53" fmla="*/ 309 h 872"/>
                    <a:gd name="T54" fmla="*/ 0 w 1638"/>
                    <a:gd name="T55" fmla="*/ 59 h 872"/>
                    <a:gd name="T56" fmla="*/ 664 w 1638"/>
                    <a:gd name="T57" fmla="*/ 177 h 872"/>
                    <a:gd name="T58" fmla="*/ 0 w 1638"/>
                    <a:gd name="T59" fmla="*/ 59 h 872"/>
                    <a:gd name="T60" fmla="*/ 1299 w 1638"/>
                    <a:gd name="T61" fmla="*/ 1 h 872"/>
                    <a:gd name="T62" fmla="*/ 1407 w 1638"/>
                    <a:gd name="T63" fmla="*/ 12 h 872"/>
                    <a:gd name="T64" fmla="*/ 1502 w 1638"/>
                    <a:gd name="T65" fmla="*/ 30 h 872"/>
                    <a:gd name="T66" fmla="*/ 1574 w 1638"/>
                    <a:gd name="T67" fmla="*/ 56 h 872"/>
                    <a:gd name="T68" fmla="*/ 1621 w 1638"/>
                    <a:gd name="T69" fmla="*/ 88 h 872"/>
                    <a:gd name="T70" fmla="*/ 1638 w 1638"/>
                    <a:gd name="T71" fmla="*/ 123 h 872"/>
                    <a:gd name="T72" fmla="*/ 1621 w 1638"/>
                    <a:gd name="T73" fmla="*/ 158 h 872"/>
                    <a:gd name="T74" fmla="*/ 1574 w 1638"/>
                    <a:gd name="T75" fmla="*/ 189 h 872"/>
                    <a:gd name="T76" fmla="*/ 1502 w 1638"/>
                    <a:gd name="T77" fmla="*/ 216 h 872"/>
                    <a:gd name="T78" fmla="*/ 1407 w 1638"/>
                    <a:gd name="T79" fmla="*/ 234 h 872"/>
                    <a:gd name="T80" fmla="*/ 1299 w 1638"/>
                    <a:gd name="T81" fmla="*/ 245 h 872"/>
                    <a:gd name="T82" fmla="*/ 1180 w 1638"/>
                    <a:gd name="T83" fmla="*/ 245 h 872"/>
                    <a:gd name="T84" fmla="*/ 1071 w 1638"/>
                    <a:gd name="T85" fmla="*/ 234 h 872"/>
                    <a:gd name="T86" fmla="*/ 978 w 1638"/>
                    <a:gd name="T87" fmla="*/ 216 h 872"/>
                    <a:gd name="T88" fmla="*/ 904 w 1638"/>
                    <a:gd name="T89" fmla="*/ 189 h 872"/>
                    <a:gd name="T90" fmla="*/ 857 w 1638"/>
                    <a:gd name="T91" fmla="*/ 158 h 872"/>
                    <a:gd name="T92" fmla="*/ 840 w 1638"/>
                    <a:gd name="T93" fmla="*/ 123 h 872"/>
                    <a:gd name="T94" fmla="*/ 857 w 1638"/>
                    <a:gd name="T95" fmla="*/ 88 h 872"/>
                    <a:gd name="T96" fmla="*/ 904 w 1638"/>
                    <a:gd name="T97" fmla="*/ 56 h 872"/>
                    <a:gd name="T98" fmla="*/ 978 w 1638"/>
                    <a:gd name="T99" fmla="*/ 30 h 872"/>
                    <a:gd name="T100" fmla="*/ 1071 w 1638"/>
                    <a:gd name="T101" fmla="*/ 12 h 872"/>
                    <a:gd name="T102" fmla="*/ 1180 w 1638"/>
                    <a:gd name="T103" fmla="*/ 1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38" h="872">
                      <a:moveTo>
                        <a:pt x="0" y="663"/>
                      </a:moveTo>
                      <a:lnTo>
                        <a:pt x="664" y="663"/>
                      </a:lnTo>
                      <a:lnTo>
                        <a:pt x="664" y="782"/>
                      </a:lnTo>
                      <a:lnTo>
                        <a:pt x="0" y="782"/>
                      </a:lnTo>
                      <a:lnTo>
                        <a:pt x="0" y="663"/>
                      </a:lnTo>
                      <a:close/>
                      <a:moveTo>
                        <a:pt x="0" y="361"/>
                      </a:moveTo>
                      <a:lnTo>
                        <a:pt x="664" y="361"/>
                      </a:lnTo>
                      <a:lnTo>
                        <a:pt x="664" y="480"/>
                      </a:lnTo>
                      <a:lnTo>
                        <a:pt x="0" y="480"/>
                      </a:lnTo>
                      <a:lnTo>
                        <a:pt x="0" y="361"/>
                      </a:lnTo>
                      <a:close/>
                      <a:moveTo>
                        <a:pt x="1638" y="291"/>
                      </a:moveTo>
                      <a:lnTo>
                        <a:pt x="1638" y="761"/>
                      </a:lnTo>
                      <a:lnTo>
                        <a:pt x="1618" y="783"/>
                      </a:lnTo>
                      <a:lnTo>
                        <a:pt x="1592" y="802"/>
                      </a:lnTo>
                      <a:lnTo>
                        <a:pt x="1562" y="819"/>
                      </a:lnTo>
                      <a:lnTo>
                        <a:pt x="1530" y="833"/>
                      </a:lnTo>
                      <a:lnTo>
                        <a:pt x="1493" y="843"/>
                      </a:lnTo>
                      <a:lnTo>
                        <a:pt x="1456" y="853"/>
                      </a:lnTo>
                      <a:lnTo>
                        <a:pt x="1417" y="859"/>
                      </a:lnTo>
                      <a:lnTo>
                        <a:pt x="1378" y="865"/>
                      </a:lnTo>
                      <a:lnTo>
                        <a:pt x="1341" y="868"/>
                      </a:lnTo>
                      <a:lnTo>
                        <a:pt x="1305" y="870"/>
                      </a:lnTo>
                      <a:lnTo>
                        <a:pt x="1271" y="871"/>
                      </a:lnTo>
                      <a:lnTo>
                        <a:pt x="1239" y="872"/>
                      </a:lnTo>
                      <a:lnTo>
                        <a:pt x="1209" y="871"/>
                      </a:lnTo>
                      <a:lnTo>
                        <a:pt x="1175" y="870"/>
                      </a:lnTo>
                      <a:lnTo>
                        <a:pt x="1139" y="868"/>
                      </a:lnTo>
                      <a:lnTo>
                        <a:pt x="1101" y="865"/>
                      </a:lnTo>
                      <a:lnTo>
                        <a:pt x="1063" y="859"/>
                      </a:lnTo>
                      <a:lnTo>
                        <a:pt x="1024" y="853"/>
                      </a:lnTo>
                      <a:lnTo>
                        <a:pt x="987" y="843"/>
                      </a:lnTo>
                      <a:lnTo>
                        <a:pt x="950" y="833"/>
                      </a:lnTo>
                      <a:lnTo>
                        <a:pt x="916" y="819"/>
                      </a:lnTo>
                      <a:lnTo>
                        <a:pt x="887" y="802"/>
                      </a:lnTo>
                      <a:lnTo>
                        <a:pt x="861" y="784"/>
                      </a:lnTo>
                      <a:lnTo>
                        <a:pt x="840" y="761"/>
                      </a:lnTo>
                      <a:lnTo>
                        <a:pt x="840" y="291"/>
                      </a:lnTo>
                      <a:lnTo>
                        <a:pt x="873" y="309"/>
                      </a:lnTo>
                      <a:lnTo>
                        <a:pt x="912" y="326"/>
                      </a:lnTo>
                      <a:lnTo>
                        <a:pt x="953" y="339"/>
                      </a:lnTo>
                      <a:lnTo>
                        <a:pt x="999" y="350"/>
                      </a:lnTo>
                      <a:lnTo>
                        <a:pt x="1046" y="359"/>
                      </a:lnTo>
                      <a:lnTo>
                        <a:pt x="1094" y="366"/>
                      </a:lnTo>
                      <a:lnTo>
                        <a:pt x="1144" y="371"/>
                      </a:lnTo>
                      <a:lnTo>
                        <a:pt x="1192" y="373"/>
                      </a:lnTo>
                      <a:lnTo>
                        <a:pt x="1239" y="373"/>
                      </a:lnTo>
                      <a:lnTo>
                        <a:pt x="1286" y="373"/>
                      </a:lnTo>
                      <a:lnTo>
                        <a:pt x="1336" y="371"/>
                      </a:lnTo>
                      <a:lnTo>
                        <a:pt x="1384" y="366"/>
                      </a:lnTo>
                      <a:lnTo>
                        <a:pt x="1434" y="359"/>
                      </a:lnTo>
                      <a:lnTo>
                        <a:pt x="1481" y="350"/>
                      </a:lnTo>
                      <a:lnTo>
                        <a:pt x="1526" y="339"/>
                      </a:lnTo>
                      <a:lnTo>
                        <a:pt x="1568" y="326"/>
                      </a:lnTo>
                      <a:lnTo>
                        <a:pt x="1606" y="309"/>
                      </a:lnTo>
                      <a:lnTo>
                        <a:pt x="1638" y="291"/>
                      </a:lnTo>
                      <a:close/>
                      <a:moveTo>
                        <a:pt x="0" y="59"/>
                      </a:moveTo>
                      <a:lnTo>
                        <a:pt x="664" y="59"/>
                      </a:lnTo>
                      <a:lnTo>
                        <a:pt x="664" y="177"/>
                      </a:lnTo>
                      <a:lnTo>
                        <a:pt x="0" y="177"/>
                      </a:lnTo>
                      <a:lnTo>
                        <a:pt x="0" y="59"/>
                      </a:lnTo>
                      <a:close/>
                      <a:moveTo>
                        <a:pt x="1239" y="0"/>
                      </a:moveTo>
                      <a:lnTo>
                        <a:pt x="1299" y="1"/>
                      </a:lnTo>
                      <a:lnTo>
                        <a:pt x="1355" y="6"/>
                      </a:lnTo>
                      <a:lnTo>
                        <a:pt x="1407" y="12"/>
                      </a:lnTo>
                      <a:lnTo>
                        <a:pt x="1457" y="20"/>
                      </a:lnTo>
                      <a:lnTo>
                        <a:pt x="1502" y="30"/>
                      </a:lnTo>
                      <a:lnTo>
                        <a:pt x="1540" y="42"/>
                      </a:lnTo>
                      <a:lnTo>
                        <a:pt x="1574" y="56"/>
                      </a:lnTo>
                      <a:lnTo>
                        <a:pt x="1602" y="71"/>
                      </a:lnTo>
                      <a:lnTo>
                        <a:pt x="1621" y="88"/>
                      </a:lnTo>
                      <a:lnTo>
                        <a:pt x="1635" y="105"/>
                      </a:lnTo>
                      <a:lnTo>
                        <a:pt x="1638" y="123"/>
                      </a:lnTo>
                      <a:lnTo>
                        <a:pt x="1635" y="141"/>
                      </a:lnTo>
                      <a:lnTo>
                        <a:pt x="1621" y="158"/>
                      </a:lnTo>
                      <a:lnTo>
                        <a:pt x="1602" y="175"/>
                      </a:lnTo>
                      <a:lnTo>
                        <a:pt x="1574" y="189"/>
                      </a:lnTo>
                      <a:lnTo>
                        <a:pt x="1540" y="204"/>
                      </a:lnTo>
                      <a:lnTo>
                        <a:pt x="1502" y="216"/>
                      </a:lnTo>
                      <a:lnTo>
                        <a:pt x="1457" y="226"/>
                      </a:lnTo>
                      <a:lnTo>
                        <a:pt x="1407" y="234"/>
                      </a:lnTo>
                      <a:lnTo>
                        <a:pt x="1355" y="240"/>
                      </a:lnTo>
                      <a:lnTo>
                        <a:pt x="1299" y="245"/>
                      </a:lnTo>
                      <a:lnTo>
                        <a:pt x="1239" y="246"/>
                      </a:lnTo>
                      <a:lnTo>
                        <a:pt x="1180" y="245"/>
                      </a:lnTo>
                      <a:lnTo>
                        <a:pt x="1124" y="240"/>
                      </a:lnTo>
                      <a:lnTo>
                        <a:pt x="1071" y="234"/>
                      </a:lnTo>
                      <a:lnTo>
                        <a:pt x="1023" y="226"/>
                      </a:lnTo>
                      <a:lnTo>
                        <a:pt x="978" y="216"/>
                      </a:lnTo>
                      <a:lnTo>
                        <a:pt x="938" y="204"/>
                      </a:lnTo>
                      <a:lnTo>
                        <a:pt x="904" y="189"/>
                      </a:lnTo>
                      <a:lnTo>
                        <a:pt x="878" y="175"/>
                      </a:lnTo>
                      <a:lnTo>
                        <a:pt x="857" y="158"/>
                      </a:lnTo>
                      <a:lnTo>
                        <a:pt x="845" y="141"/>
                      </a:lnTo>
                      <a:lnTo>
                        <a:pt x="840" y="123"/>
                      </a:lnTo>
                      <a:lnTo>
                        <a:pt x="845" y="105"/>
                      </a:lnTo>
                      <a:lnTo>
                        <a:pt x="857" y="88"/>
                      </a:lnTo>
                      <a:lnTo>
                        <a:pt x="878" y="71"/>
                      </a:lnTo>
                      <a:lnTo>
                        <a:pt x="904" y="56"/>
                      </a:lnTo>
                      <a:lnTo>
                        <a:pt x="938" y="42"/>
                      </a:lnTo>
                      <a:lnTo>
                        <a:pt x="978" y="30"/>
                      </a:lnTo>
                      <a:lnTo>
                        <a:pt x="1023" y="20"/>
                      </a:lnTo>
                      <a:lnTo>
                        <a:pt x="1071" y="12"/>
                      </a:lnTo>
                      <a:lnTo>
                        <a:pt x="1124" y="6"/>
                      </a:lnTo>
                      <a:lnTo>
                        <a:pt x="1180" y="1"/>
                      </a:lnTo>
                      <a:lnTo>
                        <a:pt x="1239" y="0"/>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sp>
              <p:nvSpPr>
                <p:cNvPr id="57" name="Freeform 56"/>
                <p:cNvSpPr>
                  <a:spLocks noEditPoints="1"/>
                </p:cNvSpPr>
                <p:nvPr/>
              </p:nvSpPr>
              <p:spPr bwMode="auto">
                <a:xfrm>
                  <a:off x="9650542" y="3731716"/>
                  <a:ext cx="560097" cy="449505"/>
                </a:xfrm>
                <a:custGeom>
                  <a:avLst/>
                  <a:gdLst>
                    <a:gd name="T0" fmla="*/ 174 w 2356"/>
                    <a:gd name="T1" fmla="*/ 174 h 1888"/>
                    <a:gd name="T2" fmla="*/ 174 w 2356"/>
                    <a:gd name="T3" fmla="*/ 1598 h 1888"/>
                    <a:gd name="T4" fmla="*/ 2182 w 2356"/>
                    <a:gd name="T5" fmla="*/ 1598 h 1888"/>
                    <a:gd name="T6" fmla="*/ 2182 w 2356"/>
                    <a:gd name="T7" fmla="*/ 174 h 1888"/>
                    <a:gd name="T8" fmla="*/ 174 w 2356"/>
                    <a:gd name="T9" fmla="*/ 174 h 1888"/>
                    <a:gd name="T10" fmla="*/ 0 w 2356"/>
                    <a:gd name="T11" fmla="*/ 0 h 1888"/>
                    <a:gd name="T12" fmla="*/ 2356 w 2356"/>
                    <a:gd name="T13" fmla="*/ 0 h 1888"/>
                    <a:gd name="T14" fmla="*/ 2356 w 2356"/>
                    <a:gd name="T15" fmla="*/ 1888 h 1888"/>
                    <a:gd name="T16" fmla="*/ 0 w 2356"/>
                    <a:gd name="T17" fmla="*/ 1888 h 1888"/>
                    <a:gd name="T18" fmla="*/ 0 w 2356"/>
                    <a:gd name="T19" fmla="*/ 0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56" h="1888">
                      <a:moveTo>
                        <a:pt x="174" y="174"/>
                      </a:moveTo>
                      <a:lnTo>
                        <a:pt x="174" y="1598"/>
                      </a:lnTo>
                      <a:lnTo>
                        <a:pt x="2182" y="1598"/>
                      </a:lnTo>
                      <a:lnTo>
                        <a:pt x="2182" y="174"/>
                      </a:lnTo>
                      <a:lnTo>
                        <a:pt x="174" y="174"/>
                      </a:lnTo>
                      <a:close/>
                      <a:moveTo>
                        <a:pt x="0" y="0"/>
                      </a:moveTo>
                      <a:lnTo>
                        <a:pt x="2356" y="0"/>
                      </a:lnTo>
                      <a:lnTo>
                        <a:pt x="2356" y="1888"/>
                      </a:lnTo>
                      <a:lnTo>
                        <a:pt x="0" y="1888"/>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ysClr val="windowText" lastClr="000000"/>
                    </a:solidFill>
                  </a:endParaRPr>
                </a:p>
              </p:txBody>
            </p:sp>
          </p:grpSp>
          <p:sp>
            <p:nvSpPr>
              <p:cNvPr id="25" name="TextBox 24"/>
              <p:cNvSpPr txBox="1"/>
              <p:nvPr/>
            </p:nvSpPr>
            <p:spPr>
              <a:xfrm>
                <a:off x="4835549" y="5719316"/>
                <a:ext cx="981714" cy="288724"/>
              </a:xfrm>
              <a:prstGeom prst="rect">
                <a:avLst/>
              </a:prstGeom>
              <a:noFill/>
              <a:effectLst/>
            </p:spPr>
            <p:txBody>
              <a:bodyPr wrap="square" lIns="0" tIns="0" rIns="0" bIns="0" rtlCol="0" anchor="t">
                <a:noAutofit/>
              </a:bodyPr>
              <a:lstStyle/>
              <a:p>
                <a:pPr algn="ctr" defTabSz="914400" eaLnBrk="0" hangingPunct="0">
                  <a:defRPr/>
                </a:pPr>
                <a:r>
                  <a:rPr lang="en-US" sz="1600" b="1" kern="0" dirty="0">
                    <a:solidFill>
                      <a:srgbClr val="FFFFFF"/>
                    </a:solidFill>
                  </a:rPr>
                  <a:t>Server</a:t>
                </a:r>
              </a:p>
            </p:txBody>
          </p:sp>
          <p:sp>
            <p:nvSpPr>
              <p:cNvPr id="26" name="TextBox 25"/>
              <p:cNvSpPr txBox="1"/>
              <p:nvPr/>
            </p:nvSpPr>
            <p:spPr>
              <a:xfrm>
                <a:off x="5901399" y="5719331"/>
                <a:ext cx="1666459" cy="497097"/>
              </a:xfrm>
              <a:prstGeom prst="rect">
                <a:avLst/>
              </a:prstGeom>
              <a:noFill/>
              <a:effectLst/>
            </p:spPr>
            <p:txBody>
              <a:bodyPr wrap="square" lIns="0" tIns="0" rIns="0" bIns="0" rtlCol="0" anchor="t">
                <a:noAutofit/>
              </a:bodyPr>
              <a:lstStyle/>
              <a:p>
                <a:pPr algn="ctr" defTabSz="914400" eaLnBrk="0" hangingPunct="0">
                  <a:defRPr/>
                </a:pPr>
                <a:r>
                  <a:rPr lang="en-US" sz="1600" b="1" kern="0" dirty="0">
                    <a:solidFill>
                      <a:srgbClr val="FFFFFF"/>
                    </a:solidFill>
                  </a:rPr>
                  <a:t>Online Content and Services</a:t>
                </a:r>
              </a:p>
            </p:txBody>
          </p:sp>
          <p:sp>
            <p:nvSpPr>
              <p:cNvPr id="27" name="Rectangle 61"/>
              <p:cNvSpPr/>
              <p:nvPr/>
            </p:nvSpPr>
            <p:spPr bwMode="auto">
              <a:xfrm rot="10800000" flipH="1">
                <a:off x="5003482" y="4913459"/>
                <a:ext cx="2266587" cy="173920"/>
              </a:xfrm>
              <a:custGeom>
                <a:avLst/>
                <a:gdLst/>
                <a:ahLst/>
                <a:cxnLst/>
                <a:rect l="l" t="t" r="r" b="b"/>
                <a:pathLst>
                  <a:path w="2264203" h="173737">
                    <a:moveTo>
                      <a:pt x="79738" y="173737"/>
                    </a:moveTo>
                    <a:lnTo>
                      <a:pt x="869580" y="173737"/>
                    </a:lnTo>
                    <a:lnTo>
                      <a:pt x="869580" y="173736"/>
                    </a:lnTo>
                    <a:lnTo>
                      <a:pt x="1394624" y="173736"/>
                    </a:lnTo>
                    <a:lnTo>
                      <a:pt x="1394624" y="173737"/>
                    </a:lnTo>
                    <a:lnTo>
                      <a:pt x="2184465" y="173737"/>
                    </a:lnTo>
                    <a:cubicBezTo>
                      <a:pt x="2228503" y="173737"/>
                      <a:pt x="2264203" y="136958"/>
                      <a:pt x="2264203" y="91588"/>
                    </a:cubicBezTo>
                    <a:lnTo>
                      <a:pt x="2264203" y="0"/>
                    </a:lnTo>
                    <a:cubicBezTo>
                      <a:pt x="2264203" y="45370"/>
                      <a:pt x="2228503" y="82149"/>
                      <a:pt x="2184465" y="82149"/>
                    </a:cubicBezTo>
                    <a:lnTo>
                      <a:pt x="1394624" y="82149"/>
                    </a:lnTo>
                    <a:lnTo>
                      <a:pt x="1394624" y="82296"/>
                    </a:lnTo>
                    <a:lnTo>
                      <a:pt x="869580" y="82296"/>
                    </a:lnTo>
                    <a:lnTo>
                      <a:pt x="869580" y="82149"/>
                    </a:lnTo>
                    <a:lnTo>
                      <a:pt x="79738" y="82149"/>
                    </a:lnTo>
                    <a:cubicBezTo>
                      <a:pt x="35700" y="82149"/>
                      <a:pt x="0" y="45370"/>
                      <a:pt x="0" y="0"/>
                    </a:cubicBezTo>
                    <a:lnTo>
                      <a:pt x="0" y="91588"/>
                    </a:lnTo>
                    <a:cubicBezTo>
                      <a:pt x="0" y="136958"/>
                      <a:pt x="35700" y="173737"/>
                      <a:pt x="79738" y="173737"/>
                    </a:cubicBezTo>
                    <a:close/>
                  </a:path>
                </a:pathLst>
              </a:custGeom>
              <a:solidFill>
                <a:srgbClr val="FABE3C"/>
              </a:solid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14400" eaLnBrk="0" fontAlgn="base" hangingPunct="0">
                  <a:spcBef>
                    <a:spcPct val="0"/>
                  </a:spcBef>
                  <a:spcAft>
                    <a:spcPct val="0"/>
                  </a:spcAft>
                  <a:defRPr/>
                </a:pPr>
                <a:endParaRPr lang="en-US" sz="1800" b="1" kern="0" dirty="0">
                  <a:solidFill>
                    <a:srgbClr val="FFFFFF"/>
                  </a:solidFill>
                </a:endParaRPr>
              </a:p>
            </p:txBody>
          </p:sp>
          <p:sp>
            <p:nvSpPr>
              <p:cNvPr id="28" name="Freeform 29"/>
              <p:cNvSpPr>
                <a:spLocks/>
              </p:cNvSpPr>
              <p:nvPr/>
            </p:nvSpPr>
            <p:spPr bwMode="auto">
              <a:xfrm>
                <a:off x="5163692" y="3127218"/>
                <a:ext cx="2138809" cy="1359984"/>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1800">
                  <a:solidFill>
                    <a:prstClr val="white"/>
                  </a:solidFill>
                </a:endParaRPr>
              </a:p>
            </p:txBody>
          </p:sp>
          <p:grpSp>
            <p:nvGrpSpPr>
              <p:cNvPr id="29" name="Group 28"/>
              <p:cNvGrpSpPr/>
              <p:nvPr/>
            </p:nvGrpSpPr>
            <p:grpSpPr>
              <a:xfrm>
                <a:off x="6161226" y="5137822"/>
                <a:ext cx="992422" cy="563643"/>
                <a:chOff x="4372068" y="4651789"/>
                <a:chExt cx="837487" cy="475648"/>
              </a:xfrm>
            </p:grpSpPr>
            <p:grpSp>
              <p:nvGrpSpPr>
                <p:cNvPr id="48" name="Group 47"/>
                <p:cNvGrpSpPr/>
                <p:nvPr/>
              </p:nvGrpSpPr>
              <p:grpSpPr>
                <a:xfrm>
                  <a:off x="4372068" y="4651789"/>
                  <a:ext cx="532328" cy="359495"/>
                  <a:chOff x="4372068" y="4651789"/>
                  <a:chExt cx="532328" cy="359495"/>
                </a:xfrm>
              </p:grpSpPr>
              <p:sp>
                <p:nvSpPr>
                  <p:cNvPr id="53" name="Freeform 56"/>
                  <p:cNvSpPr>
                    <a:spLocks/>
                  </p:cNvSpPr>
                  <p:nvPr/>
                </p:nvSpPr>
                <p:spPr bwMode="auto">
                  <a:xfrm>
                    <a:off x="4372068" y="4651789"/>
                    <a:ext cx="448217" cy="359495"/>
                  </a:xfrm>
                  <a:custGeom>
                    <a:avLst/>
                    <a:gdLst>
                      <a:gd name="T0" fmla="*/ 1522 w 1945"/>
                      <a:gd name="T1" fmla="*/ 0 h 1560"/>
                      <a:gd name="T2" fmla="*/ 1573 w 1945"/>
                      <a:gd name="T3" fmla="*/ 13 h 1560"/>
                      <a:gd name="T4" fmla="*/ 1609 w 1945"/>
                      <a:gd name="T5" fmla="*/ 50 h 1560"/>
                      <a:gd name="T6" fmla="*/ 1624 w 1945"/>
                      <a:gd name="T7" fmla="*/ 102 h 1560"/>
                      <a:gd name="T8" fmla="*/ 1621 w 1945"/>
                      <a:gd name="T9" fmla="*/ 301 h 1560"/>
                      <a:gd name="T10" fmla="*/ 1919 w 1945"/>
                      <a:gd name="T11" fmla="*/ 632 h 1560"/>
                      <a:gd name="T12" fmla="*/ 1873 w 1945"/>
                      <a:gd name="T13" fmla="*/ 683 h 1560"/>
                      <a:gd name="T14" fmla="*/ 1538 w 1945"/>
                      <a:gd name="T15" fmla="*/ 381 h 1560"/>
                      <a:gd name="T16" fmla="*/ 1343 w 1945"/>
                      <a:gd name="T17" fmla="*/ 382 h 1560"/>
                      <a:gd name="T18" fmla="*/ 1313 w 1945"/>
                      <a:gd name="T19" fmla="*/ 377 h 1560"/>
                      <a:gd name="T20" fmla="*/ 1063 w 1945"/>
                      <a:gd name="T21" fmla="*/ 643 h 1560"/>
                      <a:gd name="T22" fmla="*/ 1830 w 1945"/>
                      <a:gd name="T23" fmla="*/ 774 h 1560"/>
                      <a:gd name="T24" fmla="*/ 1820 w 1945"/>
                      <a:gd name="T25" fmla="*/ 854 h 1560"/>
                      <a:gd name="T26" fmla="*/ 1063 w 1945"/>
                      <a:gd name="T27" fmla="*/ 802 h 1560"/>
                      <a:gd name="T28" fmla="*/ 1059 w 1945"/>
                      <a:gd name="T29" fmla="*/ 849 h 1560"/>
                      <a:gd name="T30" fmla="*/ 1034 w 1945"/>
                      <a:gd name="T31" fmla="*/ 894 h 1560"/>
                      <a:gd name="T32" fmla="*/ 988 w 1945"/>
                      <a:gd name="T33" fmla="*/ 920 h 1560"/>
                      <a:gd name="T34" fmla="*/ 783 w 1945"/>
                      <a:gd name="T35" fmla="*/ 924 h 1560"/>
                      <a:gd name="T36" fmla="*/ 740 w 1945"/>
                      <a:gd name="T37" fmla="*/ 913 h 1560"/>
                      <a:gd name="T38" fmla="*/ 706 w 1945"/>
                      <a:gd name="T39" fmla="*/ 888 h 1560"/>
                      <a:gd name="T40" fmla="*/ 382 w 1945"/>
                      <a:gd name="T41" fmla="*/ 1007 h 1560"/>
                      <a:gd name="T42" fmla="*/ 1104 w 1945"/>
                      <a:gd name="T43" fmla="*/ 1258 h 1560"/>
                      <a:gd name="T44" fmla="*/ 1123 w 1945"/>
                      <a:gd name="T45" fmla="*/ 1216 h 1560"/>
                      <a:gd name="T46" fmla="*/ 1158 w 1945"/>
                      <a:gd name="T47" fmla="*/ 1189 h 1560"/>
                      <a:gd name="T48" fmla="*/ 1203 w 1945"/>
                      <a:gd name="T49" fmla="*/ 1178 h 1560"/>
                      <a:gd name="T50" fmla="*/ 1408 w 1945"/>
                      <a:gd name="T51" fmla="*/ 1181 h 1560"/>
                      <a:gd name="T52" fmla="*/ 1453 w 1945"/>
                      <a:gd name="T53" fmla="*/ 1208 h 1560"/>
                      <a:gd name="T54" fmla="*/ 1857 w 1945"/>
                      <a:gd name="T55" fmla="*/ 996 h 1560"/>
                      <a:gd name="T56" fmla="*/ 1896 w 1945"/>
                      <a:gd name="T57" fmla="*/ 1052 h 1560"/>
                      <a:gd name="T58" fmla="*/ 1483 w 1945"/>
                      <a:gd name="T59" fmla="*/ 1458 h 1560"/>
                      <a:gd name="T60" fmla="*/ 1469 w 1945"/>
                      <a:gd name="T61" fmla="*/ 1510 h 1560"/>
                      <a:gd name="T62" fmla="*/ 1433 w 1945"/>
                      <a:gd name="T63" fmla="*/ 1547 h 1560"/>
                      <a:gd name="T64" fmla="*/ 1382 w 1945"/>
                      <a:gd name="T65" fmla="*/ 1560 h 1560"/>
                      <a:gd name="T66" fmla="*/ 1176 w 1945"/>
                      <a:gd name="T67" fmla="*/ 1556 h 1560"/>
                      <a:gd name="T68" fmla="*/ 1132 w 1945"/>
                      <a:gd name="T69" fmla="*/ 1531 h 1560"/>
                      <a:gd name="T70" fmla="*/ 1105 w 1945"/>
                      <a:gd name="T71" fmla="*/ 1485 h 1560"/>
                      <a:gd name="T72" fmla="*/ 1101 w 1945"/>
                      <a:gd name="T73" fmla="*/ 1364 h 1560"/>
                      <a:gd name="T74" fmla="*/ 371 w 1945"/>
                      <a:gd name="T75" fmla="*/ 1164 h 1560"/>
                      <a:gd name="T76" fmla="*/ 344 w 1945"/>
                      <a:gd name="T77" fmla="*/ 1200 h 1560"/>
                      <a:gd name="T78" fmla="*/ 303 w 1945"/>
                      <a:gd name="T79" fmla="*/ 1220 h 1560"/>
                      <a:gd name="T80" fmla="*/ 101 w 1945"/>
                      <a:gd name="T81" fmla="*/ 1223 h 1560"/>
                      <a:gd name="T82" fmla="*/ 49 w 1945"/>
                      <a:gd name="T83" fmla="*/ 1209 h 1560"/>
                      <a:gd name="T84" fmla="*/ 13 w 1945"/>
                      <a:gd name="T85" fmla="*/ 1172 h 1560"/>
                      <a:gd name="T86" fmla="*/ 0 w 1945"/>
                      <a:gd name="T87" fmla="*/ 1121 h 1560"/>
                      <a:gd name="T88" fmla="*/ 4 w 1945"/>
                      <a:gd name="T89" fmla="*/ 915 h 1560"/>
                      <a:gd name="T90" fmla="*/ 29 w 1945"/>
                      <a:gd name="T91" fmla="*/ 871 h 1560"/>
                      <a:gd name="T92" fmla="*/ 75 w 1945"/>
                      <a:gd name="T93" fmla="*/ 844 h 1560"/>
                      <a:gd name="T94" fmla="*/ 279 w 1945"/>
                      <a:gd name="T95" fmla="*/ 840 h 1560"/>
                      <a:gd name="T96" fmla="*/ 325 w 1945"/>
                      <a:gd name="T97" fmla="*/ 851 h 1560"/>
                      <a:gd name="T98" fmla="*/ 360 w 1945"/>
                      <a:gd name="T99" fmla="*/ 880 h 1560"/>
                      <a:gd name="T100" fmla="*/ 681 w 1945"/>
                      <a:gd name="T101" fmla="*/ 764 h 1560"/>
                      <a:gd name="T102" fmla="*/ 684 w 1945"/>
                      <a:gd name="T103" fmla="*/ 616 h 1560"/>
                      <a:gd name="T104" fmla="*/ 711 w 1945"/>
                      <a:gd name="T105" fmla="*/ 571 h 1560"/>
                      <a:gd name="T106" fmla="*/ 756 w 1945"/>
                      <a:gd name="T107" fmla="*/ 544 h 1560"/>
                      <a:gd name="T108" fmla="*/ 961 w 1945"/>
                      <a:gd name="T109" fmla="*/ 541 h 1560"/>
                      <a:gd name="T110" fmla="*/ 991 w 1945"/>
                      <a:gd name="T111" fmla="*/ 547 h 1560"/>
                      <a:gd name="T112" fmla="*/ 1242 w 1945"/>
                      <a:gd name="T113" fmla="*/ 281 h 1560"/>
                      <a:gd name="T114" fmla="*/ 1245 w 1945"/>
                      <a:gd name="T115" fmla="*/ 75 h 1560"/>
                      <a:gd name="T116" fmla="*/ 1271 w 1945"/>
                      <a:gd name="T117" fmla="*/ 29 h 1560"/>
                      <a:gd name="T118" fmla="*/ 1317 w 1945"/>
                      <a:gd name="T119" fmla="*/ 4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5" h="1560">
                        <a:moveTo>
                          <a:pt x="1343" y="0"/>
                        </a:moveTo>
                        <a:lnTo>
                          <a:pt x="1522" y="0"/>
                        </a:lnTo>
                        <a:lnTo>
                          <a:pt x="1549" y="4"/>
                        </a:lnTo>
                        <a:lnTo>
                          <a:pt x="1573" y="13"/>
                        </a:lnTo>
                        <a:lnTo>
                          <a:pt x="1593" y="29"/>
                        </a:lnTo>
                        <a:lnTo>
                          <a:pt x="1609" y="50"/>
                        </a:lnTo>
                        <a:lnTo>
                          <a:pt x="1620" y="75"/>
                        </a:lnTo>
                        <a:lnTo>
                          <a:pt x="1624" y="102"/>
                        </a:lnTo>
                        <a:lnTo>
                          <a:pt x="1624" y="281"/>
                        </a:lnTo>
                        <a:lnTo>
                          <a:pt x="1621" y="301"/>
                        </a:lnTo>
                        <a:lnTo>
                          <a:pt x="1945" y="612"/>
                        </a:lnTo>
                        <a:lnTo>
                          <a:pt x="1919" y="632"/>
                        </a:lnTo>
                        <a:lnTo>
                          <a:pt x="1895" y="657"/>
                        </a:lnTo>
                        <a:lnTo>
                          <a:pt x="1873" y="683"/>
                        </a:lnTo>
                        <a:lnTo>
                          <a:pt x="1552" y="376"/>
                        </a:lnTo>
                        <a:lnTo>
                          <a:pt x="1538" y="381"/>
                        </a:lnTo>
                        <a:lnTo>
                          <a:pt x="1522" y="382"/>
                        </a:lnTo>
                        <a:lnTo>
                          <a:pt x="1343" y="382"/>
                        </a:lnTo>
                        <a:lnTo>
                          <a:pt x="1327" y="381"/>
                        </a:lnTo>
                        <a:lnTo>
                          <a:pt x="1313" y="377"/>
                        </a:lnTo>
                        <a:lnTo>
                          <a:pt x="1060" y="620"/>
                        </a:lnTo>
                        <a:lnTo>
                          <a:pt x="1063" y="643"/>
                        </a:lnTo>
                        <a:lnTo>
                          <a:pt x="1063" y="700"/>
                        </a:lnTo>
                        <a:lnTo>
                          <a:pt x="1830" y="774"/>
                        </a:lnTo>
                        <a:lnTo>
                          <a:pt x="1823" y="813"/>
                        </a:lnTo>
                        <a:lnTo>
                          <a:pt x="1820" y="854"/>
                        </a:lnTo>
                        <a:lnTo>
                          <a:pt x="1821" y="876"/>
                        </a:lnTo>
                        <a:lnTo>
                          <a:pt x="1063" y="802"/>
                        </a:lnTo>
                        <a:lnTo>
                          <a:pt x="1063" y="821"/>
                        </a:lnTo>
                        <a:lnTo>
                          <a:pt x="1059" y="849"/>
                        </a:lnTo>
                        <a:lnTo>
                          <a:pt x="1049" y="873"/>
                        </a:lnTo>
                        <a:lnTo>
                          <a:pt x="1034" y="894"/>
                        </a:lnTo>
                        <a:lnTo>
                          <a:pt x="1013" y="909"/>
                        </a:lnTo>
                        <a:lnTo>
                          <a:pt x="988" y="920"/>
                        </a:lnTo>
                        <a:lnTo>
                          <a:pt x="961" y="924"/>
                        </a:lnTo>
                        <a:lnTo>
                          <a:pt x="783" y="924"/>
                        </a:lnTo>
                        <a:lnTo>
                          <a:pt x="760" y="920"/>
                        </a:lnTo>
                        <a:lnTo>
                          <a:pt x="740" y="913"/>
                        </a:lnTo>
                        <a:lnTo>
                          <a:pt x="722" y="902"/>
                        </a:lnTo>
                        <a:lnTo>
                          <a:pt x="706" y="888"/>
                        </a:lnTo>
                        <a:lnTo>
                          <a:pt x="694" y="869"/>
                        </a:lnTo>
                        <a:lnTo>
                          <a:pt x="382" y="1007"/>
                        </a:lnTo>
                        <a:lnTo>
                          <a:pt x="382" y="1036"/>
                        </a:lnTo>
                        <a:lnTo>
                          <a:pt x="1104" y="1258"/>
                        </a:lnTo>
                        <a:lnTo>
                          <a:pt x="1111" y="1236"/>
                        </a:lnTo>
                        <a:lnTo>
                          <a:pt x="1123" y="1216"/>
                        </a:lnTo>
                        <a:lnTo>
                          <a:pt x="1139" y="1201"/>
                        </a:lnTo>
                        <a:lnTo>
                          <a:pt x="1158" y="1189"/>
                        </a:lnTo>
                        <a:lnTo>
                          <a:pt x="1180" y="1181"/>
                        </a:lnTo>
                        <a:lnTo>
                          <a:pt x="1203" y="1178"/>
                        </a:lnTo>
                        <a:lnTo>
                          <a:pt x="1382" y="1178"/>
                        </a:lnTo>
                        <a:lnTo>
                          <a:pt x="1408" y="1181"/>
                        </a:lnTo>
                        <a:lnTo>
                          <a:pt x="1433" y="1192"/>
                        </a:lnTo>
                        <a:lnTo>
                          <a:pt x="1453" y="1208"/>
                        </a:lnTo>
                        <a:lnTo>
                          <a:pt x="1843" y="965"/>
                        </a:lnTo>
                        <a:lnTo>
                          <a:pt x="1857" y="996"/>
                        </a:lnTo>
                        <a:lnTo>
                          <a:pt x="1875" y="1025"/>
                        </a:lnTo>
                        <a:lnTo>
                          <a:pt x="1896" y="1052"/>
                        </a:lnTo>
                        <a:lnTo>
                          <a:pt x="1483" y="1310"/>
                        </a:lnTo>
                        <a:lnTo>
                          <a:pt x="1483" y="1458"/>
                        </a:lnTo>
                        <a:lnTo>
                          <a:pt x="1480" y="1485"/>
                        </a:lnTo>
                        <a:lnTo>
                          <a:pt x="1469" y="1510"/>
                        </a:lnTo>
                        <a:lnTo>
                          <a:pt x="1453" y="1531"/>
                        </a:lnTo>
                        <a:lnTo>
                          <a:pt x="1433" y="1547"/>
                        </a:lnTo>
                        <a:lnTo>
                          <a:pt x="1408" y="1556"/>
                        </a:lnTo>
                        <a:lnTo>
                          <a:pt x="1382" y="1560"/>
                        </a:lnTo>
                        <a:lnTo>
                          <a:pt x="1203" y="1560"/>
                        </a:lnTo>
                        <a:lnTo>
                          <a:pt x="1176" y="1556"/>
                        </a:lnTo>
                        <a:lnTo>
                          <a:pt x="1152" y="1547"/>
                        </a:lnTo>
                        <a:lnTo>
                          <a:pt x="1132" y="1531"/>
                        </a:lnTo>
                        <a:lnTo>
                          <a:pt x="1115" y="1510"/>
                        </a:lnTo>
                        <a:lnTo>
                          <a:pt x="1105" y="1485"/>
                        </a:lnTo>
                        <a:lnTo>
                          <a:pt x="1101" y="1458"/>
                        </a:lnTo>
                        <a:lnTo>
                          <a:pt x="1101" y="1364"/>
                        </a:lnTo>
                        <a:lnTo>
                          <a:pt x="380" y="1143"/>
                        </a:lnTo>
                        <a:lnTo>
                          <a:pt x="371" y="1164"/>
                        </a:lnTo>
                        <a:lnTo>
                          <a:pt x="360" y="1184"/>
                        </a:lnTo>
                        <a:lnTo>
                          <a:pt x="344" y="1200"/>
                        </a:lnTo>
                        <a:lnTo>
                          <a:pt x="325" y="1212"/>
                        </a:lnTo>
                        <a:lnTo>
                          <a:pt x="303" y="1220"/>
                        </a:lnTo>
                        <a:lnTo>
                          <a:pt x="279" y="1223"/>
                        </a:lnTo>
                        <a:lnTo>
                          <a:pt x="101" y="1223"/>
                        </a:lnTo>
                        <a:lnTo>
                          <a:pt x="75" y="1219"/>
                        </a:lnTo>
                        <a:lnTo>
                          <a:pt x="49" y="1209"/>
                        </a:lnTo>
                        <a:lnTo>
                          <a:pt x="29" y="1192"/>
                        </a:lnTo>
                        <a:lnTo>
                          <a:pt x="13" y="1172"/>
                        </a:lnTo>
                        <a:lnTo>
                          <a:pt x="4" y="1148"/>
                        </a:lnTo>
                        <a:lnTo>
                          <a:pt x="0" y="1121"/>
                        </a:lnTo>
                        <a:lnTo>
                          <a:pt x="0" y="942"/>
                        </a:lnTo>
                        <a:lnTo>
                          <a:pt x="4" y="915"/>
                        </a:lnTo>
                        <a:lnTo>
                          <a:pt x="13" y="891"/>
                        </a:lnTo>
                        <a:lnTo>
                          <a:pt x="29" y="871"/>
                        </a:lnTo>
                        <a:lnTo>
                          <a:pt x="49" y="855"/>
                        </a:lnTo>
                        <a:lnTo>
                          <a:pt x="75" y="844"/>
                        </a:lnTo>
                        <a:lnTo>
                          <a:pt x="101" y="840"/>
                        </a:lnTo>
                        <a:lnTo>
                          <a:pt x="279" y="840"/>
                        </a:lnTo>
                        <a:lnTo>
                          <a:pt x="303" y="843"/>
                        </a:lnTo>
                        <a:lnTo>
                          <a:pt x="325" y="851"/>
                        </a:lnTo>
                        <a:lnTo>
                          <a:pt x="344" y="865"/>
                        </a:lnTo>
                        <a:lnTo>
                          <a:pt x="360" y="880"/>
                        </a:lnTo>
                        <a:lnTo>
                          <a:pt x="372" y="900"/>
                        </a:lnTo>
                        <a:lnTo>
                          <a:pt x="681" y="764"/>
                        </a:lnTo>
                        <a:lnTo>
                          <a:pt x="681" y="643"/>
                        </a:lnTo>
                        <a:lnTo>
                          <a:pt x="684" y="616"/>
                        </a:lnTo>
                        <a:lnTo>
                          <a:pt x="695" y="591"/>
                        </a:lnTo>
                        <a:lnTo>
                          <a:pt x="711" y="571"/>
                        </a:lnTo>
                        <a:lnTo>
                          <a:pt x="731" y="555"/>
                        </a:lnTo>
                        <a:lnTo>
                          <a:pt x="756" y="544"/>
                        </a:lnTo>
                        <a:lnTo>
                          <a:pt x="783" y="541"/>
                        </a:lnTo>
                        <a:lnTo>
                          <a:pt x="961" y="541"/>
                        </a:lnTo>
                        <a:lnTo>
                          <a:pt x="977" y="543"/>
                        </a:lnTo>
                        <a:lnTo>
                          <a:pt x="991" y="547"/>
                        </a:lnTo>
                        <a:lnTo>
                          <a:pt x="1244" y="302"/>
                        </a:lnTo>
                        <a:lnTo>
                          <a:pt x="1242" y="281"/>
                        </a:lnTo>
                        <a:lnTo>
                          <a:pt x="1242" y="102"/>
                        </a:lnTo>
                        <a:lnTo>
                          <a:pt x="1245" y="75"/>
                        </a:lnTo>
                        <a:lnTo>
                          <a:pt x="1255" y="50"/>
                        </a:lnTo>
                        <a:lnTo>
                          <a:pt x="1271" y="29"/>
                        </a:lnTo>
                        <a:lnTo>
                          <a:pt x="1292" y="13"/>
                        </a:lnTo>
                        <a:lnTo>
                          <a:pt x="1317" y="4"/>
                        </a:lnTo>
                        <a:lnTo>
                          <a:pt x="134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54" name="Freeform 57"/>
                  <p:cNvSpPr>
                    <a:spLocks/>
                  </p:cNvSpPr>
                  <p:nvPr/>
                </p:nvSpPr>
                <p:spPr bwMode="auto">
                  <a:xfrm>
                    <a:off x="4814523" y="4802730"/>
                    <a:ext cx="89873" cy="91027"/>
                  </a:xfrm>
                  <a:custGeom>
                    <a:avLst/>
                    <a:gdLst>
                      <a:gd name="T0" fmla="*/ 197 w 394"/>
                      <a:gd name="T1" fmla="*/ 0 h 396"/>
                      <a:gd name="T2" fmla="*/ 232 w 394"/>
                      <a:gd name="T3" fmla="*/ 4 h 396"/>
                      <a:gd name="T4" fmla="*/ 266 w 394"/>
                      <a:gd name="T5" fmla="*/ 13 h 396"/>
                      <a:gd name="T6" fmla="*/ 296 w 394"/>
                      <a:gd name="T7" fmla="*/ 28 h 396"/>
                      <a:gd name="T8" fmla="*/ 324 w 394"/>
                      <a:gd name="T9" fmla="*/ 48 h 396"/>
                      <a:gd name="T10" fmla="*/ 348 w 394"/>
                      <a:gd name="T11" fmla="*/ 71 h 396"/>
                      <a:gd name="T12" fmla="*/ 368 w 394"/>
                      <a:gd name="T13" fmla="*/ 98 h 396"/>
                      <a:gd name="T14" fmla="*/ 382 w 394"/>
                      <a:gd name="T15" fmla="*/ 130 h 396"/>
                      <a:gd name="T16" fmla="*/ 392 w 394"/>
                      <a:gd name="T17" fmla="*/ 162 h 396"/>
                      <a:gd name="T18" fmla="*/ 394 w 394"/>
                      <a:gd name="T19" fmla="*/ 199 h 396"/>
                      <a:gd name="T20" fmla="*/ 392 w 394"/>
                      <a:gd name="T21" fmla="*/ 234 h 396"/>
                      <a:gd name="T22" fmla="*/ 382 w 394"/>
                      <a:gd name="T23" fmla="*/ 268 h 396"/>
                      <a:gd name="T24" fmla="*/ 368 w 394"/>
                      <a:gd name="T25" fmla="*/ 298 h 396"/>
                      <a:gd name="T26" fmla="*/ 348 w 394"/>
                      <a:gd name="T27" fmla="*/ 326 h 396"/>
                      <a:gd name="T28" fmla="*/ 324 w 394"/>
                      <a:gd name="T29" fmla="*/ 349 h 396"/>
                      <a:gd name="T30" fmla="*/ 296 w 394"/>
                      <a:gd name="T31" fmla="*/ 369 h 396"/>
                      <a:gd name="T32" fmla="*/ 266 w 394"/>
                      <a:gd name="T33" fmla="*/ 384 h 396"/>
                      <a:gd name="T34" fmla="*/ 232 w 394"/>
                      <a:gd name="T35" fmla="*/ 392 h 396"/>
                      <a:gd name="T36" fmla="*/ 197 w 394"/>
                      <a:gd name="T37" fmla="*/ 396 h 396"/>
                      <a:gd name="T38" fmla="*/ 162 w 394"/>
                      <a:gd name="T39" fmla="*/ 392 h 396"/>
                      <a:gd name="T40" fmla="*/ 128 w 394"/>
                      <a:gd name="T41" fmla="*/ 384 h 396"/>
                      <a:gd name="T42" fmla="*/ 98 w 394"/>
                      <a:gd name="T43" fmla="*/ 369 h 396"/>
                      <a:gd name="T44" fmla="*/ 70 w 394"/>
                      <a:gd name="T45" fmla="*/ 349 h 396"/>
                      <a:gd name="T46" fmla="*/ 46 w 394"/>
                      <a:gd name="T47" fmla="*/ 326 h 396"/>
                      <a:gd name="T48" fmla="*/ 27 w 394"/>
                      <a:gd name="T49" fmla="*/ 298 h 396"/>
                      <a:gd name="T50" fmla="*/ 12 w 394"/>
                      <a:gd name="T51" fmla="*/ 268 h 396"/>
                      <a:gd name="T52" fmla="*/ 2 w 394"/>
                      <a:gd name="T53" fmla="*/ 234 h 396"/>
                      <a:gd name="T54" fmla="*/ 0 w 394"/>
                      <a:gd name="T55" fmla="*/ 199 h 396"/>
                      <a:gd name="T56" fmla="*/ 2 w 394"/>
                      <a:gd name="T57" fmla="*/ 162 h 396"/>
                      <a:gd name="T58" fmla="*/ 12 w 394"/>
                      <a:gd name="T59" fmla="*/ 130 h 396"/>
                      <a:gd name="T60" fmla="*/ 27 w 394"/>
                      <a:gd name="T61" fmla="*/ 98 h 396"/>
                      <a:gd name="T62" fmla="*/ 46 w 394"/>
                      <a:gd name="T63" fmla="*/ 71 h 396"/>
                      <a:gd name="T64" fmla="*/ 70 w 394"/>
                      <a:gd name="T65" fmla="*/ 48 h 396"/>
                      <a:gd name="T66" fmla="*/ 98 w 394"/>
                      <a:gd name="T67" fmla="*/ 28 h 396"/>
                      <a:gd name="T68" fmla="*/ 128 w 394"/>
                      <a:gd name="T69" fmla="*/ 13 h 396"/>
                      <a:gd name="T70" fmla="*/ 162 w 394"/>
                      <a:gd name="T71" fmla="*/ 4 h 396"/>
                      <a:gd name="T72" fmla="*/ 197 w 394"/>
                      <a:gd name="T7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4" h="396">
                        <a:moveTo>
                          <a:pt x="197" y="0"/>
                        </a:moveTo>
                        <a:lnTo>
                          <a:pt x="232" y="4"/>
                        </a:lnTo>
                        <a:lnTo>
                          <a:pt x="266" y="13"/>
                        </a:lnTo>
                        <a:lnTo>
                          <a:pt x="296" y="28"/>
                        </a:lnTo>
                        <a:lnTo>
                          <a:pt x="324" y="48"/>
                        </a:lnTo>
                        <a:lnTo>
                          <a:pt x="348" y="71"/>
                        </a:lnTo>
                        <a:lnTo>
                          <a:pt x="368" y="98"/>
                        </a:lnTo>
                        <a:lnTo>
                          <a:pt x="382" y="130"/>
                        </a:lnTo>
                        <a:lnTo>
                          <a:pt x="392" y="162"/>
                        </a:lnTo>
                        <a:lnTo>
                          <a:pt x="394" y="199"/>
                        </a:lnTo>
                        <a:lnTo>
                          <a:pt x="392" y="234"/>
                        </a:lnTo>
                        <a:lnTo>
                          <a:pt x="382" y="268"/>
                        </a:lnTo>
                        <a:lnTo>
                          <a:pt x="368" y="298"/>
                        </a:lnTo>
                        <a:lnTo>
                          <a:pt x="348" y="326"/>
                        </a:lnTo>
                        <a:lnTo>
                          <a:pt x="324" y="349"/>
                        </a:lnTo>
                        <a:lnTo>
                          <a:pt x="296" y="369"/>
                        </a:lnTo>
                        <a:lnTo>
                          <a:pt x="266" y="384"/>
                        </a:lnTo>
                        <a:lnTo>
                          <a:pt x="232" y="392"/>
                        </a:lnTo>
                        <a:lnTo>
                          <a:pt x="197" y="396"/>
                        </a:lnTo>
                        <a:lnTo>
                          <a:pt x="162" y="392"/>
                        </a:lnTo>
                        <a:lnTo>
                          <a:pt x="128" y="384"/>
                        </a:lnTo>
                        <a:lnTo>
                          <a:pt x="98" y="369"/>
                        </a:lnTo>
                        <a:lnTo>
                          <a:pt x="70" y="349"/>
                        </a:lnTo>
                        <a:lnTo>
                          <a:pt x="46" y="326"/>
                        </a:lnTo>
                        <a:lnTo>
                          <a:pt x="27" y="298"/>
                        </a:lnTo>
                        <a:lnTo>
                          <a:pt x="12" y="268"/>
                        </a:lnTo>
                        <a:lnTo>
                          <a:pt x="2" y="234"/>
                        </a:lnTo>
                        <a:lnTo>
                          <a:pt x="0" y="199"/>
                        </a:lnTo>
                        <a:lnTo>
                          <a:pt x="2" y="162"/>
                        </a:lnTo>
                        <a:lnTo>
                          <a:pt x="12" y="130"/>
                        </a:lnTo>
                        <a:lnTo>
                          <a:pt x="27" y="98"/>
                        </a:lnTo>
                        <a:lnTo>
                          <a:pt x="46" y="71"/>
                        </a:lnTo>
                        <a:lnTo>
                          <a:pt x="70" y="48"/>
                        </a:lnTo>
                        <a:lnTo>
                          <a:pt x="98" y="28"/>
                        </a:lnTo>
                        <a:lnTo>
                          <a:pt x="128" y="13"/>
                        </a:lnTo>
                        <a:lnTo>
                          <a:pt x="162" y="4"/>
                        </a:lnTo>
                        <a:lnTo>
                          <a:pt x="197" y="0"/>
                        </a:lnTo>
                        <a:close/>
                      </a:path>
                    </a:pathLst>
                  </a:custGeom>
                  <a:solidFill>
                    <a:srgbClr val="F3B827"/>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grpSp>
            <p:grpSp>
              <p:nvGrpSpPr>
                <p:cNvPr id="49" name="Group 48"/>
                <p:cNvGrpSpPr/>
                <p:nvPr/>
              </p:nvGrpSpPr>
              <p:grpSpPr>
                <a:xfrm>
                  <a:off x="4773730" y="4651950"/>
                  <a:ext cx="435825" cy="475487"/>
                  <a:chOff x="4773730" y="4651950"/>
                  <a:chExt cx="435825" cy="475487"/>
                </a:xfrm>
              </p:grpSpPr>
              <p:sp>
                <p:nvSpPr>
                  <p:cNvPr id="50" name="Freeform 49"/>
                  <p:cNvSpPr>
                    <a:spLocks/>
                  </p:cNvSpPr>
                  <p:nvPr/>
                </p:nvSpPr>
                <p:spPr bwMode="auto">
                  <a:xfrm>
                    <a:off x="4773730" y="4961229"/>
                    <a:ext cx="435824" cy="166208"/>
                  </a:xfrm>
                  <a:custGeom>
                    <a:avLst/>
                    <a:gdLst>
                      <a:gd name="T0" fmla="*/ 425 w 3693"/>
                      <a:gd name="T1" fmla="*/ 0 h 1406"/>
                      <a:gd name="T2" fmla="*/ 1772 w 3693"/>
                      <a:gd name="T3" fmla="*/ 809 h 1406"/>
                      <a:gd name="T4" fmla="*/ 1790 w 3693"/>
                      <a:gd name="T5" fmla="*/ 816 h 1406"/>
                      <a:gd name="T6" fmla="*/ 1811 w 3693"/>
                      <a:gd name="T7" fmla="*/ 822 h 1406"/>
                      <a:gd name="T8" fmla="*/ 1834 w 3693"/>
                      <a:gd name="T9" fmla="*/ 824 h 1406"/>
                      <a:gd name="T10" fmla="*/ 1859 w 3693"/>
                      <a:gd name="T11" fmla="*/ 824 h 1406"/>
                      <a:gd name="T12" fmla="*/ 1882 w 3693"/>
                      <a:gd name="T13" fmla="*/ 822 h 1406"/>
                      <a:gd name="T14" fmla="*/ 1903 w 3693"/>
                      <a:gd name="T15" fmla="*/ 816 h 1406"/>
                      <a:gd name="T16" fmla="*/ 1921 w 3693"/>
                      <a:gd name="T17" fmla="*/ 809 h 1406"/>
                      <a:gd name="T18" fmla="*/ 3267 w 3693"/>
                      <a:gd name="T19" fmla="*/ 0 h 1406"/>
                      <a:gd name="T20" fmla="*/ 3652 w 3693"/>
                      <a:gd name="T21" fmla="*/ 232 h 1406"/>
                      <a:gd name="T22" fmla="*/ 3673 w 3693"/>
                      <a:gd name="T23" fmla="*/ 246 h 1406"/>
                      <a:gd name="T24" fmla="*/ 3685 w 3693"/>
                      <a:gd name="T25" fmla="*/ 264 h 1406"/>
                      <a:gd name="T26" fmla="*/ 3693 w 3693"/>
                      <a:gd name="T27" fmla="*/ 282 h 1406"/>
                      <a:gd name="T28" fmla="*/ 3693 w 3693"/>
                      <a:gd name="T29" fmla="*/ 300 h 1406"/>
                      <a:gd name="T30" fmla="*/ 3685 w 3693"/>
                      <a:gd name="T31" fmla="*/ 319 h 1406"/>
                      <a:gd name="T32" fmla="*/ 3673 w 3693"/>
                      <a:gd name="T33" fmla="*/ 334 h 1406"/>
                      <a:gd name="T34" fmla="*/ 3652 w 3693"/>
                      <a:gd name="T35" fmla="*/ 350 h 1406"/>
                      <a:gd name="T36" fmla="*/ 1921 w 3693"/>
                      <a:gd name="T37" fmla="*/ 1389 h 1406"/>
                      <a:gd name="T38" fmla="*/ 1903 w 3693"/>
                      <a:gd name="T39" fmla="*/ 1397 h 1406"/>
                      <a:gd name="T40" fmla="*/ 1882 w 3693"/>
                      <a:gd name="T41" fmla="*/ 1402 h 1406"/>
                      <a:gd name="T42" fmla="*/ 1859 w 3693"/>
                      <a:gd name="T43" fmla="*/ 1406 h 1406"/>
                      <a:gd name="T44" fmla="*/ 1834 w 3693"/>
                      <a:gd name="T45" fmla="*/ 1406 h 1406"/>
                      <a:gd name="T46" fmla="*/ 1811 w 3693"/>
                      <a:gd name="T47" fmla="*/ 1402 h 1406"/>
                      <a:gd name="T48" fmla="*/ 1790 w 3693"/>
                      <a:gd name="T49" fmla="*/ 1397 h 1406"/>
                      <a:gd name="T50" fmla="*/ 1772 w 3693"/>
                      <a:gd name="T51" fmla="*/ 1389 h 1406"/>
                      <a:gd name="T52" fmla="*/ 39 w 3693"/>
                      <a:gd name="T53" fmla="*/ 350 h 1406"/>
                      <a:gd name="T54" fmla="*/ 20 w 3693"/>
                      <a:gd name="T55" fmla="*/ 334 h 1406"/>
                      <a:gd name="T56" fmla="*/ 6 w 3693"/>
                      <a:gd name="T57" fmla="*/ 317 h 1406"/>
                      <a:gd name="T58" fmla="*/ 0 w 3693"/>
                      <a:gd name="T59" fmla="*/ 300 h 1406"/>
                      <a:gd name="T60" fmla="*/ 0 w 3693"/>
                      <a:gd name="T61" fmla="*/ 282 h 1406"/>
                      <a:gd name="T62" fmla="*/ 6 w 3693"/>
                      <a:gd name="T63" fmla="*/ 264 h 1406"/>
                      <a:gd name="T64" fmla="*/ 20 w 3693"/>
                      <a:gd name="T65" fmla="*/ 246 h 1406"/>
                      <a:gd name="T66" fmla="*/ 39 w 3693"/>
                      <a:gd name="T67" fmla="*/ 231 h 1406"/>
                      <a:gd name="T68" fmla="*/ 425 w 3693"/>
                      <a:gd name="T69" fmla="*/ 0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93" h="1406">
                        <a:moveTo>
                          <a:pt x="425" y="0"/>
                        </a:moveTo>
                        <a:lnTo>
                          <a:pt x="1772" y="809"/>
                        </a:lnTo>
                        <a:lnTo>
                          <a:pt x="1790" y="816"/>
                        </a:lnTo>
                        <a:lnTo>
                          <a:pt x="1811" y="822"/>
                        </a:lnTo>
                        <a:lnTo>
                          <a:pt x="1834" y="824"/>
                        </a:lnTo>
                        <a:lnTo>
                          <a:pt x="1859" y="824"/>
                        </a:lnTo>
                        <a:lnTo>
                          <a:pt x="1882" y="822"/>
                        </a:lnTo>
                        <a:lnTo>
                          <a:pt x="1903" y="816"/>
                        </a:lnTo>
                        <a:lnTo>
                          <a:pt x="1921" y="809"/>
                        </a:lnTo>
                        <a:lnTo>
                          <a:pt x="3267" y="0"/>
                        </a:lnTo>
                        <a:lnTo>
                          <a:pt x="3652" y="232"/>
                        </a:lnTo>
                        <a:lnTo>
                          <a:pt x="3673" y="246"/>
                        </a:lnTo>
                        <a:lnTo>
                          <a:pt x="3685" y="264"/>
                        </a:lnTo>
                        <a:lnTo>
                          <a:pt x="3693" y="282"/>
                        </a:lnTo>
                        <a:lnTo>
                          <a:pt x="3693" y="300"/>
                        </a:lnTo>
                        <a:lnTo>
                          <a:pt x="3685" y="319"/>
                        </a:lnTo>
                        <a:lnTo>
                          <a:pt x="3673" y="334"/>
                        </a:lnTo>
                        <a:lnTo>
                          <a:pt x="3652" y="350"/>
                        </a:lnTo>
                        <a:lnTo>
                          <a:pt x="1921" y="1389"/>
                        </a:lnTo>
                        <a:lnTo>
                          <a:pt x="1903" y="1397"/>
                        </a:lnTo>
                        <a:lnTo>
                          <a:pt x="1882" y="1402"/>
                        </a:lnTo>
                        <a:lnTo>
                          <a:pt x="1859" y="1406"/>
                        </a:lnTo>
                        <a:lnTo>
                          <a:pt x="1834" y="1406"/>
                        </a:lnTo>
                        <a:lnTo>
                          <a:pt x="1811" y="1402"/>
                        </a:lnTo>
                        <a:lnTo>
                          <a:pt x="1790" y="1397"/>
                        </a:lnTo>
                        <a:lnTo>
                          <a:pt x="1772" y="1389"/>
                        </a:lnTo>
                        <a:lnTo>
                          <a:pt x="39" y="350"/>
                        </a:lnTo>
                        <a:lnTo>
                          <a:pt x="20" y="334"/>
                        </a:lnTo>
                        <a:lnTo>
                          <a:pt x="6" y="317"/>
                        </a:lnTo>
                        <a:lnTo>
                          <a:pt x="0" y="300"/>
                        </a:lnTo>
                        <a:lnTo>
                          <a:pt x="0" y="282"/>
                        </a:lnTo>
                        <a:lnTo>
                          <a:pt x="6" y="264"/>
                        </a:lnTo>
                        <a:lnTo>
                          <a:pt x="20" y="246"/>
                        </a:lnTo>
                        <a:lnTo>
                          <a:pt x="39" y="231"/>
                        </a:lnTo>
                        <a:lnTo>
                          <a:pt x="4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sysClr val="windowText" lastClr="000000"/>
                      </a:solidFill>
                    </a:endParaRPr>
                  </a:p>
                </p:txBody>
              </p:sp>
              <p:sp>
                <p:nvSpPr>
                  <p:cNvPr id="51" name="Freeform 50"/>
                  <p:cNvSpPr>
                    <a:spLocks/>
                  </p:cNvSpPr>
                  <p:nvPr/>
                </p:nvSpPr>
                <p:spPr bwMode="auto">
                  <a:xfrm>
                    <a:off x="4817922" y="4855460"/>
                    <a:ext cx="391633" cy="165736"/>
                  </a:xfrm>
                  <a:custGeom>
                    <a:avLst/>
                    <a:gdLst/>
                    <a:ahLst/>
                    <a:cxnLst/>
                    <a:rect l="l" t="t" r="r" b="b"/>
                    <a:pathLst>
                      <a:path w="391633" h="165736">
                        <a:moveTo>
                          <a:pt x="341359" y="0"/>
                        </a:moveTo>
                        <a:lnTo>
                          <a:pt x="386795" y="27230"/>
                        </a:lnTo>
                        <a:lnTo>
                          <a:pt x="389273" y="29116"/>
                        </a:lnTo>
                        <a:lnTo>
                          <a:pt x="390689" y="31120"/>
                        </a:lnTo>
                        <a:lnTo>
                          <a:pt x="391633" y="33124"/>
                        </a:lnTo>
                        <a:lnTo>
                          <a:pt x="391633" y="35364"/>
                        </a:lnTo>
                        <a:lnTo>
                          <a:pt x="390689" y="37485"/>
                        </a:lnTo>
                        <a:lnTo>
                          <a:pt x="389273" y="39489"/>
                        </a:lnTo>
                        <a:lnTo>
                          <a:pt x="386795" y="41257"/>
                        </a:lnTo>
                        <a:lnTo>
                          <a:pt x="182513" y="163850"/>
                        </a:lnTo>
                        <a:lnTo>
                          <a:pt x="180389" y="164793"/>
                        </a:lnTo>
                        <a:lnTo>
                          <a:pt x="177911" y="165383"/>
                        </a:lnTo>
                        <a:lnTo>
                          <a:pt x="175196" y="165736"/>
                        </a:lnTo>
                        <a:lnTo>
                          <a:pt x="172246" y="165736"/>
                        </a:lnTo>
                        <a:lnTo>
                          <a:pt x="169532" y="165383"/>
                        </a:lnTo>
                        <a:lnTo>
                          <a:pt x="167053" y="164793"/>
                        </a:lnTo>
                        <a:lnTo>
                          <a:pt x="164929" y="163850"/>
                        </a:lnTo>
                        <a:lnTo>
                          <a:pt x="0" y="64988"/>
                        </a:lnTo>
                        <a:lnTo>
                          <a:pt x="5069" y="61802"/>
                        </a:lnTo>
                        <a:lnTo>
                          <a:pt x="7370" y="60419"/>
                        </a:lnTo>
                        <a:lnTo>
                          <a:pt x="9441" y="58576"/>
                        </a:lnTo>
                        <a:lnTo>
                          <a:pt x="16803" y="61572"/>
                        </a:lnTo>
                        <a:lnTo>
                          <a:pt x="24396" y="64106"/>
                        </a:lnTo>
                        <a:lnTo>
                          <a:pt x="32909" y="65489"/>
                        </a:lnTo>
                        <a:lnTo>
                          <a:pt x="41192" y="66180"/>
                        </a:lnTo>
                        <a:lnTo>
                          <a:pt x="52006" y="65259"/>
                        </a:lnTo>
                        <a:lnTo>
                          <a:pt x="62360" y="62954"/>
                        </a:lnTo>
                        <a:lnTo>
                          <a:pt x="72024" y="59037"/>
                        </a:lnTo>
                        <a:lnTo>
                          <a:pt x="80997" y="54428"/>
                        </a:lnTo>
                        <a:lnTo>
                          <a:pt x="87760" y="49009"/>
                        </a:lnTo>
                        <a:lnTo>
                          <a:pt x="164929" y="95245"/>
                        </a:lnTo>
                        <a:lnTo>
                          <a:pt x="167053" y="96306"/>
                        </a:lnTo>
                        <a:lnTo>
                          <a:pt x="169532" y="96778"/>
                        </a:lnTo>
                        <a:lnTo>
                          <a:pt x="172246" y="97249"/>
                        </a:lnTo>
                        <a:lnTo>
                          <a:pt x="175196" y="97249"/>
                        </a:lnTo>
                        <a:lnTo>
                          <a:pt x="177911" y="96778"/>
                        </a:lnTo>
                        <a:lnTo>
                          <a:pt x="180389" y="96306"/>
                        </a:lnTo>
                        <a:lnTo>
                          <a:pt x="182513" y="95245"/>
                        </a:lnTo>
                        <a:close/>
                      </a:path>
                    </a:pathLst>
                  </a:custGeom>
                  <a:solidFill>
                    <a:srgbClr val="FABE3C"/>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sysClr val="windowText" lastClr="000000"/>
                      </a:solidFill>
                    </a:endParaRPr>
                  </a:p>
                </p:txBody>
              </p:sp>
              <p:sp>
                <p:nvSpPr>
                  <p:cNvPr id="52" name="Freeform 51"/>
                  <p:cNvSpPr>
                    <a:spLocks/>
                  </p:cNvSpPr>
                  <p:nvPr/>
                </p:nvSpPr>
                <p:spPr bwMode="auto">
                  <a:xfrm>
                    <a:off x="4817780" y="4651950"/>
                    <a:ext cx="391774" cy="263005"/>
                  </a:xfrm>
                  <a:custGeom>
                    <a:avLst/>
                    <a:gdLst/>
                    <a:ahLst/>
                    <a:cxnLst/>
                    <a:rect l="l" t="t" r="r" b="b"/>
                    <a:pathLst>
                      <a:path w="391774" h="263005">
                        <a:moveTo>
                          <a:pt x="172387" y="0"/>
                        </a:moveTo>
                        <a:lnTo>
                          <a:pt x="175337" y="0"/>
                        </a:lnTo>
                        <a:lnTo>
                          <a:pt x="178052" y="354"/>
                        </a:lnTo>
                        <a:lnTo>
                          <a:pt x="180530" y="944"/>
                        </a:lnTo>
                        <a:lnTo>
                          <a:pt x="182654" y="1887"/>
                        </a:lnTo>
                        <a:lnTo>
                          <a:pt x="386936" y="124544"/>
                        </a:lnTo>
                        <a:lnTo>
                          <a:pt x="389414" y="126313"/>
                        </a:lnTo>
                        <a:lnTo>
                          <a:pt x="390830" y="128318"/>
                        </a:lnTo>
                        <a:lnTo>
                          <a:pt x="391774" y="130441"/>
                        </a:lnTo>
                        <a:lnTo>
                          <a:pt x="391774" y="132682"/>
                        </a:lnTo>
                        <a:lnTo>
                          <a:pt x="390830" y="134805"/>
                        </a:lnTo>
                        <a:lnTo>
                          <a:pt x="389414" y="136692"/>
                        </a:lnTo>
                        <a:lnTo>
                          <a:pt x="386936" y="138579"/>
                        </a:lnTo>
                        <a:lnTo>
                          <a:pt x="182654" y="261000"/>
                        </a:lnTo>
                        <a:lnTo>
                          <a:pt x="180530" y="262062"/>
                        </a:lnTo>
                        <a:lnTo>
                          <a:pt x="178052" y="262769"/>
                        </a:lnTo>
                        <a:lnTo>
                          <a:pt x="175337" y="263005"/>
                        </a:lnTo>
                        <a:lnTo>
                          <a:pt x="172387" y="263005"/>
                        </a:lnTo>
                        <a:lnTo>
                          <a:pt x="169673" y="262769"/>
                        </a:lnTo>
                        <a:lnTo>
                          <a:pt x="167194" y="262062"/>
                        </a:lnTo>
                        <a:lnTo>
                          <a:pt x="165070" y="261000"/>
                        </a:lnTo>
                        <a:lnTo>
                          <a:pt x="107808" y="226724"/>
                        </a:lnTo>
                        <a:lnTo>
                          <a:pt x="111279" y="217379"/>
                        </a:lnTo>
                        <a:lnTo>
                          <a:pt x="113580" y="207240"/>
                        </a:lnTo>
                        <a:lnTo>
                          <a:pt x="114270" y="196639"/>
                        </a:lnTo>
                        <a:lnTo>
                          <a:pt x="113580" y="185808"/>
                        </a:lnTo>
                        <a:lnTo>
                          <a:pt x="111279" y="175438"/>
                        </a:lnTo>
                        <a:lnTo>
                          <a:pt x="107598" y="165760"/>
                        </a:lnTo>
                        <a:lnTo>
                          <a:pt x="102536" y="156772"/>
                        </a:lnTo>
                        <a:lnTo>
                          <a:pt x="96324" y="148707"/>
                        </a:lnTo>
                        <a:lnTo>
                          <a:pt x="89191" y="141332"/>
                        </a:lnTo>
                        <a:lnTo>
                          <a:pt x="81138" y="135341"/>
                        </a:lnTo>
                        <a:lnTo>
                          <a:pt x="72165" y="130271"/>
                        </a:lnTo>
                        <a:lnTo>
                          <a:pt x="62501" y="126353"/>
                        </a:lnTo>
                        <a:lnTo>
                          <a:pt x="52147" y="124049"/>
                        </a:lnTo>
                        <a:lnTo>
                          <a:pt x="41333" y="123358"/>
                        </a:lnTo>
                        <a:lnTo>
                          <a:pt x="32820" y="123818"/>
                        </a:lnTo>
                        <a:lnTo>
                          <a:pt x="24537" y="125432"/>
                        </a:lnTo>
                        <a:lnTo>
                          <a:pt x="20856" y="120823"/>
                        </a:lnTo>
                        <a:lnTo>
                          <a:pt x="0" y="100887"/>
                        </a:lnTo>
                        <a:lnTo>
                          <a:pt x="165070" y="1887"/>
                        </a:lnTo>
                        <a:lnTo>
                          <a:pt x="167194" y="944"/>
                        </a:lnTo>
                        <a:lnTo>
                          <a:pt x="169673" y="3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sz="1800">
                      <a:solidFill>
                        <a:sysClr val="windowText" lastClr="000000"/>
                      </a:solidFill>
                    </a:endParaRPr>
                  </a:p>
                </p:txBody>
              </p:sp>
            </p:grpSp>
          </p:grpSp>
          <p:grpSp>
            <p:nvGrpSpPr>
              <p:cNvPr id="30" name="Group 29"/>
              <p:cNvGrpSpPr/>
              <p:nvPr/>
            </p:nvGrpSpPr>
            <p:grpSpPr>
              <a:xfrm>
                <a:off x="5956426" y="3653914"/>
                <a:ext cx="967518" cy="1055629"/>
                <a:chOff x="749839" y="3008091"/>
                <a:chExt cx="1033728" cy="1127867"/>
              </a:xfrm>
            </p:grpSpPr>
            <p:sp>
              <p:nvSpPr>
                <p:cNvPr id="32" name="Freeform 31"/>
                <p:cNvSpPr>
                  <a:spLocks/>
                </p:cNvSpPr>
                <p:nvPr/>
              </p:nvSpPr>
              <p:spPr bwMode="auto">
                <a:xfrm>
                  <a:off x="749839" y="3509566"/>
                  <a:ext cx="1033728" cy="626392"/>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3" name="Freeform 8"/>
                <p:cNvSpPr>
                  <a:spLocks/>
                </p:cNvSpPr>
                <p:nvPr/>
              </p:nvSpPr>
              <p:spPr bwMode="auto">
                <a:xfrm>
                  <a:off x="822254" y="3556636"/>
                  <a:ext cx="888897" cy="532252"/>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4" name="Freeform 9"/>
                <p:cNvSpPr>
                  <a:spLocks/>
                </p:cNvSpPr>
                <p:nvPr/>
              </p:nvSpPr>
              <p:spPr bwMode="auto">
                <a:xfrm>
                  <a:off x="1160795" y="3766640"/>
                  <a:ext cx="412767" cy="18828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5" name="Freeform 10"/>
                <p:cNvSpPr>
                  <a:spLocks/>
                </p:cNvSpPr>
                <p:nvPr/>
              </p:nvSpPr>
              <p:spPr bwMode="auto">
                <a:xfrm>
                  <a:off x="939928" y="3712329"/>
                  <a:ext cx="749497" cy="22629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6" name="Freeform 11"/>
                <p:cNvSpPr>
                  <a:spLocks/>
                </p:cNvSpPr>
                <p:nvPr/>
              </p:nvSpPr>
              <p:spPr bwMode="auto">
                <a:xfrm>
                  <a:off x="749839" y="3259733"/>
                  <a:ext cx="1033728" cy="624582"/>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7" name="Freeform 12"/>
                <p:cNvSpPr>
                  <a:spLocks/>
                </p:cNvSpPr>
                <p:nvPr/>
              </p:nvSpPr>
              <p:spPr bwMode="auto">
                <a:xfrm>
                  <a:off x="822254" y="3304994"/>
                  <a:ext cx="888897" cy="534063"/>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8" name="Freeform 13"/>
                <p:cNvSpPr>
                  <a:spLocks/>
                </p:cNvSpPr>
                <p:nvPr/>
              </p:nvSpPr>
              <p:spPr bwMode="auto">
                <a:xfrm>
                  <a:off x="887428" y="3343011"/>
                  <a:ext cx="552167" cy="333110"/>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39" name="Freeform 14"/>
                <p:cNvSpPr>
                  <a:spLocks/>
                </p:cNvSpPr>
                <p:nvPr/>
              </p:nvSpPr>
              <p:spPr bwMode="auto">
                <a:xfrm>
                  <a:off x="1053983" y="3440772"/>
                  <a:ext cx="546735" cy="33492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0" name="Freeform 15"/>
                <p:cNvSpPr>
                  <a:spLocks/>
                </p:cNvSpPr>
                <p:nvPr/>
              </p:nvSpPr>
              <p:spPr bwMode="auto">
                <a:xfrm>
                  <a:off x="1099242" y="3364736"/>
                  <a:ext cx="510527" cy="307765"/>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1" name="Freeform 16"/>
                <p:cNvSpPr>
                  <a:spLocks/>
                </p:cNvSpPr>
                <p:nvPr/>
              </p:nvSpPr>
              <p:spPr bwMode="auto">
                <a:xfrm>
                  <a:off x="749839" y="3008091"/>
                  <a:ext cx="1033728" cy="624582"/>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2" name="Freeform 17"/>
                <p:cNvSpPr>
                  <a:spLocks/>
                </p:cNvSpPr>
                <p:nvPr/>
              </p:nvSpPr>
              <p:spPr bwMode="auto">
                <a:xfrm>
                  <a:off x="822254" y="3053350"/>
                  <a:ext cx="888897" cy="534063"/>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3" name="Freeform 18"/>
                <p:cNvSpPr>
                  <a:spLocks/>
                </p:cNvSpPr>
                <p:nvPr/>
              </p:nvSpPr>
              <p:spPr bwMode="auto">
                <a:xfrm>
                  <a:off x="1160795" y="3053350"/>
                  <a:ext cx="550356" cy="459837"/>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4" name="Freeform 19"/>
                <p:cNvSpPr>
                  <a:spLocks/>
                </p:cNvSpPr>
                <p:nvPr/>
              </p:nvSpPr>
              <p:spPr bwMode="auto">
                <a:xfrm>
                  <a:off x="1126398" y="3234388"/>
                  <a:ext cx="70605" cy="47070"/>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5" name="Freeform 20"/>
                <p:cNvSpPr>
                  <a:spLocks/>
                </p:cNvSpPr>
                <p:nvPr/>
              </p:nvSpPr>
              <p:spPr bwMode="auto">
                <a:xfrm>
                  <a:off x="1092000" y="3355684"/>
                  <a:ext cx="103192" cy="68794"/>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6" name="Freeform 21"/>
                <p:cNvSpPr>
                  <a:spLocks/>
                </p:cNvSpPr>
                <p:nvPr/>
              </p:nvSpPr>
              <p:spPr bwMode="auto">
                <a:xfrm>
                  <a:off x="1428731" y="3250682"/>
                  <a:ext cx="92330" cy="61553"/>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sp>
              <p:nvSpPr>
                <p:cNvPr id="47" name="Freeform 22"/>
                <p:cNvSpPr>
                  <a:spLocks/>
                </p:cNvSpPr>
                <p:nvPr/>
              </p:nvSpPr>
              <p:spPr bwMode="auto">
                <a:xfrm>
                  <a:off x="1119157" y="3113093"/>
                  <a:ext cx="269747" cy="45078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ysClr val="windowText" lastClr="000000"/>
                    </a:solidFill>
                  </a:endParaRPr>
                </a:p>
              </p:txBody>
            </p:sp>
          </p:grpSp>
          <p:sp>
            <p:nvSpPr>
              <p:cNvPr id="31" name="Rectangle 30"/>
              <p:cNvSpPr>
                <a:spLocks noChangeArrowheads="1"/>
              </p:cNvSpPr>
              <p:nvPr/>
            </p:nvSpPr>
            <p:spPr bwMode="auto">
              <a:xfrm>
                <a:off x="4369271" y="3500412"/>
                <a:ext cx="1369566" cy="543797"/>
              </a:xfrm>
              <a:prstGeom prst="rect">
                <a:avLst/>
              </a:prstGeom>
              <a:solidFill>
                <a:srgbClr val="658EFF"/>
              </a:solid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b="1" dirty="0">
                    <a:solidFill>
                      <a:srgbClr val="FFFFFF"/>
                    </a:solidFill>
                  </a:rPr>
                  <a:t>p</a:t>
                </a:r>
                <a:r>
                  <a:rPr kumimoji="0" lang="en-US" sz="2200" b="1" i="0" u="none" strike="noStrike" kern="1200" cap="none" spc="0" normalizeH="0" baseline="0" noProof="0" dirty="0" err="1">
                    <a:ln>
                      <a:noFill/>
                    </a:ln>
                    <a:solidFill>
                      <a:srgbClr val="FFFFFF"/>
                    </a:solidFill>
                    <a:effectLst/>
                    <a:uLnTx/>
                    <a:uFillTx/>
                  </a:rPr>
                  <a:t>ortal</a:t>
                </a:r>
                <a:endParaRPr kumimoji="0" lang="en-US" sz="2200" b="1" i="0" u="none" strike="noStrike" kern="1200" cap="none" spc="0" normalizeH="0" baseline="0" noProof="0" dirty="0">
                  <a:ln>
                    <a:noFill/>
                  </a:ln>
                  <a:solidFill>
                    <a:srgbClr val="FFFFFF"/>
                  </a:solidFill>
                  <a:effectLst/>
                  <a:uLnTx/>
                  <a:uFillTx/>
                </a:endParaRPr>
              </a:p>
            </p:txBody>
          </p:sp>
        </p:grpSp>
      </p:grpSp>
      <p:sp>
        <p:nvSpPr>
          <p:cNvPr id="2" name="Oval 1"/>
          <p:cNvSpPr/>
          <p:nvPr/>
        </p:nvSpPr>
        <p:spPr bwMode="auto">
          <a:xfrm>
            <a:off x="6010095" y="1441234"/>
            <a:ext cx="3699883" cy="1641258"/>
          </a:xfrm>
          <a:prstGeom prst="ellipse">
            <a:avLst/>
          </a:prstGeom>
          <a:noFill/>
          <a:ln w="19050">
            <a:solidFill>
              <a:srgbClr val="FFFF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21079006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p:txBody>
          <a:bodyPr/>
          <a:lstStyle/>
          <a:p>
            <a:r>
              <a:rPr lang="en-US" dirty="0"/>
              <a:t>Overview of Enterprise Implementation Patterns</a:t>
            </a:r>
          </a:p>
        </p:txBody>
      </p:sp>
      <p:sp>
        <p:nvSpPr>
          <p:cNvPr id="11" name="Text Placeholder 10"/>
          <p:cNvSpPr>
            <a:spLocks noGrp="1"/>
          </p:cNvSpPr>
          <p:nvPr>
            <p:ph type="body" sz="quarter" idx="11"/>
          </p:nvPr>
        </p:nvSpPr>
        <p:spPr/>
        <p:txBody>
          <a:bodyPr/>
          <a:lstStyle/>
          <a:p>
            <a:r>
              <a:rPr lang="en-US" dirty="0"/>
              <a:t>Common Enterprise Patterns</a:t>
            </a:r>
          </a:p>
        </p:txBody>
      </p:sp>
      <p:cxnSp>
        <p:nvCxnSpPr>
          <p:cNvPr id="69" name="Straight Arrow Connector 68"/>
          <p:cNvCxnSpPr/>
          <p:nvPr/>
        </p:nvCxnSpPr>
        <p:spPr bwMode="auto">
          <a:xfrm flipH="1" flipV="1">
            <a:off x="1140311" y="1979407"/>
            <a:ext cx="9380669" cy="3550025"/>
          </a:xfrm>
          <a:prstGeom prst="straightConnector1">
            <a:avLst/>
          </a:prstGeom>
          <a:noFill/>
          <a:ln w="101600" cap="flat" cmpd="sng" algn="ctr">
            <a:solidFill>
              <a:srgbClr val="19B9DE"/>
            </a:solidFill>
            <a:prstDash val="solid"/>
            <a:round/>
            <a:headEnd type="triangle"/>
            <a:tailEnd type="triangle"/>
          </a:ln>
          <a:effectLst/>
        </p:spPr>
      </p:cxnSp>
      <p:sp>
        <p:nvSpPr>
          <p:cNvPr id="70" name="TextBox 69"/>
          <p:cNvSpPr txBox="1"/>
          <p:nvPr/>
        </p:nvSpPr>
        <p:spPr>
          <a:xfrm>
            <a:off x="619873" y="1581712"/>
            <a:ext cx="2140772" cy="473336"/>
          </a:xfrm>
          <a:prstGeom prst="rect">
            <a:avLst/>
          </a:prstGeom>
          <a:noFill/>
          <a:effectLst/>
        </p:spPr>
        <p:txBody>
          <a:bodyPr wrap="square" lIns="0" tIns="0" rIns="0" bIns="0" rtlCol="0">
            <a:noAutofit/>
          </a:bodyPr>
          <a:lstStyle/>
          <a:p>
            <a:pPr algn="l" eaLnBrk="0" hangingPunct="0">
              <a:lnSpc>
                <a:spcPts val="1800"/>
              </a:lnSpc>
            </a:pPr>
            <a:r>
              <a:rPr lang="en-US" sz="1600" b="1" dirty="0">
                <a:ea typeface="+mn-ea"/>
                <a:cs typeface="+mn-cs"/>
              </a:rPr>
              <a:t>More Common</a:t>
            </a:r>
          </a:p>
        </p:txBody>
      </p:sp>
      <p:sp>
        <p:nvSpPr>
          <p:cNvPr id="71" name="TextBox 70"/>
          <p:cNvSpPr txBox="1"/>
          <p:nvPr/>
        </p:nvSpPr>
        <p:spPr>
          <a:xfrm>
            <a:off x="9914480" y="5660316"/>
            <a:ext cx="2140772" cy="473336"/>
          </a:xfrm>
          <a:prstGeom prst="rect">
            <a:avLst/>
          </a:prstGeom>
          <a:noFill/>
          <a:effectLst/>
        </p:spPr>
        <p:txBody>
          <a:bodyPr wrap="square" lIns="0" tIns="0" rIns="0" bIns="0" rtlCol="0">
            <a:noAutofit/>
          </a:bodyPr>
          <a:lstStyle/>
          <a:p>
            <a:pPr algn="l" eaLnBrk="0" hangingPunct="0">
              <a:lnSpc>
                <a:spcPts val="1800"/>
              </a:lnSpc>
            </a:pPr>
            <a:r>
              <a:rPr lang="en-US" sz="1600" b="1" dirty="0">
                <a:ea typeface="+mn-ea"/>
                <a:cs typeface="+mn-cs"/>
              </a:rPr>
              <a:t>Less Common</a:t>
            </a:r>
          </a:p>
        </p:txBody>
      </p:sp>
      <p:sp>
        <p:nvSpPr>
          <p:cNvPr id="5" name="Rectangle 4"/>
          <p:cNvSpPr/>
          <p:nvPr/>
        </p:nvSpPr>
        <p:spPr bwMode="auto">
          <a:xfrm>
            <a:off x="693383" y="2355925"/>
            <a:ext cx="5104989" cy="462579"/>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2" name="TextBox 71"/>
          <p:cNvSpPr txBox="1"/>
          <p:nvPr/>
        </p:nvSpPr>
        <p:spPr>
          <a:xfrm>
            <a:off x="787102" y="2524461"/>
            <a:ext cx="7013986" cy="505609"/>
          </a:xfrm>
          <a:prstGeom prst="rect">
            <a:avLst/>
          </a:prstGeom>
          <a:noFill/>
          <a:effectLst/>
        </p:spPr>
        <p:txBody>
          <a:bodyPr wrap="square" lIns="0" tIns="0" rIns="0" bIns="0" rtlCol="0">
            <a:noAutofit/>
          </a:bodyPr>
          <a:lstStyle/>
          <a:p>
            <a:pPr algn="l" eaLnBrk="0" hangingPunct="0">
              <a:lnSpc>
                <a:spcPts val="1800"/>
              </a:lnSpc>
            </a:pPr>
            <a:r>
              <a:rPr lang="en-US" sz="2400" b="1" dirty="0">
                <a:ea typeface="+mn-ea"/>
                <a:cs typeface="+mn-cs"/>
              </a:rPr>
              <a:t>Portal for ArcGIS with Dev Edition</a:t>
            </a:r>
          </a:p>
        </p:txBody>
      </p:sp>
      <p:sp>
        <p:nvSpPr>
          <p:cNvPr id="76" name="Rectangle 75"/>
          <p:cNvSpPr/>
          <p:nvPr/>
        </p:nvSpPr>
        <p:spPr bwMode="auto">
          <a:xfrm>
            <a:off x="2404312" y="3143026"/>
            <a:ext cx="4814069" cy="462579"/>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3" name="TextBox 72"/>
          <p:cNvSpPr txBox="1"/>
          <p:nvPr/>
        </p:nvSpPr>
        <p:spPr>
          <a:xfrm>
            <a:off x="2588880" y="3288254"/>
            <a:ext cx="7013986" cy="505609"/>
          </a:xfrm>
          <a:prstGeom prst="rect">
            <a:avLst/>
          </a:prstGeom>
          <a:noFill/>
          <a:effectLst/>
        </p:spPr>
        <p:txBody>
          <a:bodyPr wrap="square" lIns="0" tIns="0" rIns="0" bIns="0" rtlCol="0">
            <a:noAutofit/>
          </a:bodyPr>
          <a:lstStyle/>
          <a:p>
            <a:pPr algn="l" eaLnBrk="0" hangingPunct="0">
              <a:lnSpc>
                <a:spcPts val="1800"/>
              </a:lnSpc>
            </a:pPr>
            <a:r>
              <a:rPr lang="en-US" sz="2400" b="1" dirty="0">
                <a:ea typeface="+mn-ea"/>
                <a:cs typeface="+mn-cs"/>
              </a:rPr>
              <a:t>ArcGIS Online with Dev Edition</a:t>
            </a:r>
          </a:p>
        </p:txBody>
      </p:sp>
      <p:sp>
        <p:nvSpPr>
          <p:cNvPr id="78" name="Rectangle 77"/>
          <p:cNvSpPr/>
          <p:nvPr/>
        </p:nvSpPr>
        <p:spPr bwMode="auto">
          <a:xfrm>
            <a:off x="5971738" y="4753186"/>
            <a:ext cx="5743340" cy="462579"/>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7" name="Rectangle 76"/>
          <p:cNvSpPr/>
          <p:nvPr/>
        </p:nvSpPr>
        <p:spPr bwMode="auto">
          <a:xfrm>
            <a:off x="4132657" y="3939810"/>
            <a:ext cx="6226958" cy="462579"/>
          </a:xfrm>
          <a:prstGeom prst="rect">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4" name="TextBox 73"/>
          <p:cNvSpPr txBox="1"/>
          <p:nvPr/>
        </p:nvSpPr>
        <p:spPr>
          <a:xfrm>
            <a:off x="4272579" y="4099562"/>
            <a:ext cx="7013986" cy="505609"/>
          </a:xfrm>
          <a:prstGeom prst="rect">
            <a:avLst/>
          </a:prstGeom>
          <a:noFill/>
          <a:effectLst/>
        </p:spPr>
        <p:txBody>
          <a:bodyPr wrap="square" lIns="0" tIns="0" rIns="0" bIns="0" rtlCol="0">
            <a:noAutofit/>
          </a:bodyPr>
          <a:lstStyle/>
          <a:p>
            <a:pPr algn="l" eaLnBrk="0" hangingPunct="0">
              <a:lnSpc>
                <a:spcPts val="1800"/>
              </a:lnSpc>
            </a:pPr>
            <a:r>
              <a:rPr lang="en-US" sz="2400" b="1" dirty="0">
                <a:ea typeface="+mn-ea"/>
                <a:cs typeface="+mn-cs"/>
              </a:rPr>
              <a:t>Portal for ArcGIS with Embedded Version</a:t>
            </a:r>
          </a:p>
        </p:txBody>
      </p:sp>
      <p:sp>
        <p:nvSpPr>
          <p:cNvPr id="75" name="TextBox 74"/>
          <p:cNvSpPr txBox="1"/>
          <p:nvPr/>
        </p:nvSpPr>
        <p:spPr>
          <a:xfrm>
            <a:off x="6095873" y="4908177"/>
            <a:ext cx="7013986" cy="505609"/>
          </a:xfrm>
          <a:prstGeom prst="rect">
            <a:avLst/>
          </a:prstGeom>
          <a:noFill/>
          <a:effectLst/>
        </p:spPr>
        <p:txBody>
          <a:bodyPr wrap="square" lIns="0" tIns="0" rIns="0" bIns="0" rtlCol="0">
            <a:noAutofit/>
          </a:bodyPr>
          <a:lstStyle/>
          <a:p>
            <a:pPr algn="l" eaLnBrk="0" hangingPunct="0">
              <a:lnSpc>
                <a:spcPts val="1800"/>
              </a:lnSpc>
            </a:pPr>
            <a:r>
              <a:rPr lang="en-US" sz="2400" b="1" dirty="0">
                <a:ea typeface="+mn-ea"/>
                <a:cs typeface="+mn-cs"/>
              </a:rPr>
              <a:t>ArcGIS Online with Embedded Version</a:t>
            </a:r>
          </a:p>
        </p:txBody>
      </p:sp>
    </p:spTree>
    <p:extLst>
      <p:ext uri="{BB962C8B-B14F-4D97-AF65-F5344CB8AC3E}">
        <p14:creationId xmlns:p14="http://schemas.microsoft.com/office/powerpoint/2010/main" val="3219485879"/>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1908705" y="1990427"/>
            <a:ext cx="10283295" cy="1477328"/>
          </a:xfrm>
          <a:noFill/>
        </p:spPr>
        <p:txBody>
          <a:bodyPr/>
          <a:lstStyle/>
          <a:p>
            <a:r>
              <a:rPr lang="en-US" dirty="0"/>
              <a:t>Install/</a:t>
            </a:r>
            <a:r>
              <a:rPr lang="en-US" dirty="0" err="1"/>
              <a:t>Configure</a:t>
            </a:r>
            <a:endParaRPr lang="en-US" dirty="0"/>
          </a:p>
        </p:txBody>
      </p:sp>
      <p:sp>
        <p:nvSpPr>
          <p:cNvPr id="7" name="Text Placeholder 6"/>
          <p:cNvSpPr>
            <a:spLocks noGrp="1"/>
          </p:cNvSpPr>
          <p:nvPr>
            <p:ph type="body" sz="quarter" idx="10"/>
          </p:nvPr>
        </p:nvSpPr>
        <p:spPr>
          <a:xfrm>
            <a:off x="1908705" y="3467761"/>
            <a:ext cx="10283295" cy="369332"/>
          </a:xfrm>
        </p:spPr>
        <p:txBody>
          <a:bodyPr/>
          <a:lstStyle/>
          <a:p>
            <a:r>
              <a:rPr lang="en-US" sz="2400">
                <a:solidFill>
                  <a:srgbClr val="19B9DE"/>
                </a:solidFill>
              </a:rPr>
              <a:t>https://developers.arcgis.com/web-appbuilder/guide/getstarted.htm</a:t>
            </a:r>
          </a:p>
        </p:txBody>
      </p:sp>
    </p:spTree>
    <p:extLst>
      <p:ext uri="{BB962C8B-B14F-4D97-AF65-F5344CB8AC3E}">
        <p14:creationId xmlns:p14="http://schemas.microsoft.com/office/powerpoint/2010/main" val="182842603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noFill/>
        </p:spPr>
        <p:txBody>
          <a:bodyPr/>
          <a:lstStyle/>
          <a:p>
            <a:r>
              <a:rPr lang="en-US" dirty="0"/>
              <a:t>Install/</a:t>
            </a:r>
            <a:r>
              <a:rPr lang="en-US" dirty="0" err="1"/>
              <a:t>Config</a:t>
            </a:r>
            <a:r>
              <a:rPr lang="en-US" dirty="0"/>
              <a:t> Tips</a:t>
            </a:r>
          </a:p>
        </p:txBody>
      </p:sp>
      <p:sp>
        <p:nvSpPr>
          <p:cNvPr id="11" name="Text Placeholder 10"/>
          <p:cNvSpPr>
            <a:spLocks noGrp="1"/>
          </p:cNvSpPr>
          <p:nvPr>
            <p:ph type="body" sz="quarter" idx="11"/>
          </p:nvPr>
        </p:nvSpPr>
        <p:spPr/>
        <p:txBody>
          <a:bodyPr/>
          <a:lstStyle/>
          <a:p>
            <a:r>
              <a:rPr lang="en-US"/>
              <a:t>Pointing to a local JSAPI</a:t>
            </a:r>
          </a:p>
        </p:txBody>
      </p:sp>
      <p:grpSp>
        <p:nvGrpSpPr>
          <p:cNvPr id="15" name="Group 14"/>
          <p:cNvGrpSpPr/>
          <p:nvPr/>
        </p:nvGrpSpPr>
        <p:grpSpPr>
          <a:xfrm>
            <a:off x="955065" y="3343617"/>
            <a:ext cx="1853195" cy="1475152"/>
            <a:chOff x="1649672" y="3689907"/>
            <a:chExt cx="1853195" cy="1475152"/>
          </a:xfrm>
        </p:grpSpPr>
        <p:pic>
          <p:nvPicPr>
            <p:cNvPr id="7" name="Picture 6" descr="thumbnai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109" y="3689907"/>
              <a:ext cx="1660758" cy="1104404"/>
            </a:xfrm>
            <a:prstGeom prst="rect">
              <a:avLst/>
            </a:prstGeom>
          </p:spPr>
        </p:pic>
        <p:pic>
          <p:nvPicPr>
            <p:cNvPr id="4" name="Picture 3" descr="lightn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9672" y="4352259"/>
              <a:ext cx="685800" cy="812800"/>
            </a:xfrm>
            <a:prstGeom prst="rect">
              <a:avLst/>
            </a:prstGeom>
          </p:spPr>
        </p:pic>
      </p:grpSp>
      <p:sp>
        <p:nvSpPr>
          <p:cNvPr id="16" name="TextBox 15"/>
          <p:cNvSpPr txBox="1"/>
          <p:nvPr/>
        </p:nvSpPr>
        <p:spPr>
          <a:xfrm>
            <a:off x="1710645" y="4445651"/>
            <a:ext cx="1905785" cy="288724"/>
          </a:xfrm>
          <a:prstGeom prst="rect">
            <a:avLst/>
          </a:prstGeom>
          <a:noFill/>
          <a:effectLst/>
        </p:spPr>
        <p:txBody>
          <a:bodyPr wrap="square" lIns="0" tIns="0" rIns="0" bIns="0" rtlCol="0" anchor="t">
            <a:noAutofit/>
          </a:bodyPr>
          <a:lstStyle/>
          <a:p>
            <a:pPr defTabSz="914400" eaLnBrk="0" hangingPunct="0">
              <a:defRPr/>
            </a:pPr>
            <a:r>
              <a:rPr lang="en-US" sz="1600" b="1" kern="0" dirty="0">
                <a:solidFill>
                  <a:srgbClr val="FFFFFF"/>
                </a:solidFill>
              </a:rPr>
              <a:t>Web AppBuilder</a:t>
            </a:r>
          </a:p>
        </p:txBody>
      </p:sp>
      <p:sp>
        <p:nvSpPr>
          <p:cNvPr id="20" name="Freeform 19"/>
          <p:cNvSpPr>
            <a:spLocks/>
          </p:cNvSpPr>
          <p:nvPr/>
        </p:nvSpPr>
        <p:spPr bwMode="auto">
          <a:xfrm>
            <a:off x="4305134" y="1494545"/>
            <a:ext cx="1071781" cy="682422"/>
          </a:xfrm>
          <a:custGeom>
            <a:avLst/>
            <a:gdLst>
              <a:gd name="T0" fmla="*/ 1450 w 2564"/>
              <a:gd name="T1" fmla="*/ 4 h 1628"/>
              <a:gd name="T2" fmla="*/ 1564 w 2564"/>
              <a:gd name="T3" fmla="*/ 31 h 1628"/>
              <a:gd name="T4" fmla="*/ 1666 w 2564"/>
              <a:gd name="T5" fmla="*/ 81 h 1628"/>
              <a:gd name="T6" fmla="*/ 1754 w 2564"/>
              <a:gd name="T7" fmla="*/ 151 h 1628"/>
              <a:gd name="T8" fmla="*/ 1824 w 2564"/>
              <a:gd name="T9" fmla="*/ 240 h 1628"/>
              <a:gd name="T10" fmla="*/ 1873 w 2564"/>
              <a:gd name="T11" fmla="*/ 342 h 1628"/>
              <a:gd name="T12" fmla="*/ 1910 w 2564"/>
              <a:gd name="T13" fmla="*/ 397 h 1628"/>
              <a:gd name="T14" fmla="*/ 2014 w 2564"/>
              <a:gd name="T15" fmla="*/ 410 h 1628"/>
              <a:gd name="T16" fmla="*/ 2109 w 2564"/>
              <a:gd name="T17" fmla="*/ 446 h 1628"/>
              <a:gd name="T18" fmla="*/ 2191 w 2564"/>
              <a:gd name="T19" fmla="*/ 504 h 1628"/>
              <a:gd name="T20" fmla="*/ 2258 w 2564"/>
              <a:gd name="T21" fmla="*/ 579 h 1628"/>
              <a:gd name="T22" fmla="*/ 2306 w 2564"/>
              <a:gd name="T23" fmla="*/ 669 h 1628"/>
              <a:gd name="T24" fmla="*/ 2330 w 2564"/>
              <a:gd name="T25" fmla="*/ 768 h 1628"/>
              <a:gd name="T26" fmla="*/ 2330 w 2564"/>
              <a:gd name="T27" fmla="*/ 874 h 1628"/>
              <a:gd name="T28" fmla="*/ 2367 w 2564"/>
              <a:gd name="T29" fmla="*/ 943 h 1628"/>
              <a:gd name="T30" fmla="*/ 2446 w 2564"/>
              <a:gd name="T31" fmla="*/ 999 h 1628"/>
              <a:gd name="T32" fmla="*/ 2509 w 2564"/>
              <a:gd name="T33" fmla="*/ 1074 h 1628"/>
              <a:gd name="T34" fmla="*/ 2549 w 2564"/>
              <a:gd name="T35" fmla="*/ 1165 h 1628"/>
              <a:gd name="T36" fmla="*/ 2564 w 2564"/>
              <a:gd name="T37" fmla="*/ 1265 h 1628"/>
              <a:gd name="T38" fmla="*/ 2552 w 2564"/>
              <a:gd name="T39" fmla="*/ 1362 h 1628"/>
              <a:gd name="T40" fmla="*/ 2515 w 2564"/>
              <a:gd name="T41" fmla="*/ 1448 h 1628"/>
              <a:gd name="T42" fmla="*/ 2458 w 2564"/>
              <a:gd name="T43" fmla="*/ 1521 h 1628"/>
              <a:gd name="T44" fmla="*/ 2385 w 2564"/>
              <a:gd name="T45" fmla="*/ 1578 h 1628"/>
              <a:gd name="T46" fmla="*/ 2299 w 2564"/>
              <a:gd name="T47" fmla="*/ 1614 h 1628"/>
              <a:gd name="T48" fmla="*/ 2203 w 2564"/>
              <a:gd name="T49" fmla="*/ 1628 h 1628"/>
              <a:gd name="T50" fmla="*/ 494 w 2564"/>
              <a:gd name="T51" fmla="*/ 1628 h 1628"/>
              <a:gd name="T52" fmla="*/ 380 w 2564"/>
              <a:gd name="T53" fmla="*/ 1614 h 1628"/>
              <a:gd name="T54" fmla="*/ 276 w 2564"/>
              <a:gd name="T55" fmla="*/ 1577 h 1628"/>
              <a:gd name="T56" fmla="*/ 185 w 2564"/>
              <a:gd name="T57" fmla="*/ 1519 h 1628"/>
              <a:gd name="T58" fmla="*/ 108 w 2564"/>
              <a:gd name="T59" fmla="*/ 1443 h 1628"/>
              <a:gd name="T60" fmla="*/ 50 w 2564"/>
              <a:gd name="T61" fmla="*/ 1351 h 1628"/>
              <a:gd name="T62" fmla="*/ 12 w 2564"/>
              <a:gd name="T63" fmla="*/ 1247 h 1628"/>
              <a:gd name="T64" fmla="*/ 0 w 2564"/>
              <a:gd name="T65" fmla="*/ 1133 h 1628"/>
              <a:gd name="T66" fmla="*/ 14 w 2564"/>
              <a:gd name="T67" fmla="*/ 1018 h 1628"/>
              <a:gd name="T68" fmla="*/ 52 w 2564"/>
              <a:gd name="T69" fmla="*/ 913 h 1628"/>
              <a:gd name="T70" fmla="*/ 112 w 2564"/>
              <a:gd name="T71" fmla="*/ 820 h 1628"/>
              <a:gd name="T72" fmla="*/ 191 w 2564"/>
              <a:gd name="T73" fmla="*/ 744 h 1628"/>
              <a:gd name="T74" fmla="*/ 286 w 2564"/>
              <a:gd name="T75" fmla="*/ 686 h 1628"/>
              <a:gd name="T76" fmla="*/ 392 w 2564"/>
              <a:gd name="T77" fmla="*/ 650 h 1628"/>
              <a:gd name="T78" fmla="*/ 393 w 2564"/>
              <a:gd name="T79" fmla="*/ 555 h 1628"/>
              <a:gd name="T80" fmla="*/ 419 w 2564"/>
              <a:gd name="T81" fmla="*/ 456 h 1628"/>
              <a:gd name="T82" fmla="*/ 466 w 2564"/>
              <a:gd name="T83" fmla="*/ 367 h 1628"/>
              <a:gd name="T84" fmla="*/ 531 w 2564"/>
              <a:gd name="T85" fmla="*/ 293 h 1628"/>
              <a:gd name="T86" fmla="*/ 613 w 2564"/>
              <a:gd name="T87" fmla="*/ 236 h 1628"/>
              <a:gd name="T88" fmla="*/ 708 w 2564"/>
              <a:gd name="T89" fmla="*/ 199 h 1628"/>
              <a:gd name="T90" fmla="*/ 812 w 2564"/>
              <a:gd name="T91" fmla="*/ 186 h 1628"/>
              <a:gd name="T92" fmla="*/ 920 w 2564"/>
              <a:gd name="T93" fmla="*/ 201 h 1628"/>
              <a:gd name="T94" fmla="*/ 1005 w 2564"/>
              <a:gd name="T95" fmla="*/ 176 h 1628"/>
              <a:gd name="T96" fmla="*/ 1084 w 2564"/>
              <a:gd name="T97" fmla="*/ 103 h 1628"/>
              <a:gd name="T98" fmla="*/ 1176 w 2564"/>
              <a:gd name="T99" fmla="*/ 47 h 1628"/>
              <a:gd name="T100" fmla="*/ 1278 w 2564"/>
              <a:gd name="T101" fmla="*/ 12 h 1628"/>
              <a:gd name="T102" fmla="*/ 1391 w 2564"/>
              <a:gd name="T103" fmla="*/ 0 h 1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4" h="1628">
                <a:moveTo>
                  <a:pt x="1391" y="0"/>
                </a:moveTo>
                <a:lnTo>
                  <a:pt x="1450" y="4"/>
                </a:lnTo>
                <a:lnTo>
                  <a:pt x="1508" y="15"/>
                </a:lnTo>
                <a:lnTo>
                  <a:pt x="1564" y="31"/>
                </a:lnTo>
                <a:lnTo>
                  <a:pt x="1617" y="53"/>
                </a:lnTo>
                <a:lnTo>
                  <a:pt x="1666" y="81"/>
                </a:lnTo>
                <a:lnTo>
                  <a:pt x="1711" y="114"/>
                </a:lnTo>
                <a:lnTo>
                  <a:pt x="1754" y="151"/>
                </a:lnTo>
                <a:lnTo>
                  <a:pt x="1791" y="194"/>
                </a:lnTo>
                <a:lnTo>
                  <a:pt x="1824" y="240"/>
                </a:lnTo>
                <a:lnTo>
                  <a:pt x="1851" y="289"/>
                </a:lnTo>
                <a:lnTo>
                  <a:pt x="1873" y="342"/>
                </a:lnTo>
                <a:lnTo>
                  <a:pt x="1890" y="398"/>
                </a:lnTo>
                <a:lnTo>
                  <a:pt x="1910" y="397"/>
                </a:lnTo>
                <a:lnTo>
                  <a:pt x="1963" y="400"/>
                </a:lnTo>
                <a:lnTo>
                  <a:pt x="2014" y="410"/>
                </a:lnTo>
                <a:lnTo>
                  <a:pt x="2063" y="426"/>
                </a:lnTo>
                <a:lnTo>
                  <a:pt x="2109" y="446"/>
                </a:lnTo>
                <a:lnTo>
                  <a:pt x="2153" y="473"/>
                </a:lnTo>
                <a:lnTo>
                  <a:pt x="2191" y="504"/>
                </a:lnTo>
                <a:lnTo>
                  <a:pt x="2228" y="540"/>
                </a:lnTo>
                <a:lnTo>
                  <a:pt x="2258" y="579"/>
                </a:lnTo>
                <a:lnTo>
                  <a:pt x="2284" y="622"/>
                </a:lnTo>
                <a:lnTo>
                  <a:pt x="2306" y="669"/>
                </a:lnTo>
                <a:lnTo>
                  <a:pt x="2321" y="717"/>
                </a:lnTo>
                <a:lnTo>
                  <a:pt x="2330" y="768"/>
                </a:lnTo>
                <a:lnTo>
                  <a:pt x="2334" y="821"/>
                </a:lnTo>
                <a:lnTo>
                  <a:pt x="2330" y="874"/>
                </a:lnTo>
                <a:lnTo>
                  <a:pt x="2321" y="924"/>
                </a:lnTo>
                <a:lnTo>
                  <a:pt x="2367" y="943"/>
                </a:lnTo>
                <a:lnTo>
                  <a:pt x="2409" y="969"/>
                </a:lnTo>
                <a:lnTo>
                  <a:pt x="2446" y="999"/>
                </a:lnTo>
                <a:lnTo>
                  <a:pt x="2480" y="1035"/>
                </a:lnTo>
                <a:lnTo>
                  <a:pt x="2509" y="1074"/>
                </a:lnTo>
                <a:lnTo>
                  <a:pt x="2532" y="1117"/>
                </a:lnTo>
                <a:lnTo>
                  <a:pt x="2549" y="1165"/>
                </a:lnTo>
                <a:lnTo>
                  <a:pt x="2560" y="1214"/>
                </a:lnTo>
                <a:lnTo>
                  <a:pt x="2564" y="1265"/>
                </a:lnTo>
                <a:lnTo>
                  <a:pt x="2561" y="1315"/>
                </a:lnTo>
                <a:lnTo>
                  <a:pt x="2552" y="1362"/>
                </a:lnTo>
                <a:lnTo>
                  <a:pt x="2536" y="1406"/>
                </a:lnTo>
                <a:lnTo>
                  <a:pt x="2515" y="1448"/>
                </a:lnTo>
                <a:lnTo>
                  <a:pt x="2489" y="1486"/>
                </a:lnTo>
                <a:lnTo>
                  <a:pt x="2458" y="1521"/>
                </a:lnTo>
                <a:lnTo>
                  <a:pt x="2423" y="1552"/>
                </a:lnTo>
                <a:lnTo>
                  <a:pt x="2385" y="1578"/>
                </a:lnTo>
                <a:lnTo>
                  <a:pt x="2344" y="1599"/>
                </a:lnTo>
                <a:lnTo>
                  <a:pt x="2299" y="1614"/>
                </a:lnTo>
                <a:lnTo>
                  <a:pt x="2252" y="1624"/>
                </a:lnTo>
                <a:lnTo>
                  <a:pt x="2203" y="1628"/>
                </a:lnTo>
                <a:lnTo>
                  <a:pt x="2203" y="1628"/>
                </a:lnTo>
                <a:lnTo>
                  <a:pt x="494" y="1628"/>
                </a:lnTo>
                <a:lnTo>
                  <a:pt x="436" y="1624"/>
                </a:lnTo>
                <a:lnTo>
                  <a:pt x="380" y="1614"/>
                </a:lnTo>
                <a:lnTo>
                  <a:pt x="327" y="1599"/>
                </a:lnTo>
                <a:lnTo>
                  <a:pt x="276" y="1577"/>
                </a:lnTo>
                <a:lnTo>
                  <a:pt x="229" y="1550"/>
                </a:lnTo>
                <a:lnTo>
                  <a:pt x="185" y="1519"/>
                </a:lnTo>
                <a:lnTo>
                  <a:pt x="144" y="1483"/>
                </a:lnTo>
                <a:lnTo>
                  <a:pt x="108" y="1443"/>
                </a:lnTo>
                <a:lnTo>
                  <a:pt x="77" y="1398"/>
                </a:lnTo>
                <a:lnTo>
                  <a:pt x="50" y="1351"/>
                </a:lnTo>
                <a:lnTo>
                  <a:pt x="28" y="1300"/>
                </a:lnTo>
                <a:lnTo>
                  <a:pt x="12" y="1247"/>
                </a:lnTo>
                <a:lnTo>
                  <a:pt x="3" y="1191"/>
                </a:lnTo>
                <a:lnTo>
                  <a:pt x="0" y="1133"/>
                </a:lnTo>
                <a:lnTo>
                  <a:pt x="4" y="1075"/>
                </a:lnTo>
                <a:lnTo>
                  <a:pt x="14" y="1018"/>
                </a:lnTo>
                <a:lnTo>
                  <a:pt x="29" y="964"/>
                </a:lnTo>
                <a:lnTo>
                  <a:pt x="52" y="913"/>
                </a:lnTo>
                <a:lnTo>
                  <a:pt x="79" y="865"/>
                </a:lnTo>
                <a:lnTo>
                  <a:pt x="112" y="820"/>
                </a:lnTo>
                <a:lnTo>
                  <a:pt x="149" y="779"/>
                </a:lnTo>
                <a:lnTo>
                  <a:pt x="191" y="744"/>
                </a:lnTo>
                <a:lnTo>
                  <a:pt x="236" y="712"/>
                </a:lnTo>
                <a:lnTo>
                  <a:pt x="286" y="686"/>
                </a:lnTo>
                <a:lnTo>
                  <a:pt x="338" y="665"/>
                </a:lnTo>
                <a:lnTo>
                  <a:pt x="392" y="650"/>
                </a:lnTo>
                <a:lnTo>
                  <a:pt x="390" y="608"/>
                </a:lnTo>
                <a:lnTo>
                  <a:pt x="393" y="555"/>
                </a:lnTo>
                <a:lnTo>
                  <a:pt x="403" y="504"/>
                </a:lnTo>
                <a:lnTo>
                  <a:pt x="419" y="456"/>
                </a:lnTo>
                <a:lnTo>
                  <a:pt x="439" y="410"/>
                </a:lnTo>
                <a:lnTo>
                  <a:pt x="466" y="367"/>
                </a:lnTo>
                <a:lnTo>
                  <a:pt x="496" y="328"/>
                </a:lnTo>
                <a:lnTo>
                  <a:pt x="531" y="293"/>
                </a:lnTo>
                <a:lnTo>
                  <a:pt x="571" y="261"/>
                </a:lnTo>
                <a:lnTo>
                  <a:pt x="613" y="236"/>
                </a:lnTo>
                <a:lnTo>
                  <a:pt x="659" y="214"/>
                </a:lnTo>
                <a:lnTo>
                  <a:pt x="708" y="199"/>
                </a:lnTo>
                <a:lnTo>
                  <a:pt x="758" y="190"/>
                </a:lnTo>
                <a:lnTo>
                  <a:pt x="812" y="186"/>
                </a:lnTo>
                <a:lnTo>
                  <a:pt x="867" y="190"/>
                </a:lnTo>
                <a:lnTo>
                  <a:pt x="920" y="201"/>
                </a:lnTo>
                <a:lnTo>
                  <a:pt x="971" y="218"/>
                </a:lnTo>
                <a:lnTo>
                  <a:pt x="1005" y="176"/>
                </a:lnTo>
                <a:lnTo>
                  <a:pt x="1043" y="138"/>
                </a:lnTo>
                <a:lnTo>
                  <a:pt x="1084" y="103"/>
                </a:lnTo>
                <a:lnTo>
                  <a:pt x="1127" y="73"/>
                </a:lnTo>
                <a:lnTo>
                  <a:pt x="1176" y="47"/>
                </a:lnTo>
                <a:lnTo>
                  <a:pt x="1225" y="28"/>
                </a:lnTo>
                <a:lnTo>
                  <a:pt x="1278" y="12"/>
                </a:lnTo>
                <a:lnTo>
                  <a:pt x="1334" y="4"/>
                </a:lnTo>
                <a:lnTo>
                  <a:pt x="139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kern="1200"/>
          </a:p>
        </p:txBody>
      </p:sp>
      <p:sp>
        <p:nvSpPr>
          <p:cNvPr id="21" name="Rectangle 20"/>
          <p:cNvSpPr>
            <a:spLocks noChangeArrowheads="1"/>
          </p:cNvSpPr>
          <p:nvPr/>
        </p:nvSpPr>
        <p:spPr bwMode="auto">
          <a:xfrm>
            <a:off x="4467973" y="1728923"/>
            <a:ext cx="964766" cy="543797"/>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dirty="0">
                <a:solidFill>
                  <a:srgbClr val="1C4C95"/>
                </a:solidFill>
              </a:rPr>
              <a:t>jsapi</a:t>
            </a:r>
            <a:endParaRPr kumimoji="0" lang="en-US" b="1" i="0" u="none" strike="noStrike" kern="1200" cap="none" spc="0" normalizeH="0" baseline="0" noProof="0" dirty="0">
              <a:ln>
                <a:noFill/>
              </a:ln>
              <a:solidFill>
                <a:srgbClr val="1C4C95"/>
              </a:solidFill>
              <a:effectLst/>
              <a:uLnTx/>
              <a:uFillTx/>
            </a:endParaRPr>
          </a:p>
        </p:txBody>
      </p:sp>
      <p:grpSp>
        <p:nvGrpSpPr>
          <p:cNvPr id="24" name="Group 23"/>
          <p:cNvGrpSpPr/>
          <p:nvPr/>
        </p:nvGrpSpPr>
        <p:grpSpPr>
          <a:xfrm>
            <a:off x="4556937" y="3320903"/>
            <a:ext cx="958422" cy="765883"/>
            <a:chOff x="2688058" y="2790862"/>
            <a:chExt cx="994621" cy="794811"/>
          </a:xfrm>
        </p:grpSpPr>
        <p:sp>
          <p:nvSpPr>
            <p:cNvPr id="25" name="Freeform 37"/>
            <p:cNvSpPr>
              <a:spLocks/>
            </p:cNvSpPr>
            <p:nvPr/>
          </p:nvSpPr>
          <p:spPr bwMode="auto">
            <a:xfrm>
              <a:off x="2688058" y="2790862"/>
              <a:ext cx="994621" cy="317481"/>
            </a:xfrm>
            <a:custGeom>
              <a:avLst/>
              <a:gdLst>
                <a:gd name="T0" fmla="*/ 132 w 2241"/>
                <a:gd name="T1" fmla="*/ 0 h 716"/>
                <a:gd name="T2" fmla="*/ 993 w 2241"/>
                <a:gd name="T3" fmla="*/ 0 h 716"/>
                <a:gd name="T4" fmla="*/ 1024 w 2241"/>
                <a:gd name="T5" fmla="*/ 0 h 716"/>
                <a:gd name="T6" fmla="*/ 1051 w 2241"/>
                <a:gd name="T7" fmla="*/ 2 h 716"/>
                <a:gd name="T8" fmla="*/ 1075 w 2241"/>
                <a:gd name="T9" fmla="*/ 7 h 716"/>
                <a:gd name="T10" fmla="*/ 1095 w 2241"/>
                <a:gd name="T11" fmla="*/ 15 h 716"/>
                <a:gd name="T12" fmla="*/ 1111 w 2241"/>
                <a:gd name="T13" fmla="*/ 25 h 716"/>
                <a:gd name="T14" fmla="*/ 1127 w 2241"/>
                <a:gd name="T15" fmla="*/ 39 h 716"/>
                <a:gd name="T16" fmla="*/ 1140 w 2241"/>
                <a:gd name="T17" fmla="*/ 56 h 716"/>
                <a:gd name="T18" fmla="*/ 1154 w 2241"/>
                <a:gd name="T19" fmla="*/ 76 h 716"/>
                <a:gd name="T20" fmla="*/ 1167 w 2241"/>
                <a:gd name="T21" fmla="*/ 103 h 716"/>
                <a:gd name="T22" fmla="*/ 1180 w 2241"/>
                <a:gd name="T23" fmla="*/ 133 h 716"/>
                <a:gd name="T24" fmla="*/ 1195 w 2241"/>
                <a:gd name="T25" fmla="*/ 168 h 716"/>
                <a:gd name="T26" fmla="*/ 1212 w 2241"/>
                <a:gd name="T27" fmla="*/ 209 h 716"/>
                <a:gd name="T28" fmla="*/ 2110 w 2241"/>
                <a:gd name="T29" fmla="*/ 209 h 716"/>
                <a:gd name="T30" fmla="*/ 2139 w 2241"/>
                <a:gd name="T31" fmla="*/ 213 h 716"/>
                <a:gd name="T32" fmla="*/ 2167 w 2241"/>
                <a:gd name="T33" fmla="*/ 222 h 716"/>
                <a:gd name="T34" fmla="*/ 2191 w 2241"/>
                <a:gd name="T35" fmla="*/ 238 h 716"/>
                <a:gd name="T36" fmla="*/ 2212 w 2241"/>
                <a:gd name="T37" fmla="*/ 259 h 716"/>
                <a:gd name="T38" fmla="*/ 2227 w 2241"/>
                <a:gd name="T39" fmla="*/ 283 h 716"/>
                <a:gd name="T40" fmla="*/ 2237 w 2241"/>
                <a:gd name="T41" fmla="*/ 311 h 716"/>
                <a:gd name="T42" fmla="*/ 2241 w 2241"/>
                <a:gd name="T43" fmla="*/ 341 h 716"/>
                <a:gd name="T44" fmla="*/ 2241 w 2241"/>
                <a:gd name="T45" fmla="*/ 468 h 716"/>
                <a:gd name="T46" fmla="*/ 919 w 2241"/>
                <a:gd name="T47" fmla="*/ 468 h 716"/>
                <a:gd name="T48" fmla="*/ 872 w 2241"/>
                <a:gd name="T49" fmla="*/ 469 h 716"/>
                <a:gd name="T50" fmla="*/ 832 w 2241"/>
                <a:gd name="T51" fmla="*/ 474 h 716"/>
                <a:gd name="T52" fmla="*/ 796 w 2241"/>
                <a:gd name="T53" fmla="*/ 481 h 716"/>
                <a:gd name="T54" fmla="*/ 764 w 2241"/>
                <a:gd name="T55" fmla="*/ 491 h 716"/>
                <a:gd name="T56" fmla="*/ 738 w 2241"/>
                <a:gd name="T57" fmla="*/ 504 h 716"/>
                <a:gd name="T58" fmla="*/ 714 w 2241"/>
                <a:gd name="T59" fmla="*/ 520 h 716"/>
                <a:gd name="T60" fmla="*/ 693 w 2241"/>
                <a:gd name="T61" fmla="*/ 538 h 716"/>
                <a:gd name="T62" fmla="*/ 675 w 2241"/>
                <a:gd name="T63" fmla="*/ 560 h 716"/>
                <a:gd name="T64" fmla="*/ 659 w 2241"/>
                <a:gd name="T65" fmla="*/ 583 h 716"/>
                <a:gd name="T66" fmla="*/ 646 w 2241"/>
                <a:gd name="T67" fmla="*/ 609 h 716"/>
                <a:gd name="T68" fmla="*/ 633 w 2241"/>
                <a:gd name="T69" fmla="*/ 638 h 716"/>
                <a:gd name="T70" fmla="*/ 621 w 2241"/>
                <a:gd name="T71" fmla="*/ 670 h 716"/>
                <a:gd name="T72" fmla="*/ 617 w 2241"/>
                <a:gd name="T73" fmla="*/ 678 h 716"/>
                <a:gd name="T74" fmla="*/ 132 w 2241"/>
                <a:gd name="T75" fmla="*/ 678 h 716"/>
                <a:gd name="T76" fmla="*/ 97 w 2241"/>
                <a:gd name="T77" fmla="*/ 681 h 716"/>
                <a:gd name="T78" fmla="*/ 62 w 2241"/>
                <a:gd name="T79" fmla="*/ 688 h 716"/>
                <a:gd name="T80" fmla="*/ 31 w 2241"/>
                <a:gd name="T81" fmla="*/ 700 h 716"/>
                <a:gd name="T82" fmla="*/ 0 w 2241"/>
                <a:gd name="T83" fmla="*/ 716 h 716"/>
                <a:gd name="T84" fmla="*/ 0 w 2241"/>
                <a:gd name="T85" fmla="*/ 131 h 716"/>
                <a:gd name="T86" fmla="*/ 4 w 2241"/>
                <a:gd name="T87" fmla="*/ 100 h 716"/>
                <a:gd name="T88" fmla="*/ 14 w 2241"/>
                <a:gd name="T89" fmla="*/ 73 h 716"/>
                <a:gd name="T90" fmla="*/ 29 w 2241"/>
                <a:gd name="T91" fmla="*/ 48 h 716"/>
                <a:gd name="T92" fmla="*/ 50 w 2241"/>
                <a:gd name="T93" fmla="*/ 28 h 716"/>
                <a:gd name="T94" fmla="*/ 74 w 2241"/>
                <a:gd name="T95" fmla="*/ 13 h 716"/>
                <a:gd name="T96" fmla="*/ 102 w 2241"/>
                <a:gd name="T97" fmla="*/ 2 h 716"/>
                <a:gd name="T98" fmla="*/ 132 w 2241"/>
                <a:gd name="T99" fmla="*/ 0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1" h="716">
                  <a:moveTo>
                    <a:pt x="132" y="0"/>
                  </a:moveTo>
                  <a:lnTo>
                    <a:pt x="993" y="0"/>
                  </a:lnTo>
                  <a:lnTo>
                    <a:pt x="1024" y="0"/>
                  </a:lnTo>
                  <a:lnTo>
                    <a:pt x="1051" y="2"/>
                  </a:lnTo>
                  <a:lnTo>
                    <a:pt x="1075" y="7"/>
                  </a:lnTo>
                  <a:lnTo>
                    <a:pt x="1095" y="15"/>
                  </a:lnTo>
                  <a:lnTo>
                    <a:pt x="1111" y="25"/>
                  </a:lnTo>
                  <a:lnTo>
                    <a:pt x="1127" y="39"/>
                  </a:lnTo>
                  <a:lnTo>
                    <a:pt x="1140" y="56"/>
                  </a:lnTo>
                  <a:lnTo>
                    <a:pt x="1154" y="76"/>
                  </a:lnTo>
                  <a:lnTo>
                    <a:pt x="1167" y="103"/>
                  </a:lnTo>
                  <a:lnTo>
                    <a:pt x="1180" y="133"/>
                  </a:lnTo>
                  <a:lnTo>
                    <a:pt x="1195" y="168"/>
                  </a:lnTo>
                  <a:lnTo>
                    <a:pt x="1212" y="209"/>
                  </a:lnTo>
                  <a:lnTo>
                    <a:pt x="2110" y="209"/>
                  </a:lnTo>
                  <a:lnTo>
                    <a:pt x="2139" y="213"/>
                  </a:lnTo>
                  <a:lnTo>
                    <a:pt x="2167" y="222"/>
                  </a:lnTo>
                  <a:lnTo>
                    <a:pt x="2191" y="238"/>
                  </a:lnTo>
                  <a:lnTo>
                    <a:pt x="2212" y="259"/>
                  </a:lnTo>
                  <a:lnTo>
                    <a:pt x="2227" y="283"/>
                  </a:lnTo>
                  <a:lnTo>
                    <a:pt x="2237" y="311"/>
                  </a:lnTo>
                  <a:lnTo>
                    <a:pt x="2241" y="341"/>
                  </a:lnTo>
                  <a:lnTo>
                    <a:pt x="2241" y="468"/>
                  </a:lnTo>
                  <a:lnTo>
                    <a:pt x="919" y="468"/>
                  </a:lnTo>
                  <a:lnTo>
                    <a:pt x="872" y="469"/>
                  </a:lnTo>
                  <a:lnTo>
                    <a:pt x="832" y="474"/>
                  </a:lnTo>
                  <a:lnTo>
                    <a:pt x="796" y="481"/>
                  </a:lnTo>
                  <a:lnTo>
                    <a:pt x="764" y="491"/>
                  </a:lnTo>
                  <a:lnTo>
                    <a:pt x="738" y="504"/>
                  </a:lnTo>
                  <a:lnTo>
                    <a:pt x="714" y="520"/>
                  </a:lnTo>
                  <a:lnTo>
                    <a:pt x="693" y="538"/>
                  </a:lnTo>
                  <a:lnTo>
                    <a:pt x="675" y="560"/>
                  </a:lnTo>
                  <a:lnTo>
                    <a:pt x="659" y="583"/>
                  </a:lnTo>
                  <a:lnTo>
                    <a:pt x="646" y="609"/>
                  </a:lnTo>
                  <a:lnTo>
                    <a:pt x="633" y="638"/>
                  </a:lnTo>
                  <a:lnTo>
                    <a:pt x="621" y="670"/>
                  </a:lnTo>
                  <a:lnTo>
                    <a:pt x="617" y="678"/>
                  </a:lnTo>
                  <a:lnTo>
                    <a:pt x="132" y="678"/>
                  </a:lnTo>
                  <a:lnTo>
                    <a:pt x="97" y="681"/>
                  </a:lnTo>
                  <a:lnTo>
                    <a:pt x="62" y="688"/>
                  </a:lnTo>
                  <a:lnTo>
                    <a:pt x="31" y="700"/>
                  </a:lnTo>
                  <a:lnTo>
                    <a:pt x="0" y="716"/>
                  </a:lnTo>
                  <a:lnTo>
                    <a:pt x="0" y="131"/>
                  </a:lnTo>
                  <a:lnTo>
                    <a:pt x="4" y="100"/>
                  </a:lnTo>
                  <a:lnTo>
                    <a:pt x="14" y="73"/>
                  </a:lnTo>
                  <a:lnTo>
                    <a:pt x="29" y="48"/>
                  </a:lnTo>
                  <a:lnTo>
                    <a:pt x="50" y="28"/>
                  </a:lnTo>
                  <a:lnTo>
                    <a:pt x="74" y="13"/>
                  </a:lnTo>
                  <a:lnTo>
                    <a:pt x="102" y="2"/>
                  </a:lnTo>
                  <a:lnTo>
                    <a:pt x="132" y="0"/>
                  </a:lnTo>
                  <a:close/>
                </a:path>
              </a:pathLst>
            </a:custGeom>
            <a:solidFill>
              <a:srgbClr val="A0425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8"/>
            <p:cNvSpPr>
              <a:spLocks/>
            </p:cNvSpPr>
            <p:nvPr/>
          </p:nvSpPr>
          <p:spPr bwMode="auto">
            <a:xfrm>
              <a:off x="2688058" y="3050618"/>
              <a:ext cx="994621" cy="535055"/>
            </a:xfrm>
            <a:custGeom>
              <a:avLst/>
              <a:gdLst>
                <a:gd name="T0" fmla="*/ 919 w 2241"/>
                <a:gd name="T1" fmla="*/ 0 h 1203"/>
                <a:gd name="T2" fmla="*/ 2241 w 2241"/>
                <a:gd name="T3" fmla="*/ 0 h 1203"/>
                <a:gd name="T4" fmla="*/ 2241 w 2241"/>
                <a:gd name="T5" fmla="*/ 1203 h 1203"/>
                <a:gd name="T6" fmla="*/ 0 w 2241"/>
                <a:gd name="T7" fmla="*/ 1203 h 1203"/>
                <a:gd name="T8" fmla="*/ 0 w 2241"/>
                <a:gd name="T9" fmla="*/ 342 h 1203"/>
                <a:gd name="T10" fmla="*/ 4 w 2241"/>
                <a:gd name="T11" fmla="*/ 312 h 1203"/>
                <a:gd name="T12" fmla="*/ 14 w 2241"/>
                <a:gd name="T13" fmla="*/ 284 h 1203"/>
                <a:gd name="T14" fmla="*/ 29 w 2241"/>
                <a:gd name="T15" fmla="*/ 260 h 1203"/>
                <a:gd name="T16" fmla="*/ 50 w 2241"/>
                <a:gd name="T17" fmla="*/ 239 h 1203"/>
                <a:gd name="T18" fmla="*/ 74 w 2241"/>
                <a:gd name="T19" fmla="*/ 223 h 1203"/>
                <a:gd name="T20" fmla="*/ 102 w 2241"/>
                <a:gd name="T21" fmla="*/ 214 h 1203"/>
                <a:gd name="T22" fmla="*/ 132 w 2241"/>
                <a:gd name="T23" fmla="*/ 210 h 1203"/>
                <a:gd name="T24" fmla="*/ 700 w 2241"/>
                <a:gd name="T25" fmla="*/ 210 h 1203"/>
                <a:gd name="T26" fmla="*/ 716 w 2241"/>
                <a:gd name="T27" fmla="*/ 169 h 1203"/>
                <a:gd name="T28" fmla="*/ 731 w 2241"/>
                <a:gd name="T29" fmla="*/ 134 h 1203"/>
                <a:gd name="T30" fmla="*/ 745 w 2241"/>
                <a:gd name="T31" fmla="*/ 102 h 1203"/>
                <a:gd name="T32" fmla="*/ 757 w 2241"/>
                <a:gd name="T33" fmla="*/ 77 h 1203"/>
                <a:gd name="T34" fmla="*/ 770 w 2241"/>
                <a:gd name="T35" fmla="*/ 56 h 1203"/>
                <a:gd name="T36" fmla="*/ 785 w 2241"/>
                <a:gd name="T37" fmla="*/ 38 h 1203"/>
                <a:gd name="T38" fmla="*/ 800 w 2241"/>
                <a:gd name="T39" fmla="*/ 25 h 1203"/>
                <a:gd name="T40" fmla="*/ 818 w 2241"/>
                <a:gd name="T41" fmla="*/ 15 h 1203"/>
                <a:gd name="T42" fmla="*/ 837 w 2241"/>
                <a:gd name="T43" fmla="*/ 8 h 1203"/>
                <a:gd name="T44" fmla="*/ 860 w 2241"/>
                <a:gd name="T45" fmla="*/ 3 h 1203"/>
                <a:gd name="T46" fmla="*/ 888 w 2241"/>
                <a:gd name="T47" fmla="*/ 1 h 1203"/>
                <a:gd name="T48" fmla="*/ 919 w 2241"/>
                <a:gd name="T49" fmla="*/ 0 h 1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41" h="1203">
                  <a:moveTo>
                    <a:pt x="919" y="0"/>
                  </a:moveTo>
                  <a:lnTo>
                    <a:pt x="2241" y="0"/>
                  </a:lnTo>
                  <a:lnTo>
                    <a:pt x="2241" y="1203"/>
                  </a:lnTo>
                  <a:lnTo>
                    <a:pt x="0" y="1203"/>
                  </a:lnTo>
                  <a:lnTo>
                    <a:pt x="0" y="342"/>
                  </a:lnTo>
                  <a:lnTo>
                    <a:pt x="4" y="312"/>
                  </a:lnTo>
                  <a:lnTo>
                    <a:pt x="14" y="284"/>
                  </a:lnTo>
                  <a:lnTo>
                    <a:pt x="29" y="260"/>
                  </a:lnTo>
                  <a:lnTo>
                    <a:pt x="50" y="239"/>
                  </a:lnTo>
                  <a:lnTo>
                    <a:pt x="74" y="223"/>
                  </a:lnTo>
                  <a:lnTo>
                    <a:pt x="102" y="214"/>
                  </a:lnTo>
                  <a:lnTo>
                    <a:pt x="132" y="210"/>
                  </a:lnTo>
                  <a:lnTo>
                    <a:pt x="700" y="210"/>
                  </a:lnTo>
                  <a:lnTo>
                    <a:pt x="716" y="169"/>
                  </a:lnTo>
                  <a:lnTo>
                    <a:pt x="731" y="134"/>
                  </a:lnTo>
                  <a:lnTo>
                    <a:pt x="745" y="102"/>
                  </a:lnTo>
                  <a:lnTo>
                    <a:pt x="757" y="77"/>
                  </a:lnTo>
                  <a:lnTo>
                    <a:pt x="770" y="56"/>
                  </a:lnTo>
                  <a:lnTo>
                    <a:pt x="785" y="38"/>
                  </a:lnTo>
                  <a:lnTo>
                    <a:pt x="800" y="25"/>
                  </a:lnTo>
                  <a:lnTo>
                    <a:pt x="818" y="15"/>
                  </a:lnTo>
                  <a:lnTo>
                    <a:pt x="837" y="8"/>
                  </a:lnTo>
                  <a:lnTo>
                    <a:pt x="860" y="3"/>
                  </a:lnTo>
                  <a:lnTo>
                    <a:pt x="888" y="1"/>
                  </a:lnTo>
                  <a:lnTo>
                    <a:pt x="9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28" name="Straight Arrow Connector 27"/>
          <p:cNvCxnSpPr/>
          <p:nvPr/>
        </p:nvCxnSpPr>
        <p:spPr bwMode="auto">
          <a:xfrm flipH="1">
            <a:off x="2926400" y="2272720"/>
            <a:ext cx="1242051" cy="1070897"/>
          </a:xfrm>
          <a:prstGeom prst="straightConnector1">
            <a:avLst/>
          </a:prstGeom>
          <a:noFill/>
          <a:ln w="38100" cap="flat" cmpd="sng" algn="ctr">
            <a:solidFill>
              <a:srgbClr val="19B9DE"/>
            </a:solidFill>
            <a:prstDash val="solid"/>
            <a:round/>
            <a:headEnd type="none"/>
            <a:tailEnd type="none"/>
          </a:ln>
          <a:effectLst/>
        </p:spPr>
      </p:cxnSp>
      <p:cxnSp>
        <p:nvCxnSpPr>
          <p:cNvPr id="32" name="Straight Arrow Connector 31"/>
          <p:cNvCxnSpPr/>
          <p:nvPr/>
        </p:nvCxnSpPr>
        <p:spPr bwMode="auto">
          <a:xfrm flipH="1">
            <a:off x="2926400" y="3692648"/>
            <a:ext cx="1394452" cy="0"/>
          </a:xfrm>
          <a:prstGeom prst="straightConnector1">
            <a:avLst/>
          </a:prstGeom>
          <a:noFill/>
          <a:ln w="38100" cap="flat" cmpd="sng" algn="ctr">
            <a:solidFill>
              <a:srgbClr val="19B9DE"/>
            </a:solidFill>
            <a:prstDash val="solid"/>
            <a:round/>
            <a:headEnd type="none"/>
            <a:tailEnd type="none"/>
          </a:ln>
          <a:effectLst/>
        </p:spPr>
      </p:cxnSp>
      <p:sp>
        <p:nvSpPr>
          <p:cNvPr id="35" name="TextBox 34"/>
          <p:cNvSpPr txBox="1"/>
          <p:nvPr/>
        </p:nvSpPr>
        <p:spPr>
          <a:xfrm>
            <a:off x="3138545" y="3087599"/>
            <a:ext cx="816210" cy="545150"/>
          </a:xfrm>
          <a:prstGeom prst="rect">
            <a:avLst/>
          </a:prstGeom>
          <a:noFill/>
          <a:ln>
            <a:noFill/>
          </a:ln>
          <a:effectLst/>
        </p:spPr>
        <p:txBody>
          <a:bodyPr wrap="square" lIns="0" tIns="0" rIns="0" bIns="0" rtlCol="0" anchor="t">
            <a:noAutofit/>
          </a:bodyPr>
          <a:lstStyle/>
          <a:p>
            <a:pPr algn="ctr" defTabSz="914400" eaLnBrk="0" hangingPunct="0">
              <a:defRPr/>
            </a:pPr>
            <a:r>
              <a:rPr lang="en-US" sz="2400" b="1" kern="0" dirty="0">
                <a:solidFill>
                  <a:srgbClr val="19B9DE"/>
                </a:solidFill>
              </a:rPr>
              <a:t>or</a:t>
            </a:r>
          </a:p>
        </p:txBody>
      </p:sp>
      <p:sp>
        <p:nvSpPr>
          <p:cNvPr id="36" name="TextBox 35"/>
          <p:cNvSpPr txBox="1"/>
          <p:nvPr/>
        </p:nvSpPr>
        <p:spPr>
          <a:xfrm>
            <a:off x="4467972" y="4729833"/>
            <a:ext cx="7324547" cy="1208460"/>
          </a:xfrm>
          <a:prstGeom prst="rect">
            <a:avLst/>
          </a:prstGeom>
          <a:solidFill>
            <a:srgbClr val="262626"/>
          </a:solidFill>
          <a:ln>
            <a:solidFill>
              <a:srgbClr val="23BAF0"/>
            </a:solidFill>
          </a:ln>
          <a:effectLst/>
        </p:spPr>
        <p:txBody>
          <a:bodyPr wrap="none" lIns="0" tIns="0" rIns="0" bIns="0" rtlCol="0">
            <a:noAutofit/>
          </a:bodyPr>
          <a:lstStyle/>
          <a:p>
            <a:pPr algn="l" eaLnBrk="0" hangingPunct="0">
              <a:lnSpc>
                <a:spcPct val="120000"/>
              </a:lnSpc>
            </a:pPr>
            <a:r>
              <a:rPr lang="en-US" sz="1600" dirty="0">
                <a:latin typeface="Monaco"/>
                <a:cs typeface="Monaco"/>
              </a:rPr>
              <a:t>{  . . .</a:t>
            </a:r>
          </a:p>
          <a:p>
            <a:pPr algn="l" eaLnBrk="0" hangingPunct="0">
              <a:lnSpc>
                <a:spcPct val="120000"/>
              </a:lnSpc>
            </a:pPr>
            <a:r>
              <a:rPr lang="en-US" sz="1600" dirty="0">
                <a:latin typeface="Monaco"/>
                <a:cs typeface="Monaco"/>
              </a:rPr>
              <a:t>  var apiUrl = 'http://webserver/webadaptor/jsapi/jsapi/';</a:t>
            </a:r>
          </a:p>
          <a:p>
            <a:pPr algn="l" eaLnBrk="0" hangingPunct="0">
              <a:lnSpc>
                <a:spcPct val="120000"/>
              </a:lnSpc>
            </a:pPr>
            <a:r>
              <a:rPr lang="en-US" sz="1600" dirty="0">
                <a:latin typeface="Monaco"/>
                <a:cs typeface="Monaco"/>
              </a:rPr>
              <a:t>  . . . </a:t>
            </a:r>
          </a:p>
          <a:p>
            <a:pPr algn="l" eaLnBrk="0" hangingPunct="0">
              <a:lnSpc>
                <a:spcPct val="120000"/>
              </a:lnSpc>
            </a:pPr>
            <a:r>
              <a:rPr lang="en-US" sz="1600" dirty="0">
                <a:latin typeface="Monaco"/>
                <a:cs typeface="Monaco"/>
              </a:rPr>
              <a:t>}</a:t>
            </a:r>
          </a:p>
        </p:txBody>
      </p:sp>
      <p:sp>
        <p:nvSpPr>
          <p:cNvPr id="37" name="Rectangle 36"/>
          <p:cNvSpPr>
            <a:spLocks noChangeArrowheads="1"/>
          </p:cNvSpPr>
          <p:nvPr/>
        </p:nvSpPr>
        <p:spPr bwMode="auto">
          <a:xfrm>
            <a:off x="4467973" y="4258509"/>
            <a:ext cx="3639707" cy="500410"/>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dirty="0">
                <a:solidFill>
                  <a:srgbClr val="23BAF0"/>
                </a:solidFill>
                <a:latin typeface="Monaco"/>
                <a:cs typeface="Monaco"/>
              </a:rPr>
              <a:t>client/stemapp/env.js</a:t>
            </a:r>
            <a:endParaRPr kumimoji="0" lang="en-US" sz="2000" u="none" strike="noStrike" kern="1200" cap="none" spc="0" normalizeH="0" baseline="0" noProof="0" dirty="0">
              <a:ln>
                <a:noFill/>
              </a:ln>
              <a:solidFill>
                <a:srgbClr val="23BAF0"/>
              </a:solidFill>
              <a:effectLst/>
              <a:uLnTx/>
              <a:uFillTx/>
              <a:latin typeface="Monaco"/>
              <a:cs typeface="Monaco"/>
            </a:endParaRPr>
          </a:p>
        </p:txBody>
      </p:sp>
      <p:sp>
        <p:nvSpPr>
          <p:cNvPr id="43" name="Rectangle 42"/>
          <p:cNvSpPr>
            <a:spLocks noChangeArrowheads="1"/>
          </p:cNvSpPr>
          <p:nvPr/>
        </p:nvSpPr>
        <p:spPr bwMode="auto">
          <a:xfrm>
            <a:off x="4690153" y="3632749"/>
            <a:ext cx="964766" cy="543797"/>
          </a:xfrm>
          <a:prstGeom prst="rect">
            <a:avLst/>
          </a:prstGeom>
          <a:noFill/>
          <a:ln w="0">
            <a:noFill/>
            <a:prstDash val="solid"/>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dirty="0">
                <a:solidFill>
                  <a:srgbClr val="1C4C95"/>
                </a:solidFill>
              </a:rPr>
              <a:t>local</a:t>
            </a:r>
            <a:endParaRPr kumimoji="0" lang="en-US" b="1" i="0" u="none" strike="noStrike" kern="1200" cap="none" spc="0" normalizeH="0" baseline="0" noProof="0" dirty="0">
              <a:ln>
                <a:noFill/>
              </a:ln>
              <a:solidFill>
                <a:srgbClr val="1C4C95"/>
              </a:solidFill>
              <a:effectLst/>
              <a:uLnTx/>
              <a:uFillTx/>
            </a:endParaRPr>
          </a:p>
        </p:txBody>
      </p:sp>
      <p:sp>
        <p:nvSpPr>
          <p:cNvPr id="44" name="TextBox 43"/>
          <p:cNvSpPr txBox="1"/>
          <p:nvPr/>
        </p:nvSpPr>
        <p:spPr>
          <a:xfrm>
            <a:off x="5654919" y="3510380"/>
            <a:ext cx="5849694" cy="604319"/>
          </a:xfrm>
          <a:prstGeom prst="rect">
            <a:avLst/>
          </a:prstGeom>
          <a:noFill/>
          <a:effectLst/>
        </p:spPr>
        <p:txBody>
          <a:bodyPr wrap="square" lIns="0" tIns="0" rIns="0" bIns="0" rtlCol="0" anchor="t">
            <a:noAutofit/>
          </a:bodyPr>
          <a:lstStyle/>
          <a:p>
            <a:pPr defTabSz="914400" eaLnBrk="0" hangingPunct="0">
              <a:defRPr/>
            </a:pPr>
            <a:r>
              <a:rPr lang="en-US" sz="1600" kern="0" dirty="0">
                <a:solidFill>
                  <a:srgbClr val="FFFFFF"/>
                </a:solidFill>
              </a:rPr>
              <a:t>Portal jsapi: http://webserver/webadaptor/jsapi/jsapi/</a:t>
            </a:r>
          </a:p>
          <a:p>
            <a:pPr defTabSz="914400" eaLnBrk="0" hangingPunct="0">
              <a:lnSpc>
                <a:spcPct val="120000"/>
              </a:lnSpc>
              <a:defRPr/>
            </a:pPr>
            <a:r>
              <a:rPr lang="en-US" sz="1600" kern="0" dirty="0">
                <a:solidFill>
                  <a:srgbClr val="FFFFFF"/>
                </a:solidFill>
              </a:rPr>
              <a:t>File location: C:\Program Files\ArcGIS\Portal\framework\jsapi</a:t>
            </a:r>
          </a:p>
        </p:txBody>
      </p:sp>
    </p:spTree>
    <p:extLst>
      <p:ext uri="{BB962C8B-B14F-4D97-AF65-F5344CB8AC3E}">
        <p14:creationId xmlns:p14="http://schemas.microsoft.com/office/powerpoint/2010/main" val="417621384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97936"/>
            <a:ext cx="8107680" cy="3560064"/>
          </a:xfrm>
          <a:prstGeom prst="rect">
            <a:avLst/>
          </a:prstGeom>
        </p:spPr>
      </p:pic>
      <p:sp>
        <p:nvSpPr>
          <p:cNvPr id="10" name="Title 9"/>
          <p:cNvSpPr>
            <a:spLocks noGrp="1"/>
          </p:cNvSpPr>
          <p:nvPr>
            <p:ph type="title"/>
          </p:nvPr>
        </p:nvSpPr>
        <p:spPr>
          <a:noFill/>
        </p:spPr>
        <p:txBody>
          <a:bodyPr/>
          <a:lstStyle/>
          <a:p>
            <a:r>
              <a:rPr lang="en-US" dirty="0"/>
              <a:t>Install/</a:t>
            </a:r>
            <a:r>
              <a:rPr lang="en-US" dirty="0" err="1"/>
              <a:t>Config</a:t>
            </a:r>
            <a:r>
              <a:rPr lang="en-US" dirty="0"/>
              <a:t> Tips</a:t>
            </a:r>
          </a:p>
        </p:txBody>
      </p:sp>
      <p:sp>
        <p:nvSpPr>
          <p:cNvPr id="11" name="Text Placeholder 10"/>
          <p:cNvSpPr>
            <a:spLocks noGrp="1"/>
          </p:cNvSpPr>
          <p:nvPr>
            <p:ph type="body" sz="quarter" idx="11"/>
          </p:nvPr>
        </p:nvSpPr>
        <p:spPr/>
        <p:txBody>
          <a:bodyPr/>
          <a:lstStyle/>
          <a:p>
            <a:r>
              <a:rPr lang="en-US"/>
              <a:t>How to run WebAppBuilder</a:t>
            </a:r>
          </a:p>
        </p:txBody>
      </p:sp>
      <p:cxnSp>
        <p:nvCxnSpPr>
          <p:cNvPr id="16" name="Straight Arrow Connector 15"/>
          <p:cNvCxnSpPr/>
          <p:nvPr/>
        </p:nvCxnSpPr>
        <p:spPr bwMode="auto">
          <a:xfrm>
            <a:off x="8171582" y="3004757"/>
            <a:ext cx="0" cy="2423058"/>
          </a:xfrm>
          <a:prstGeom prst="straightConnector1">
            <a:avLst/>
          </a:prstGeom>
          <a:noFill/>
          <a:ln w="38100" cap="flat" cmpd="sng" algn="ctr">
            <a:solidFill>
              <a:srgbClr val="19B9DE"/>
            </a:solidFill>
            <a:prstDash val="solid"/>
            <a:round/>
            <a:headEnd type="none"/>
            <a:tailEnd type="none"/>
          </a:ln>
          <a:effectLst/>
        </p:spPr>
      </p:cxnSp>
      <p:cxnSp>
        <p:nvCxnSpPr>
          <p:cNvPr id="17" name="Straight Arrow Connector 16"/>
          <p:cNvCxnSpPr/>
          <p:nvPr/>
        </p:nvCxnSpPr>
        <p:spPr bwMode="auto">
          <a:xfrm flipH="1">
            <a:off x="5088299" y="2285314"/>
            <a:ext cx="1" cy="3142501"/>
          </a:xfrm>
          <a:prstGeom prst="straightConnector1">
            <a:avLst/>
          </a:prstGeom>
          <a:noFill/>
          <a:ln w="38100" cap="flat" cmpd="sng" algn="ctr">
            <a:solidFill>
              <a:srgbClr val="19B9DE"/>
            </a:solidFill>
            <a:prstDash val="solid"/>
            <a:round/>
            <a:headEnd type="none"/>
            <a:tailEnd type="none"/>
          </a:ln>
          <a:effectLst/>
        </p:spPr>
      </p:cxnSp>
      <p:sp>
        <p:nvSpPr>
          <p:cNvPr id="18" name="TextBox 17"/>
          <p:cNvSpPr txBox="1"/>
          <p:nvPr/>
        </p:nvSpPr>
        <p:spPr>
          <a:xfrm>
            <a:off x="5088300" y="1641247"/>
            <a:ext cx="6189300" cy="472393"/>
          </a:xfrm>
          <a:prstGeom prst="rect">
            <a:avLst/>
          </a:prstGeom>
          <a:noFill/>
          <a:effectLst/>
        </p:spPr>
        <p:txBody>
          <a:bodyPr wrap="square" lIns="0" tIns="0" rIns="0" bIns="0" rtlCol="0" anchor="t">
            <a:noAutofit/>
          </a:bodyPr>
          <a:lstStyle/>
          <a:p>
            <a:pPr algn="ctr" defTabSz="914400" eaLnBrk="0" hangingPunct="0">
              <a:defRPr/>
            </a:pPr>
            <a:r>
              <a:rPr lang="en-US" sz="2400" b="1" kern="0" dirty="0">
                <a:solidFill>
                  <a:srgbClr val="FFFFFF"/>
                </a:solidFill>
              </a:rPr>
              <a:t>Run as a user</a:t>
            </a:r>
          </a:p>
        </p:txBody>
      </p:sp>
      <p:sp>
        <p:nvSpPr>
          <p:cNvPr id="19" name="TextBox 18"/>
          <p:cNvSpPr txBox="1"/>
          <p:nvPr/>
        </p:nvSpPr>
        <p:spPr>
          <a:xfrm>
            <a:off x="857250" y="1641247"/>
            <a:ext cx="4013270" cy="472393"/>
          </a:xfrm>
          <a:prstGeom prst="rect">
            <a:avLst/>
          </a:prstGeom>
          <a:noFill/>
          <a:effectLst/>
        </p:spPr>
        <p:txBody>
          <a:bodyPr wrap="square" lIns="0" tIns="0" rIns="0" bIns="0" rtlCol="0" anchor="t">
            <a:noAutofit/>
          </a:bodyPr>
          <a:lstStyle/>
          <a:p>
            <a:pPr algn="ctr" defTabSz="914400" eaLnBrk="0" hangingPunct="0">
              <a:defRPr/>
            </a:pPr>
            <a:r>
              <a:rPr lang="en-US" sz="2400" b="1" kern="0" dirty="0">
                <a:solidFill>
                  <a:srgbClr val="FFFFFF"/>
                </a:solidFill>
              </a:rPr>
              <a:t>Run as a Windows service</a:t>
            </a:r>
          </a:p>
        </p:txBody>
      </p:sp>
      <p:sp>
        <p:nvSpPr>
          <p:cNvPr id="20" name="TextBox 19"/>
          <p:cNvSpPr txBox="1"/>
          <p:nvPr/>
        </p:nvSpPr>
        <p:spPr>
          <a:xfrm>
            <a:off x="5088300" y="2768560"/>
            <a:ext cx="3019379" cy="472393"/>
          </a:xfrm>
          <a:prstGeom prst="rect">
            <a:avLst/>
          </a:prstGeom>
          <a:noFill/>
          <a:effectLst/>
        </p:spPr>
        <p:txBody>
          <a:bodyPr wrap="square" lIns="0" tIns="0" rIns="0" bIns="0" rtlCol="0" anchor="t">
            <a:noAutofit/>
          </a:bodyPr>
          <a:lstStyle/>
          <a:p>
            <a:pPr algn="ctr" defTabSz="914400" eaLnBrk="0" hangingPunct="0">
              <a:defRPr/>
            </a:pPr>
            <a:r>
              <a:rPr lang="en-US" sz="2400" b="1" kern="0" dirty="0">
                <a:solidFill>
                  <a:srgbClr val="FFFFFF"/>
                </a:solidFill>
              </a:rPr>
              <a:t>startup.bat</a:t>
            </a:r>
          </a:p>
        </p:txBody>
      </p:sp>
      <p:sp>
        <p:nvSpPr>
          <p:cNvPr id="21" name="TextBox 20"/>
          <p:cNvSpPr txBox="1"/>
          <p:nvPr/>
        </p:nvSpPr>
        <p:spPr>
          <a:xfrm>
            <a:off x="8171583" y="2762282"/>
            <a:ext cx="3106018" cy="976764"/>
          </a:xfrm>
          <a:prstGeom prst="rect">
            <a:avLst/>
          </a:prstGeom>
          <a:noFill/>
          <a:effectLst/>
        </p:spPr>
        <p:txBody>
          <a:bodyPr wrap="square" lIns="0" tIns="0" rIns="0" bIns="0" rtlCol="0" anchor="t">
            <a:noAutofit/>
          </a:bodyPr>
          <a:lstStyle/>
          <a:p>
            <a:pPr algn="ctr" defTabSz="914400" eaLnBrk="0" hangingPunct="0">
              <a:defRPr/>
            </a:pPr>
            <a:r>
              <a:rPr lang="en-US" sz="2200" b="1" kern="0" dirty="0">
                <a:solidFill>
                  <a:srgbClr val="FFFFFF"/>
                </a:solidFill>
                <a:latin typeface="Arial"/>
                <a:cs typeface="Arial"/>
              </a:rPr>
              <a:t>install node.js, </a:t>
            </a:r>
          </a:p>
          <a:p>
            <a:pPr algn="ctr" defTabSz="914400" eaLnBrk="0" hangingPunct="0">
              <a:defRPr/>
            </a:pPr>
            <a:r>
              <a:rPr lang="en-US" sz="2200" b="1" kern="0" dirty="0">
                <a:solidFill>
                  <a:srgbClr val="FFFFFF"/>
                </a:solidFill>
                <a:latin typeface="Arial"/>
                <a:cs typeface="Arial"/>
              </a:rPr>
              <a:t>navigate to server/</a:t>
            </a:r>
          </a:p>
          <a:p>
            <a:pPr algn="ctr" defTabSz="914400" eaLnBrk="0" hangingPunct="0">
              <a:defRPr/>
            </a:pPr>
            <a:r>
              <a:rPr lang="en-US" sz="2200" kern="0" dirty="0">
                <a:solidFill>
                  <a:srgbClr val="FFFFFF"/>
                </a:solidFill>
                <a:latin typeface="Monaco"/>
                <a:cs typeface="Monaco"/>
              </a:rPr>
              <a:t>node server.js</a:t>
            </a:r>
          </a:p>
        </p:txBody>
      </p:sp>
      <p:grpSp>
        <p:nvGrpSpPr>
          <p:cNvPr id="40" name="Group 39"/>
          <p:cNvGrpSpPr/>
          <p:nvPr/>
        </p:nvGrpSpPr>
        <p:grpSpPr>
          <a:xfrm>
            <a:off x="8691398" y="4034048"/>
            <a:ext cx="2316481" cy="1900971"/>
            <a:chOff x="4474181" y="3514250"/>
            <a:chExt cx="2316481" cy="1900971"/>
          </a:xfrm>
        </p:grpSpPr>
        <p:grpSp>
          <p:nvGrpSpPr>
            <p:cNvPr id="24" name="Group 23"/>
            <p:cNvGrpSpPr/>
            <p:nvPr/>
          </p:nvGrpSpPr>
          <p:grpSpPr>
            <a:xfrm>
              <a:off x="4474181" y="3514250"/>
              <a:ext cx="1547582" cy="1231883"/>
              <a:chOff x="1649672" y="3689907"/>
              <a:chExt cx="1853195" cy="1475152"/>
            </a:xfrm>
          </p:grpSpPr>
          <p:pic>
            <p:nvPicPr>
              <p:cNvPr id="25" name="Picture 24" descr="thumbnai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109" y="3689907"/>
                <a:ext cx="1660758" cy="1104404"/>
              </a:xfrm>
              <a:prstGeom prst="rect">
                <a:avLst/>
              </a:prstGeom>
            </p:spPr>
          </p:pic>
          <p:pic>
            <p:nvPicPr>
              <p:cNvPr id="26" name="Picture 25" descr="lightn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9672" y="4352259"/>
                <a:ext cx="685800" cy="812800"/>
              </a:xfrm>
              <a:prstGeom prst="rect">
                <a:avLst/>
              </a:prstGeom>
            </p:spPr>
          </p:pic>
        </p:grpSp>
        <p:sp>
          <p:nvSpPr>
            <p:cNvPr id="27" name="TextBox 26"/>
            <p:cNvSpPr txBox="1"/>
            <p:nvPr/>
          </p:nvSpPr>
          <p:spPr>
            <a:xfrm>
              <a:off x="5088753" y="4436525"/>
              <a:ext cx="1701909" cy="299792"/>
            </a:xfrm>
            <a:prstGeom prst="rect">
              <a:avLst/>
            </a:prstGeom>
            <a:noFill/>
            <a:effectLst/>
          </p:spPr>
          <p:txBody>
            <a:bodyPr wrap="square" lIns="0" tIns="0" rIns="0" bIns="0" rtlCol="0" anchor="t">
              <a:noAutofit/>
            </a:bodyPr>
            <a:lstStyle/>
            <a:p>
              <a:pPr defTabSz="914400" eaLnBrk="0" hangingPunct="0">
                <a:defRPr/>
              </a:pPr>
              <a:r>
                <a:rPr lang="en-US" sz="1600" b="1" kern="0" dirty="0">
                  <a:solidFill>
                    <a:srgbClr val="FFFFFF"/>
                  </a:solidFill>
                </a:rPr>
                <a:t>Web AppBuilder</a:t>
              </a:r>
            </a:p>
          </p:txBody>
        </p:sp>
        <p:pic>
          <p:nvPicPr>
            <p:cNvPr id="29" name="Picture 28" descr="inlinenod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4883" y="4938936"/>
              <a:ext cx="1614298" cy="476285"/>
            </a:xfrm>
            <a:prstGeom prst="rect">
              <a:avLst/>
            </a:prstGeom>
            <a:solidFill>
              <a:srgbClr val="262626"/>
            </a:solidFill>
          </p:spPr>
        </p:pic>
      </p:grpSp>
      <p:grpSp>
        <p:nvGrpSpPr>
          <p:cNvPr id="41" name="Group 40"/>
          <p:cNvGrpSpPr/>
          <p:nvPr/>
        </p:nvGrpSpPr>
        <p:grpSpPr>
          <a:xfrm>
            <a:off x="5605972" y="4034048"/>
            <a:ext cx="2324510" cy="1231883"/>
            <a:chOff x="955066" y="3586885"/>
            <a:chExt cx="2324510" cy="1231883"/>
          </a:xfrm>
        </p:grpSpPr>
        <p:grpSp>
          <p:nvGrpSpPr>
            <p:cNvPr id="9" name="Group 8"/>
            <p:cNvGrpSpPr/>
            <p:nvPr/>
          </p:nvGrpSpPr>
          <p:grpSpPr>
            <a:xfrm>
              <a:off x="955066" y="3586885"/>
              <a:ext cx="1547582" cy="1231883"/>
              <a:chOff x="1649672" y="3689907"/>
              <a:chExt cx="1853195" cy="1475152"/>
            </a:xfrm>
          </p:grpSpPr>
          <p:pic>
            <p:nvPicPr>
              <p:cNvPr id="13" name="Picture 12" descr="thumbnai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109" y="3689907"/>
                <a:ext cx="1660758" cy="1104404"/>
              </a:xfrm>
              <a:prstGeom prst="rect">
                <a:avLst/>
              </a:prstGeom>
            </p:spPr>
          </p:pic>
          <p:pic>
            <p:nvPicPr>
              <p:cNvPr id="14" name="Picture 13" descr="lightn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9672" y="4352259"/>
                <a:ext cx="685800" cy="812800"/>
              </a:xfrm>
              <a:prstGeom prst="rect">
                <a:avLst/>
              </a:prstGeom>
            </p:spPr>
          </p:pic>
        </p:grpSp>
        <p:sp>
          <p:nvSpPr>
            <p:cNvPr id="15" name="TextBox 14"/>
            <p:cNvSpPr txBox="1"/>
            <p:nvPr/>
          </p:nvSpPr>
          <p:spPr>
            <a:xfrm>
              <a:off x="1577667" y="4509160"/>
              <a:ext cx="1701909" cy="299792"/>
            </a:xfrm>
            <a:prstGeom prst="rect">
              <a:avLst/>
            </a:prstGeom>
            <a:noFill/>
            <a:effectLst/>
          </p:spPr>
          <p:txBody>
            <a:bodyPr wrap="square" lIns="0" tIns="0" rIns="0" bIns="0" rtlCol="0" anchor="t">
              <a:noAutofit/>
            </a:bodyPr>
            <a:lstStyle/>
            <a:p>
              <a:pPr defTabSz="914400" eaLnBrk="0" hangingPunct="0">
                <a:defRPr/>
              </a:pPr>
              <a:r>
                <a:rPr lang="en-US" sz="1600" b="1" kern="0" dirty="0">
                  <a:solidFill>
                    <a:srgbClr val="FFFFFF"/>
                  </a:solidFill>
                </a:rPr>
                <a:t>Web AppBuilder</a:t>
              </a:r>
            </a:p>
          </p:txBody>
        </p:sp>
        <p:pic>
          <p:nvPicPr>
            <p:cNvPr id="30" name="Picture 29" descr="inlinenod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5990" y="4130192"/>
              <a:ext cx="930805" cy="274626"/>
            </a:xfrm>
            <a:prstGeom prst="rect">
              <a:avLst/>
            </a:prstGeom>
            <a:solidFill>
              <a:srgbClr val="262626"/>
            </a:solidFill>
          </p:spPr>
        </p:pic>
      </p:grpSp>
      <p:grpSp>
        <p:nvGrpSpPr>
          <p:cNvPr id="39" name="Group 38"/>
          <p:cNvGrpSpPr/>
          <p:nvPr/>
        </p:nvGrpSpPr>
        <p:grpSpPr>
          <a:xfrm>
            <a:off x="1939096" y="4033850"/>
            <a:ext cx="2316481" cy="1900971"/>
            <a:chOff x="8241093" y="3990535"/>
            <a:chExt cx="2316481" cy="1900971"/>
          </a:xfrm>
        </p:grpSpPr>
        <p:grpSp>
          <p:nvGrpSpPr>
            <p:cNvPr id="31" name="Group 30"/>
            <p:cNvGrpSpPr/>
            <p:nvPr/>
          </p:nvGrpSpPr>
          <p:grpSpPr>
            <a:xfrm>
              <a:off x="8241093" y="3990535"/>
              <a:ext cx="1547582" cy="1231883"/>
              <a:chOff x="1649672" y="3689907"/>
              <a:chExt cx="1853195" cy="1475152"/>
            </a:xfrm>
          </p:grpSpPr>
          <p:pic>
            <p:nvPicPr>
              <p:cNvPr id="32" name="Picture 31" descr="thumbnai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2109" y="3689907"/>
                <a:ext cx="1660758" cy="1104404"/>
              </a:xfrm>
              <a:prstGeom prst="rect">
                <a:avLst/>
              </a:prstGeom>
            </p:spPr>
          </p:pic>
          <p:pic>
            <p:nvPicPr>
              <p:cNvPr id="33" name="Picture 32" descr="lightn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9672" y="4352259"/>
                <a:ext cx="685800" cy="812800"/>
              </a:xfrm>
              <a:prstGeom prst="rect">
                <a:avLst/>
              </a:prstGeom>
            </p:spPr>
          </p:pic>
        </p:grpSp>
        <p:sp>
          <p:nvSpPr>
            <p:cNvPr id="34" name="TextBox 33"/>
            <p:cNvSpPr txBox="1"/>
            <p:nvPr/>
          </p:nvSpPr>
          <p:spPr>
            <a:xfrm>
              <a:off x="8855665" y="4912810"/>
              <a:ext cx="1701909" cy="299792"/>
            </a:xfrm>
            <a:prstGeom prst="rect">
              <a:avLst/>
            </a:prstGeom>
            <a:noFill/>
            <a:effectLst/>
          </p:spPr>
          <p:txBody>
            <a:bodyPr wrap="square" lIns="0" tIns="0" rIns="0" bIns="0" rtlCol="0" anchor="t">
              <a:noAutofit/>
            </a:bodyPr>
            <a:lstStyle/>
            <a:p>
              <a:pPr defTabSz="914400" eaLnBrk="0" hangingPunct="0">
                <a:defRPr/>
              </a:pPr>
              <a:r>
                <a:rPr lang="en-US" sz="1600" b="1" kern="0" dirty="0">
                  <a:solidFill>
                    <a:srgbClr val="FFFFFF"/>
                  </a:solidFill>
                </a:rPr>
                <a:t>Web AppBuilder</a:t>
              </a:r>
            </a:p>
          </p:txBody>
        </p:sp>
        <p:pic>
          <p:nvPicPr>
            <p:cNvPr id="35" name="Picture 34" descr="inlinenod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1795" y="5415221"/>
              <a:ext cx="1614298" cy="476285"/>
            </a:xfrm>
            <a:prstGeom prst="rect">
              <a:avLst/>
            </a:prstGeom>
            <a:solidFill>
              <a:srgbClr val="262626"/>
            </a:solidFill>
          </p:spPr>
        </p:pic>
      </p:grpSp>
      <p:sp>
        <p:nvSpPr>
          <p:cNvPr id="36" name="TextBox 35"/>
          <p:cNvSpPr txBox="1"/>
          <p:nvPr/>
        </p:nvSpPr>
        <p:spPr>
          <a:xfrm>
            <a:off x="857251" y="2285313"/>
            <a:ext cx="4231048" cy="1453733"/>
          </a:xfrm>
          <a:prstGeom prst="rect">
            <a:avLst/>
          </a:prstGeom>
          <a:noFill/>
          <a:effectLst/>
        </p:spPr>
        <p:txBody>
          <a:bodyPr wrap="square" lIns="0" tIns="0" rIns="0" bIns="0" rtlCol="0" anchor="t">
            <a:noAutofit/>
          </a:bodyPr>
          <a:lstStyle/>
          <a:p>
            <a:pPr defTabSz="914400" eaLnBrk="0" hangingPunct="0">
              <a:lnSpc>
                <a:spcPct val="120000"/>
              </a:lnSpc>
              <a:defRPr/>
            </a:pPr>
            <a:r>
              <a:rPr lang="en-US" sz="2000" b="1" kern="0" dirty="0">
                <a:solidFill>
                  <a:srgbClr val="FFFFFF"/>
                </a:solidFill>
                <a:latin typeface="Arial"/>
                <a:cs typeface="Arial"/>
              </a:rPr>
              <a:t>install node.js, navigate to server/</a:t>
            </a:r>
          </a:p>
          <a:p>
            <a:pPr defTabSz="914400" eaLnBrk="0" hangingPunct="0">
              <a:lnSpc>
                <a:spcPct val="120000"/>
              </a:lnSpc>
              <a:defRPr/>
            </a:pPr>
            <a:r>
              <a:rPr lang="en-US" sz="2000" kern="0" dirty="0">
                <a:solidFill>
                  <a:srgbClr val="FFFFFF"/>
                </a:solidFill>
                <a:latin typeface="Monaco"/>
                <a:cs typeface="Monaco"/>
              </a:rPr>
              <a:t>npm install</a:t>
            </a:r>
          </a:p>
          <a:p>
            <a:pPr marL="739775" indent="-739775" defTabSz="914400" eaLnBrk="0" hangingPunct="0">
              <a:lnSpc>
                <a:spcPct val="120000"/>
              </a:lnSpc>
              <a:defRPr/>
            </a:pPr>
            <a:r>
              <a:rPr lang="en-US" sz="2000" kern="0" dirty="0">
                <a:solidFill>
                  <a:srgbClr val="FFFFFF"/>
                </a:solidFill>
                <a:latin typeface="Monaco"/>
                <a:cs typeface="Monaco"/>
              </a:rPr>
              <a:t>npm run-script install-windows-service</a:t>
            </a:r>
          </a:p>
        </p:txBody>
      </p:sp>
    </p:spTree>
    <p:extLst>
      <p:ext uri="{BB962C8B-B14F-4D97-AF65-F5344CB8AC3E}">
        <p14:creationId xmlns:p14="http://schemas.microsoft.com/office/powerpoint/2010/main" val="2987032613"/>
      </p:ext>
    </p:extLst>
  </p:cSld>
  <p:clrMapOvr>
    <a:masterClrMapping/>
  </p:clrMapOvr>
  <p:transition spd="med">
    <p:fade/>
  </p:transition>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Esri_Corporate_Template-Dark" id="{0C0D75C2-D9DF-8C49-86F8-F2DC66D89890}" vid="{2BE2C959-104A-BF4C-8198-B233A73359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69.xml.rels><?xml version="1.0" encoding="UTF-8" standalone="yes"?>
<Relationships xmlns="http://schemas.openxmlformats.org/package/2006/relationships"><Relationship Id="rId1" Type="http://schemas.openxmlformats.org/officeDocument/2006/relationships/customXmlProps" Target="itemProps69.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70.xml.rels><?xml version="1.0" encoding="UTF-8" standalone="yes"?>
<Relationships xmlns="http://schemas.openxmlformats.org/package/2006/relationships"><Relationship Id="rId1" Type="http://schemas.openxmlformats.org/officeDocument/2006/relationships/customXmlProps" Target="itemProps70.xml"/></Relationships>
</file>

<file path=customXml/_rels/item71.xml.rels><?xml version="1.0" encoding="UTF-8" standalone="yes"?>
<Relationships xmlns="http://schemas.openxmlformats.org/package/2006/relationships"><Relationship Id="rId1" Type="http://schemas.openxmlformats.org/officeDocument/2006/relationships/customXmlProps" Target="itemProps71.xml"/></Relationships>
</file>

<file path=customXml/_rels/item72.xml.rels><?xml version="1.0" encoding="UTF-8" standalone="yes"?>
<Relationships xmlns="http://schemas.openxmlformats.org/package/2006/relationships"><Relationship Id="rId1" Type="http://schemas.openxmlformats.org/officeDocument/2006/relationships/customXmlProps" Target="itemProps72.xml"/></Relationships>
</file>

<file path=customXml/_rels/item73.xml.rels><?xml version="1.0" encoding="UTF-8" standalone="yes"?>
<Relationships xmlns="http://schemas.openxmlformats.org/package/2006/relationships"><Relationship Id="rId1" Type="http://schemas.openxmlformats.org/officeDocument/2006/relationships/customXmlProps" Target="itemProps73.xml"/></Relationships>
</file>

<file path=customXml/_rels/item74.xml.rels><?xml version="1.0" encoding="UTF-8" standalone="yes"?>
<Relationships xmlns="http://schemas.openxmlformats.org/package/2006/relationships"><Relationship Id="rId1" Type="http://schemas.openxmlformats.org/officeDocument/2006/relationships/customXmlProps" Target="itemProps74.xml"/></Relationships>
</file>

<file path=customXml/_rels/item75.xml.rels><?xml version="1.0" encoding="UTF-8" standalone="yes"?>
<Relationships xmlns="http://schemas.openxmlformats.org/package/2006/relationships"><Relationship Id="rId1" Type="http://schemas.openxmlformats.org/officeDocument/2006/relationships/customXmlProps" Target="itemProps75.xml"/></Relationships>
</file>

<file path=customXml/_rels/item76.xml.rels><?xml version="1.0" encoding="UTF-8" standalone="yes"?>
<Relationships xmlns="http://schemas.openxmlformats.org/package/2006/relationships"><Relationship Id="rId1" Type="http://schemas.openxmlformats.org/officeDocument/2006/relationships/customXmlProps" Target="itemProps76.xml"/></Relationships>
</file>

<file path=customXml/_rels/item77.xml.rels><?xml version="1.0" encoding="UTF-8" standalone="yes"?>
<Relationships xmlns="http://schemas.openxmlformats.org/package/2006/relationships"><Relationship Id="rId1" Type="http://schemas.openxmlformats.org/officeDocument/2006/relationships/customXmlProps" Target="itemProps77.xml"/></Relationships>
</file>

<file path=customXml/_rels/item78.xml.rels><?xml version="1.0" encoding="UTF-8" standalone="yes"?>
<Relationships xmlns="http://schemas.openxmlformats.org/package/2006/relationships"><Relationship Id="rId1" Type="http://schemas.openxmlformats.org/officeDocument/2006/relationships/customXmlProps" Target="itemProps78.xml"/></Relationships>
</file>

<file path=customXml/_rels/item79.xml.rels><?xml version="1.0" encoding="UTF-8" standalone="yes"?>
<Relationships xmlns="http://schemas.openxmlformats.org/package/2006/relationships"><Relationship Id="rId1" Type="http://schemas.openxmlformats.org/officeDocument/2006/relationships/customXmlProps" Target="itemProps79.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80.xml.rels><?xml version="1.0" encoding="UTF-8" standalone="yes"?>
<Relationships xmlns="http://schemas.openxmlformats.org/package/2006/relationships"><Relationship Id="rId1" Type="http://schemas.openxmlformats.org/officeDocument/2006/relationships/customXmlProps" Target="itemProps80.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69.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70.xml><?xml version="1.0" encoding="utf-8"?>
<EsriMapsInfo xmlns="ESRI.ArcGIS.Mapping.OfficeIntegration.PowerPointInfo">
  <Version>Version1</Version>
  <RequiresSignIn>False</RequiresSignIn>
</EsriMapsInfo>
</file>

<file path=customXml/item71.xml><?xml version="1.0" encoding="utf-8"?>
<EsriMapsInfo xmlns="ESRI.ArcGIS.Mapping.OfficeIntegration.PowerPointInfo">
  <Version>Version1</Version>
  <RequiresSignIn>False</RequiresSignIn>
</EsriMapsInfo>
</file>

<file path=customXml/item72.xml><?xml version="1.0" encoding="utf-8"?>
<EsriMapsInfo xmlns="ESRI.ArcGIS.Mapping.OfficeIntegration.PowerPointInfo">
  <Version>Version1</Version>
  <RequiresSignIn>False</RequiresSignIn>
</EsriMapsInfo>
</file>

<file path=customXml/item73.xml><?xml version="1.0" encoding="utf-8"?>
<EsriMapsInfo xmlns="ESRI.ArcGIS.Mapping.OfficeIntegration.PowerPointInfo">
  <Version>Version1</Version>
  <RequiresSignIn>False</RequiresSignIn>
</EsriMapsInfo>
</file>

<file path=customXml/item74.xml><?xml version="1.0" encoding="utf-8"?>
<EsriMapsInfo xmlns="ESRI.ArcGIS.Mapping.OfficeIntegration.PowerPointInfo">
  <Version>Version1</Version>
  <RequiresSignIn>False</RequiresSignIn>
</EsriMapsInfo>
</file>

<file path=customXml/item75.xml><?xml version="1.0" encoding="utf-8"?>
<EsriMapsInfo xmlns="ESRI.ArcGIS.Mapping.OfficeIntegration.PowerPointInfo">
  <Version>Version1</Version>
  <RequiresSignIn>False</RequiresSignIn>
</EsriMapsInfo>
</file>

<file path=customXml/item76.xml><?xml version="1.0" encoding="utf-8"?>
<EsriMapsInfo xmlns="ESRI.ArcGIS.Mapping.OfficeIntegration.PowerPointInfo">
  <Version>Version1</Version>
  <RequiresSignIn>False</RequiresSignIn>
</EsriMapsInfo>
</file>

<file path=customXml/item77.xml><?xml version="1.0" encoding="utf-8"?>
<EsriMapsInfo xmlns="ESRI.ArcGIS.Mapping.OfficeIntegration.PowerPointInfo">
  <Version>Version1</Version>
  <RequiresSignIn>False</RequiresSignIn>
</EsriMapsInfo>
</file>

<file path=customXml/item78.xml><?xml version="1.0" encoding="utf-8"?>
<EsriMapsInfo xmlns="ESRI.ArcGIS.Mapping.OfficeIntegration.PowerPointInfo">
  <Version>Version1</Version>
  <RequiresSignIn>False</RequiresSignIn>
</EsriMapsInfo>
</file>

<file path=customXml/item79.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80.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10.xml><?xml version="1.0" encoding="utf-8"?>
<ds:datastoreItem xmlns:ds="http://schemas.openxmlformats.org/officeDocument/2006/customXml" ds:itemID="{C95E2386-F2F3-40CF-ACD6-79D52DC9DA79}">
  <ds:schemaRefs>
    <ds:schemaRef ds:uri="ESRI.ArcGIS.Mapping.OfficeIntegration.PowerPointInfo"/>
  </ds:schemaRefs>
</ds:datastoreItem>
</file>

<file path=customXml/itemProps11.xml><?xml version="1.0" encoding="utf-8"?>
<ds:datastoreItem xmlns:ds="http://schemas.openxmlformats.org/officeDocument/2006/customXml" ds:itemID="{5CD28DF7-4E2F-4437-A4C9-A4E05BE6C69C}">
  <ds:schemaRefs>
    <ds:schemaRef ds:uri="ESRI.ArcGIS.Mapping.OfficeIntegration.PowerPointInfo"/>
  </ds:schemaRefs>
</ds:datastoreItem>
</file>

<file path=customXml/itemProps12.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13.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14.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15.xml><?xml version="1.0" encoding="utf-8"?>
<ds:datastoreItem xmlns:ds="http://schemas.openxmlformats.org/officeDocument/2006/customXml" ds:itemID="{A6F122C4-6F0B-40D0-901A-E48B720EF56B}">
  <ds:schemaRefs>
    <ds:schemaRef ds:uri="ESRI.ArcGIS.Mapping.OfficeIntegration.PowerPointInfo"/>
  </ds:schemaRefs>
</ds:datastoreItem>
</file>

<file path=customXml/itemProps16.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17.xml><?xml version="1.0" encoding="utf-8"?>
<ds:datastoreItem xmlns:ds="http://schemas.openxmlformats.org/officeDocument/2006/customXml" ds:itemID="{0EDEF43C-5C84-4C53-BF0E-501FB75CB29F}">
  <ds:schemaRefs>
    <ds:schemaRef ds:uri="ESRI.ArcGIS.Mapping.OfficeIntegration.PowerPointInfo"/>
  </ds:schemaRefs>
</ds:datastoreItem>
</file>

<file path=customXml/itemProps18.xml><?xml version="1.0" encoding="utf-8"?>
<ds:datastoreItem xmlns:ds="http://schemas.openxmlformats.org/officeDocument/2006/customXml" ds:itemID="{0C53AA5D-1E14-42B1-8F43-7952D8C957E4}">
  <ds:schemaRefs>
    <ds:schemaRef ds:uri="ESRI.ArcGIS.Mapping.OfficeIntegration.PowerPointInfo"/>
  </ds:schemaRefs>
</ds:datastoreItem>
</file>

<file path=customXml/itemProps19.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2.xml><?xml version="1.0" encoding="utf-8"?>
<ds:datastoreItem xmlns:ds="http://schemas.openxmlformats.org/officeDocument/2006/customXml" ds:itemID="{6321B529-9231-4944-8A4E-87C368B80EE4}">
  <ds:schemaRefs>
    <ds:schemaRef ds:uri="ESRI.ArcGIS.Mapping.OfficeIntegration.PowerPointInfo"/>
  </ds:schemaRefs>
</ds:datastoreItem>
</file>

<file path=customXml/itemProps20.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21.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22.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23.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24.xml><?xml version="1.0" encoding="utf-8"?>
<ds:datastoreItem xmlns:ds="http://schemas.openxmlformats.org/officeDocument/2006/customXml" ds:itemID="{6EFD1DA5-56F7-47D8-A5B8-DE04FFC1B9E4}">
  <ds:schemaRefs>
    <ds:schemaRef ds:uri="ESRI.ArcGIS.Mapping.OfficeIntegration.PowerPointInfo"/>
  </ds:schemaRefs>
</ds:datastoreItem>
</file>

<file path=customXml/itemProps25.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26.xml><?xml version="1.0" encoding="utf-8"?>
<ds:datastoreItem xmlns:ds="http://schemas.openxmlformats.org/officeDocument/2006/customXml" ds:itemID="{9E416378-945C-42E1-A3D9-21D208357BD3}">
  <ds:schemaRefs>
    <ds:schemaRef ds:uri="ESRI.ArcGIS.Mapping.OfficeIntegration.PowerPointInfo"/>
  </ds:schemaRefs>
</ds:datastoreItem>
</file>

<file path=customXml/itemProps27.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8.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29.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3.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30.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31.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32.xml><?xml version="1.0" encoding="utf-8"?>
<ds:datastoreItem xmlns:ds="http://schemas.openxmlformats.org/officeDocument/2006/customXml" ds:itemID="{D9738749-8C29-429F-8EDD-C075F8FDB111}">
  <ds:schemaRefs>
    <ds:schemaRef ds:uri="ESRI.ArcGIS.Mapping.OfficeIntegration.PowerPointInfo"/>
  </ds:schemaRefs>
</ds:datastoreItem>
</file>

<file path=customXml/itemProps33.xml><?xml version="1.0" encoding="utf-8"?>
<ds:datastoreItem xmlns:ds="http://schemas.openxmlformats.org/officeDocument/2006/customXml" ds:itemID="{C8BFB7DF-6707-4A00-87BA-3AD0EA224BA2}">
  <ds:schemaRefs>
    <ds:schemaRef ds:uri="ESRI.ArcGIS.Mapping.OfficeIntegration.PowerPointInfo"/>
  </ds:schemaRefs>
</ds:datastoreItem>
</file>

<file path=customXml/itemProps34.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35.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36.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37.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38.xml><?xml version="1.0" encoding="utf-8"?>
<ds:datastoreItem xmlns:ds="http://schemas.openxmlformats.org/officeDocument/2006/customXml" ds:itemID="{E8C7E4CD-52D7-4ADB-B447-4192CA307209}">
  <ds:schemaRefs>
    <ds:schemaRef ds:uri="ESRI.ArcGIS.Mapping.OfficeIntegration.PowerPointInfo"/>
  </ds:schemaRefs>
</ds:datastoreItem>
</file>

<file path=customXml/itemProps39.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4.xml><?xml version="1.0" encoding="utf-8"?>
<ds:datastoreItem xmlns:ds="http://schemas.openxmlformats.org/officeDocument/2006/customXml" ds:itemID="{DADEF9B7-9DF6-4CF2-974F-D03E9792016E}">
  <ds:schemaRefs>
    <ds:schemaRef ds:uri="ESRI.ArcGIS.Mapping.OfficeIntegration.PowerPointInfo"/>
  </ds:schemaRefs>
</ds:datastoreItem>
</file>

<file path=customXml/itemProps40.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41.xml><?xml version="1.0" encoding="utf-8"?>
<ds:datastoreItem xmlns:ds="http://schemas.openxmlformats.org/officeDocument/2006/customXml" ds:itemID="{7A7B68E2-8FED-4747-BFC0-780001F6D030}">
  <ds:schemaRefs>
    <ds:schemaRef ds:uri="ESRI.ArcGIS.Mapping.OfficeIntegration.PowerPointInfo"/>
  </ds:schemaRefs>
</ds:datastoreItem>
</file>

<file path=customXml/itemProps42.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43.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44.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45.xml><?xml version="1.0" encoding="utf-8"?>
<ds:datastoreItem xmlns:ds="http://schemas.openxmlformats.org/officeDocument/2006/customXml" ds:itemID="{F99D376C-582A-4D7D-8049-F1B385EB7FF9}">
  <ds:schemaRefs>
    <ds:schemaRef ds:uri="ESRI.ArcGIS.Mapping.OfficeIntegration.PowerPointInfo"/>
  </ds:schemaRefs>
</ds:datastoreItem>
</file>

<file path=customXml/itemProps46.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47.xml><?xml version="1.0" encoding="utf-8"?>
<ds:datastoreItem xmlns:ds="http://schemas.openxmlformats.org/officeDocument/2006/customXml" ds:itemID="{C276F4D0-C37F-4D56-A2A6-CBE33C48E80A}">
  <ds:schemaRefs>
    <ds:schemaRef ds:uri="ESRI.ArcGIS.Mapping.OfficeIntegration.PowerPointInfo"/>
  </ds:schemaRefs>
</ds:datastoreItem>
</file>

<file path=customXml/itemProps48.xml><?xml version="1.0" encoding="utf-8"?>
<ds:datastoreItem xmlns:ds="http://schemas.openxmlformats.org/officeDocument/2006/customXml" ds:itemID="{8DC730B9-A420-40D8-B3ED-788AF5518E4E}">
  <ds:schemaRefs>
    <ds:schemaRef ds:uri="ESRI.ArcGIS.Mapping.OfficeIntegration.PowerPointInfo"/>
  </ds:schemaRefs>
</ds:datastoreItem>
</file>

<file path=customXml/itemProps49.xml><?xml version="1.0" encoding="utf-8"?>
<ds:datastoreItem xmlns:ds="http://schemas.openxmlformats.org/officeDocument/2006/customXml" ds:itemID="{05E8E91E-6CD0-4FB3-8DBB-E7C3266F2026}">
  <ds:schemaRefs>
    <ds:schemaRef ds:uri="ESRI.ArcGIS.Mapping.OfficeIntegration.PowerPointInfo"/>
  </ds:schemaRefs>
</ds:datastoreItem>
</file>

<file path=customXml/itemProps5.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50.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1.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52.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5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54.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5.xml><?xml version="1.0" encoding="utf-8"?>
<ds:datastoreItem xmlns:ds="http://schemas.openxmlformats.org/officeDocument/2006/customXml" ds:itemID="{32B235A1-C8FF-47CF-ADE8-03A2022ABDE3}">
  <ds:schemaRefs>
    <ds:schemaRef ds:uri="ESRI.ArcGIS.Mapping.OfficeIntegration.PowerPointInfo"/>
  </ds:schemaRefs>
</ds:datastoreItem>
</file>

<file path=customXml/itemProps56.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57.xml><?xml version="1.0" encoding="utf-8"?>
<ds:datastoreItem xmlns:ds="http://schemas.openxmlformats.org/officeDocument/2006/customXml" ds:itemID="{AF884B8F-9377-4B59-BAE3-3EC9D8691B28}">
  <ds:schemaRefs>
    <ds:schemaRef ds:uri="ESRI.ArcGIS.Mapping.OfficeIntegration.PowerPointInfo"/>
  </ds:schemaRefs>
</ds:datastoreItem>
</file>

<file path=customXml/itemProps58.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59.xml><?xml version="1.0" encoding="utf-8"?>
<ds:datastoreItem xmlns:ds="http://schemas.openxmlformats.org/officeDocument/2006/customXml" ds:itemID="{7E41A720-9361-4C5B-97FC-9A02046AD81C}">
  <ds:schemaRefs>
    <ds:schemaRef ds:uri="ESRI.ArcGIS.Mapping.OfficeIntegration.PowerPointInfo"/>
  </ds:schemaRefs>
</ds:datastoreItem>
</file>

<file path=customXml/itemProps6.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60.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61.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62.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63.xml><?xml version="1.0" encoding="utf-8"?>
<ds:datastoreItem xmlns:ds="http://schemas.openxmlformats.org/officeDocument/2006/customXml" ds:itemID="{F9E31C63-7C37-45BF-B1CD-1523B31EE116}">
  <ds:schemaRefs>
    <ds:schemaRef ds:uri="ESRI.ArcGIS.Mapping.OfficeIntegration.PowerPointInfo"/>
  </ds:schemaRefs>
</ds:datastoreItem>
</file>

<file path=customXml/itemProps64.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65.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66.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67.xml><?xml version="1.0" encoding="utf-8"?>
<ds:datastoreItem xmlns:ds="http://schemas.openxmlformats.org/officeDocument/2006/customXml" ds:itemID="{E3C05C4D-5D11-407D-B797-C0FD21528A86}">
  <ds:schemaRefs>
    <ds:schemaRef ds:uri="ESRI.ArcGIS.Mapping.OfficeIntegration.PowerPointInfo"/>
  </ds:schemaRefs>
</ds:datastoreItem>
</file>

<file path=customXml/itemProps68.xml><?xml version="1.0" encoding="utf-8"?>
<ds:datastoreItem xmlns:ds="http://schemas.openxmlformats.org/officeDocument/2006/customXml" ds:itemID="{3977C319-6AF6-4844-8565-E38D25B4E48E}">
  <ds:schemaRefs>
    <ds:schemaRef ds:uri="ESRI.ArcGIS.Mapping.OfficeIntegration.PowerPointInfo"/>
  </ds:schemaRefs>
</ds:datastoreItem>
</file>

<file path=customXml/itemProps69.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7.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70.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71.xml><?xml version="1.0" encoding="utf-8"?>
<ds:datastoreItem xmlns:ds="http://schemas.openxmlformats.org/officeDocument/2006/customXml" ds:itemID="{F2A5CE72-4A54-4575-9DEC-7C9AA0E1140A}">
  <ds:schemaRefs>
    <ds:schemaRef ds:uri="ESRI.ArcGIS.Mapping.OfficeIntegration.PowerPointInfo"/>
  </ds:schemaRefs>
</ds:datastoreItem>
</file>

<file path=customXml/itemProps72.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73.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74.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75.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76.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77.xml><?xml version="1.0" encoding="utf-8"?>
<ds:datastoreItem xmlns:ds="http://schemas.openxmlformats.org/officeDocument/2006/customXml" ds:itemID="{57C1198A-1877-4C55-A843-5139835DCD3A}">
  <ds:schemaRefs>
    <ds:schemaRef ds:uri="ESRI.ArcGIS.Mapping.OfficeIntegration.PowerPointInfo"/>
  </ds:schemaRefs>
</ds:datastoreItem>
</file>

<file path=customXml/itemProps78.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79.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8.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80.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9.xml><?xml version="1.0" encoding="utf-8"?>
<ds:datastoreItem xmlns:ds="http://schemas.openxmlformats.org/officeDocument/2006/customXml" ds:itemID="{096117C4-1661-4D3B-B9F6-BC19E0F3E90B}">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Esri_Corporate_Template</Template>
  <TotalTime>0</TotalTime>
  <Words>3985</Words>
  <Application>Microsoft Office PowerPoint</Application>
  <PresentationFormat>Widescreen</PresentationFormat>
  <Paragraphs>576</Paragraphs>
  <Slides>42</Slides>
  <Notes>42</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ＭＳ Ｐゴシック</vt:lpstr>
      <vt:lpstr>Arial</vt:lpstr>
      <vt:lpstr>AvenirNext LT Pro Demi</vt:lpstr>
      <vt:lpstr>AvenirNext LT Pro Thin</vt:lpstr>
      <vt:lpstr>Calibri</vt:lpstr>
      <vt:lpstr>Lucida Grande</vt:lpstr>
      <vt:lpstr>Monaco</vt:lpstr>
      <vt:lpstr>Esri_Corporate_Template-Dark</vt:lpstr>
      <vt:lpstr>Web AppBuilder for ArcGIS Enterprise Deployments</vt:lpstr>
      <vt:lpstr>Agenda</vt:lpstr>
      <vt:lpstr>Enterprise…</vt:lpstr>
      <vt:lpstr>Overview of Enterprise Implementation Patterns</vt:lpstr>
      <vt:lpstr>Overview of Enterprise Implementation Patterns</vt:lpstr>
      <vt:lpstr>Overview of Enterprise Implementation Patterns</vt:lpstr>
      <vt:lpstr>Install/Configure</vt:lpstr>
      <vt:lpstr>Install/Config Tips</vt:lpstr>
      <vt:lpstr>Install/Config Tips</vt:lpstr>
      <vt:lpstr>Install/Config Tips</vt:lpstr>
      <vt:lpstr>Install/Config Tips</vt:lpstr>
      <vt:lpstr>Install/Config Tips</vt:lpstr>
      <vt:lpstr>Install/Config Tips</vt:lpstr>
      <vt:lpstr>Disabling embedded Web AppBuilder</vt:lpstr>
      <vt:lpstr>Disable the embedded Web AppBuilder</vt:lpstr>
      <vt:lpstr>Disable the embedded Web AppBuilder</vt:lpstr>
      <vt:lpstr>Disable the embedded Web AppBuilder</vt:lpstr>
      <vt:lpstr>Avoid the https:</vt:lpstr>
      <vt:lpstr>Using Web AppBuilder in HTTPS</vt:lpstr>
      <vt:lpstr>Updating the WAB certificate</vt:lpstr>
      <vt:lpstr>Develop</vt:lpstr>
      <vt:lpstr>App Building process</vt:lpstr>
      <vt:lpstr>Developing against stemapp</vt:lpstr>
      <vt:lpstr>Developing against stemapp</vt:lpstr>
      <vt:lpstr>Extending WAB Widgets</vt:lpstr>
      <vt:lpstr>Extending WAB Widgets</vt:lpstr>
      <vt:lpstr>Extending WAB Widgets</vt:lpstr>
      <vt:lpstr>Code Beyond Widgets</vt:lpstr>
      <vt:lpstr>Deploy</vt:lpstr>
      <vt:lpstr>I Have an App!</vt:lpstr>
      <vt:lpstr>Deployment Scenarios</vt:lpstr>
      <vt:lpstr>Deploying WAB Apps</vt:lpstr>
      <vt:lpstr>Deploying the app</vt:lpstr>
      <vt:lpstr>Post-Deployment</vt:lpstr>
      <vt:lpstr>Proxies</vt:lpstr>
      <vt:lpstr>Proxies</vt:lpstr>
      <vt:lpstr>Proxies</vt:lpstr>
      <vt:lpstr>Proxies</vt:lpstr>
      <vt:lpstr>Proxies</vt:lpstr>
      <vt:lpstr>Using a proxy to access protected resources</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2016-02-02T00:42:07Z</dcterms:created>
  <dcterms:modified xsi:type="dcterms:W3CDTF">2017-02-21T22:12:59Z</dcterms:modified>
</cp:coreProperties>
</file>